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68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9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5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43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2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6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3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3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48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19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26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331BC-C8B9-4D11-BB53-E5B61BA3B929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F099B-A0AE-42D0-B6EB-C97AAC90D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8229600" cy="2971801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/>
              <a:t>MATERI 6</a:t>
            </a:r>
            <a:r>
              <a:rPr lang="en-US" sz="6600" b="1" dirty="0" smtClean="0"/>
              <a:t>: </a:t>
            </a:r>
            <a:r>
              <a:rPr lang="en-US" sz="7200" b="1" dirty="0" smtClean="0">
                <a:solidFill>
                  <a:srgbClr val="C00000"/>
                </a:solidFill>
              </a:rPr>
              <a:t>PERANG</a:t>
            </a:r>
            <a:endParaRPr lang="en-US" sz="88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8153400" cy="2209800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4300" b="1" dirty="0" smtClean="0">
                <a:solidFill>
                  <a:schemeClr val="tx1"/>
                </a:solidFill>
              </a:rPr>
              <a:t>Mata </a:t>
            </a:r>
            <a:r>
              <a:rPr lang="en-US" sz="4300" b="1" dirty="0" err="1" smtClean="0">
                <a:solidFill>
                  <a:schemeClr val="tx1"/>
                </a:solidFill>
              </a:rPr>
              <a:t>Kuliah</a:t>
            </a:r>
            <a:r>
              <a:rPr lang="en-US" sz="4300" b="1" dirty="0" smtClean="0">
                <a:solidFill>
                  <a:schemeClr val="tx1"/>
                </a:solidFill>
              </a:rPr>
              <a:t> : </a:t>
            </a:r>
            <a:r>
              <a:rPr lang="en-US" sz="4300" b="1" dirty="0" err="1" smtClean="0">
                <a:solidFill>
                  <a:schemeClr val="tx1"/>
                </a:solidFill>
              </a:rPr>
              <a:t>Politik</a:t>
            </a:r>
            <a:r>
              <a:rPr lang="en-US" sz="4300" b="1" dirty="0" smtClean="0">
                <a:solidFill>
                  <a:schemeClr val="tx1"/>
                </a:solidFill>
              </a:rPr>
              <a:t> </a:t>
            </a:r>
            <a:r>
              <a:rPr lang="en-US" sz="4300" b="1" dirty="0" err="1" smtClean="0">
                <a:solidFill>
                  <a:schemeClr val="tx1"/>
                </a:solidFill>
              </a:rPr>
              <a:t>Internasional</a:t>
            </a:r>
            <a:endParaRPr lang="en-US" sz="4300" b="1" dirty="0" smtClean="0">
              <a:solidFill>
                <a:schemeClr val="tx1"/>
              </a:solidFill>
            </a:endParaRPr>
          </a:p>
          <a:p>
            <a:pPr algn="ctr"/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3900" b="1" dirty="0" smtClean="0">
                <a:solidFill>
                  <a:schemeClr val="tx1"/>
                </a:solidFill>
              </a:rPr>
              <a:t>Nabil Ahmad </a:t>
            </a:r>
            <a:r>
              <a:rPr lang="en-US" sz="3900" b="1" dirty="0" err="1" smtClean="0">
                <a:solidFill>
                  <a:schemeClr val="tx1"/>
                </a:solidFill>
              </a:rPr>
              <a:t>Fauzi</a:t>
            </a:r>
            <a:r>
              <a:rPr lang="en-US" sz="3900" b="1" dirty="0" smtClean="0">
                <a:solidFill>
                  <a:schemeClr val="tx1"/>
                </a:solidFill>
              </a:rPr>
              <a:t>, </a:t>
            </a:r>
            <a:r>
              <a:rPr lang="en-US" sz="3900" b="1" dirty="0" err="1" smtClean="0">
                <a:solidFill>
                  <a:schemeClr val="tx1"/>
                </a:solidFill>
              </a:rPr>
              <a:t>M.Soc.Sc</a:t>
            </a:r>
            <a:endParaRPr lang="en-US" sz="3900" b="1" dirty="0" smtClean="0">
              <a:solidFill>
                <a:schemeClr val="tx1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1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215"/>
            <a:ext cx="8229600" cy="55418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Is the nature of warfare changing?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100" b="1" u="sng" dirty="0" smtClean="0"/>
              <a:t>The Idea of Total War:</a:t>
            </a:r>
          </a:p>
          <a:p>
            <a:pPr marL="0" indent="0" algn="just">
              <a:buNone/>
            </a:pPr>
            <a:endParaRPr lang="en-US" sz="2100" b="1" u="sng" dirty="0" smtClean="0"/>
          </a:p>
          <a:p>
            <a:pPr algn="just"/>
            <a:r>
              <a:rPr lang="en-US" sz="2100" dirty="0" err="1" smtClean="0"/>
              <a:t>Tokoh</a:t>
            </a:r>
            <a:r>
              <a:rPr lang="en-US" sz="2100" dirty="0" smtClean="0"/>
              <a:t> </a:t>
            </a:r>
            <a:r>
              <a:rPr lang="en-US" sz="2100" dirty="0" err="1" smtClean="0"/>
              <a:t>utama</a:t>
            </a:r>
            <a:r>
              <a:rPr lang="en-US" sz="2100" dirty="0" smtClean="0">
                <a:sym typeface="Wingdings" pitchFamily="2" charset="2"/>
              </a:rPr>
              <a:t> General Eric Ludendorff, 1918</a:t>
            </a:r>
          </a:p>
          <a:p>
            <a:pPr algn="just"/>
            <a:endParaRPr lang="en-US" sz="2100" dirty="0" smtClean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en-US" sz="2100" b="1" u="sng" dirty="0" err="1" smtClean="0">
                <a:sym typeface="Wingdings" pitchFamily="2" charset="2"/>
              </a:rPr>
              <a:t>Asumsi</a:t>
            </a:r>
            <a:r>
              <a:rPr lang="en-US" sz="2100" b="1" u="sng" dirty="0" smtClean="0">
                <a:sym typeface="Wingdings" pitchFamily="2" charset="2"/>
              </a:rPr>
              <a:t> </a:t>
            </a:r>
            <a:r>
              <a:rPr lang="en-US" sz="2100" b="1" u="sng" dirty="0" err="1" smtClean="0">
                <a:sym typeface="Wingdings" pitchFamily="2" charset="2"/>
              </a:rPr>
              <a:t>utama</a:t>
            </a:r>
            <a:r>
              <a:rPr lang="en-US" sz="2100" b="1" u="sng" dirty="0" smtClean="0">
                <a:sym typeface="Wingdings" pitchFamily="2" charset="2"/>
              </a:rPr>
              <a:t>:</a:t>
            </a:r>
          </a:p>
          <a:p>
            <a:pPr algn="just"/>
            <a:endParaRPr lang="en-US" sz="1100" dirty="0" smtClean="0">
              <a:sym typeface="Wingdings" pitchFamily="2" charset="2"/>
            </a:endParaRPr>
          </a:p>
          <a:p>
            <a:pPr algn="just"/>
            <a:r>
              <a:rPr lang="en-US" sz="2100" dirty="0" err="1" smtClean="0">
                <a:sym typeface="Wingdings" pitchFamily="2" charset="2"/>
              </a:rPr>
              <a:t>Eskalasi</a:t>
            </a:r>
            <a:r>
              <a:rPr lang="en-US" sz="2100" dirty="0" smtClean="0">
                <a:sym typeface="Wingdings" pitchFamily="2" charset="2"/>
              </a:rPr>
              <a:t> </a:t>
            </a:r>
            <a:r>
              <a:rPr lang="en-US" sz="2100" dirty="0" err="1" smtClean="0">
                <a:sym typeface="Wingdings" pitchFamily="2" charset="2"/>
              </a:rPr>
              <a:t>perang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sangat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sulit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dikontrol</a:t>
            </a:r>
            <a:r>
              <a:rPr lang="en-US" sz="2100" dirty="0" smtClean="0">
                <a:sym typeface="Wingdings" pitchFamily="2" charset="2"/>
              </a:rPr>
              <a:t>, </a:t>
            </a:r>
            <a:r>
              <a:rPr lang="en-US" sz="2100" dirty="0" err="1" smtClean="0">
                <a:sym typeface="Wingdings" pitchFamily="2" charset="2"/>
              </a:rPr>
              <a:t>karenanya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eskalasi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perang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sering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lebih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besar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dari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perkiraan</a:t>
            </a:r>
            <a:r>
              <a:rPr lang="en-US" sz="2100" dirty="0" smtClean="0">
                <a:sym typeface="Wingdings" pitchFamily="2" charset="2"/>
              </a:rPr>
              <a:t> (</a:t>
            </a:r>
            <a:r>
              <a:rPr lang="en-US" sz="2100" dirty="0" err="1" smtClean="0">
                <a:sym typeface="Wingdings" pitchFamily="2" charset="2"/>
              </a:rPr>
              <a:t>konteks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geografi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ataupun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korbannya</a:t>
            </a:r>
            <a:r>
              <a:rPr lang="en-US" sz="2100" dirty="0" smtClean="0">
                <a:sym typeface="Wingdings" pitchFamily="2" charset="2"/>
              </a:rPr>
              <a:t>)</a:t>
            </a:r>
          </a:p>
          <a:p>
            <a:pPr algn="just"/>
            <a:endParaRPr lang="en-US" sz="1100" dirty="0" smtClean="0">
              <a:sym typeface="Wingdings" pitchFamily="2" charset="2"/>
            </a:endParaRPr>
          </a:p>
          <a:p>
            <a:pPr algn="just"/>
            <a:r>
              <a:rPr lang="en-US" sz="2100" dirty="0" err="1" smtClean="0">
                <a:sym typeface="Wingdings" pitchFamily="2" charset="2"/>
              </a:rPr>
              <a:t>Partisipasiberkembangnya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keterlibatan</a:t>
            </a:r>
            <a:r>
              <a:rPr lang="en-US" sz="2100" dirty="0" smtClean="0">
                <a:sym typeface="Wingdings" pitchFamily="2" charset="2"/>
              </a:rPr>
              <a:t>/</a:t>
            </a:r>
            <a:r>
              <a:rPr lang="en-US" sz="2100" dirty="0" err="1" smtClean="0">
                <a:sym typeface="Wingdings" pitchFamily="2" charset="2"/>
              </a:rPr>
              <a:t>partisipasi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masyarakat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dalam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peperangan</a:t>
            </a:r>
            <a:r>
              <a:rPr lang="en-US" sz="2100" dirty="0" smtClean="0">
                <a:sym typeface="Wingdings" pitchFamily="2" charset="2"/>
              </a:rPr>
              <a:t>.</a:t>
            </a:r>
          </a:p>
          <a:p>
            <a:pPr algn="just"/>
            <a:endParaRPr lang="en-US" sz="2100" dirty="0" smtClean="0">
              <a:sym typeface="Wingdings" pitchFamily="2" charset="2"/>
            </a:endParaRPr>
          </a:p>
          <a:p>
            <a:pPr algn="just"/>
            <a:r>
              <a:rPr lang="en-US" sz="2100" dirty="0" err="1" smtClean="0">
                <a:sym typeface="Wingdings" pitchFamily="2" charset="2"/>
              </a:rPr>
              <a:t>Konsep</a:t>
            </a:r>
            <a:r>
              <a:rPr lang="en-US" sz="2100" dirty="0" smtClean="0">
                <a:sym typeface="Wingdings" pitchFamily="2" charset="2"/>
              </a:rPr>
              <a:t> Total War </a:t>
            </a:r>
            <a:r>
              <a:rPr lang="en-US" sz="2100" dirty="0" err="1" smtClean="0">
                <a:sym typeface="Wingdings" pitchFamily="2" charset="2"/>
              </a:rPr>
              <a:t>adalah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tipe</a:t>
            </a:r>
            <a:r>
              <a:rPr lang="en-US" sz="2100" dirty="0" smtClean="0">
                <a:sym typeface="Wingdings" pitchFamily="2" charset="2"/>
              </a:rPr>
              <a:t> ideal, </a:t>
            </a:r>
            <a:r>
              <a:rPr lang="en-US" sz="2100" dirty="0" err="1" smtClean="0">
                <a:sym typeface="Wingdings" pitchFamily="2" charset="2"/>
              </a:rPr>
              <a:t>namun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dalam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praktiknya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sulit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terwujud</a:t>
            </a:r>
            <a:r>
              <a:rPr lang="en-US" sz="2100" dirty="0" smtClean="0">
                <a:sym typeface="Wingdings" pitchFamily="2" charset="2"/>
              </a:rPr>
              <a:t>.</a:t>
            </a:r>
          </a:p>
          <a:p>
            <a:pPr algn="just"/>
            <a:endParaRPr lang="en-US" sz="2100" dirty="0" smtClean="0">
              <a:sym typeface="Wingdings" pitchFamily="2" charset="2"/>
            </a:endParaRPr>
          </a:p>
          <a:p>
            <a:pPr algn="just"/>
            <a:endParaRPr lang="en-US" sz="21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195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215"/>
            <a:ext cx="8229600" cy="55418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Is the nature of warfare changing?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100" b="1" u="sng" dirty="0" smtClean="0"/>
              <a:t>The ‘New Wars’ Debate:</a:t>
            </a:r>
          </a:p>
          <a:p>
            <a:pPr algn="just"/>
            <a:r>
              <a:rPr lang="en-US" sz="2100" dirty="0" err="1" smtClean="0"/>
              <a:t>Globalisasi</a:t>
            </a:r>
            <a:r>
              <a:rPr lang="en-US" sz="2100" dirty="0" smtClean="0"/>
              <a:t> </a:t>
            </a:r>
            <a:r>
              <a:rPr lang="en-US" sz="2100" dirty="0" err="1" smtClean="0"/>
              <a:t>memberi</a:t>
            </a:r>
            <a:r>
              <a:rPr lang="en-US" sz="2100" dirty="0" smtClean="0"/>
              <a:t> </a:t>
            </a:r>
            <a:r>
              <a:rPr lang="en-US" sz="2100" dirty="0" err="1" smtClean="0"/>
              <a:t>makna</a:t>
            </a:r>
            <a:r>
              <a:rPr lang="en-US" sz="2100" dirty="0" smtClean="0"/>
              <a:t> </a:t>
            </a:r>
            <a:r>
              <a:rPr lang="en-US" sz="2100" dirty="0" err="1" smtClean="0"/>
              <a:t>baru</a:t>
            </a:r>
            <a:r>
              <a:rPr lang="en-US" sz="2100" dirty="0" smtClean="0"/>
              <a:t> new wars.</a:t>
            </a:r>
          </a:p>
          <a:p>
            <a:pPr algn="just"/>
            <a:r>
              <a:rPr lang="en-US" sz="2100" dirty="0" err="1" smtClean="0">
                <a:sym typeface="Wingdings" pitchFamily="2" charset="2"/>
              </a:rPr>
              <a:t>Kaldor</a:t>
            </a:r>
            <a:r>
              <a:rPr lang="en-US" sz="2100" dirty="0" smtClean="0">
                <a:sym typeface="Wingdings" pitchFamily="2" charset="2"/>
              </a:rPr>
              <a:t> (1999) </a:t>
            </a:r>
            <a:r>
              <a:rPr lang="en-US" sz="2100" dirty="0" err="1" smtClean="0">
                <a:sym typeface="Wingdings" pitchFamily="2" charset="2"/>
              </a:rPr>
              <a:t>dalam</a:t>
            </a:r>
            <a:r>
              <a:rPr lang="en-US" sz="2100" dirty="0" smtClean="0">
                <a:sym typeface="Wingdings" pitchFamily="2" charset="2"/>
              </a:rPr>
              <a:t> New Wars, </a:t>
            </a:r>
            <a:r>
              <a:rPr lang="en-US" sz="2100" dirty="0" err="1" smtClean="0">
                <a:sym typeface="Wingdings" pitchFamily="2" charset="2"/>
              </a:rPr>
              <a:t>perbedaan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tradisional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antara</a:t>
            </a:r>
            <a:r>
              <a:rPr lang="en-US" sz="2100" dirty="0" smtClean="0">
                <a:sym typeface="Wingdings" pitchFamily="2" charset="2"/>
              </a:rPr>
              <a:t> war, organized crime, and large scale violations of human rights </a:t>
            </a:r>
            <a:r>
              <a:rPr lang="en-US" sz="2100" dirty="0" err="1" smtClean="0">
                <a:sym typeface="Wingdings" pitchFamily="2" charset="2"/>
              </a:rPr>
              <a:t>menjadi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tdk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jelas</a:t>
            </a:r>
            <a:r>
              <a:rPr lang="en-US" sz="2100" dirty="0" smtClean="0">
                <a:sym typeface="Wingdings" pitchFamily="2" charset="2"/>
              </a:rPr>
              <a:t> (blur).</a:t>
            </a:r>
          </a:p>
          <a:p>
            <a:pPr algn="just"/>
            <a:endParaRPr lang="en-US" sz="2100" dirty="0" smtClean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en-US" sz="2100" b="1" u="sng" dirty="0" smtClean="0">
                <a:sym typeface="Wingdings" pitchFamily="2" charset="2"/>
              </a:rPr>
              <a:t>New Wars </a:t>
            </a:r>
            <a:r>
              <a:rPr lang="en-US" sz="2100" b="1" u="sng" dirty="0" err="1" smtClean="0">
                <a:sym typeface="Wingdings" pitchFamily="2" charset="2"/>
              </a:rPr>
              <a:t>berbeda</a:t>
            </a:r>
            <a:r>
              <a:rPr lang="en-US" sz="2100" b="1" u="sng" dirty="0" smtClean="0">
                <a:sym typeface="Wingdings" pitchFamily="2" charset="2"/>
              </a:rPr>
              <a:t> </a:t>
            </a:r>
            <a:r>
              <a:rPr lang="en-US" sz="2100" b="1" u="sng" dirty="0" err="1" smtClean="0">
                <a:sym typeface="Wingdings" pitchFamily="2" charset="2"/>
              </a:rPr>
              <a:t>dari</a:t>
            </a:r>
            <a:r>
              <a:rPr lang="en-US" sz="2100" b="1" u="sng" dirty="0" smtClean="0">
                <a:sym typeface="Wingdings" pitchFamily="2" charset="2"/>
              </a:rPr>
              <a:t> Old Wars </a:t>
            </a:r>
            <a:r>
              <a:rPr lang="en-US" sz="2100" b="1" u="sng" dirty="0" err="1" smtClean="0">
                <a:sym typeface="Wingdings" pitchFamily="2" charset="2"/>
              </a:rPr>
              <a:t>dalam</a:t>
            </a:r>
            <a:r>
              <a:rPr lang="en-US" sz="2100" b="1" u="sng" dirty="0" smtClean="0">
                <a:sym typeface="Wingdings" pitchFamily="2" charset="2"/>
              </a:rPr>
              <a:t> </a:t>
            </a:r>
            <a:r>
              <a:rPr lang="en-US" sz="2100" b="1" u="sng" dirty="0" err="1" smtClean="0">
                <a:sym typeface="Wingdings" pitchFamily="2" charset="2"/>
              </a:rPr>
              <a:t>konteks</a:t>
            </a:r>
            <a:r>
              <a:rPr lang="en-US" sz="2100" b="1" u="sng" dirty="0" smtClean="0">
                <a:sym typeface="Wingdings" pitchFamily="2" charset="2"/>
              </a:rPr>
              <a:t>:</a:t>
            </a:r>
          </a:p>
          <a:p>
            <a:pPr algn="just"/>
            <a:r>
              <a:rPr lang="en-US" sz="2100" b="1" dirty="0" err="1" smtClean="0">
                <a:sym typeface="Wingdings" pitchFamily="2" charset="2"/>
              </a:rPr>
              <a:t>Goals</a:t>
            </a:r>
            <a:r>
              <a:rPr lang="en-US" sz="2100" dirty="0" err="1" smtClean="0">
                <a:sym typeface="Wingdings" pitchFamily="2" charset="2"/>
              </a:rPr>
              <a:t>tujuan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kombatan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dapat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dipahami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dalam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konteks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pertarungan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antara</a:t>
            </a:r>
            <a:r>
              <a:rPr lang="en-US" sz="2100" dirty="0" smtClean="0">
                <a:sym typeface="Wingdings" pitchFamily="2" charset="2"/>
              </a:rPr>
              <a:t> cosmopolitan </a:t>
            </a:r>
            <a:r>
              <a:rPr lang="en-US" sz="2100" dirty="0" err="1" smtClean="0">
                <a:sym typeface="Wingdings" pitchFamily="2" charset="2"/>
              </a:rPr>
              <a:t>dan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grup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dgn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identitas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ekslusif</a:t>
            </a:r>
            <a:r>
              <a:rPr lang="en-US" sz="2100" dirty="0" smtClean="0">
                <a:sym typeface="Wingdings" pitchFamily="2" charset="2"/>
              </a:rPr>
              <a:t>. </a:t>
            </a:r>
            <a:r>
              <a:rPr lang="en-US" sz="2100" dirty="0" err="1" smtClean="0">
                <a:sym typeface="Wingdings" pitchFamily="2" charset="2"/>
              </a:rPr>
              <a:t>Atau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dengan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mengontrol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daerah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tertentu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melalui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pembersihan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etnis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yg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berbeda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dengannya</a:t>
            </a:r>
            <a:r>
              <a:rPr lang="en-US" sz="2100" dirty="0" smtClean="0">
                <a:sym typeface="Wingdings" pitchFamily="2" charset="2"/>
              </a:rPr>
              <a:t>.</a:t>
            </a:r>
          </a:p>
          <a:p>
            <a:pPr algn="just"/>
            <a:r>
              <a:rPr lang="en-US" sz="2100" b="1" dirty="0" smtClean="0">
                <a:sym typeface="Wingdings" pitchFamily="2" charset="2"/>
              </a:rPr>
              <a:t>Methods</a:t>
            </a:r>
            <a:r>
              <a:rPr lang="en-US" sz="2100" dirty="0" smtClean="0">
                <a:sym typeface="Wingdings" pitchFamily="2" charset="2"/>
              </a:rPr>
              <a:t> new wars </a:t>
            </a:r>
            <a:r>
              <a:rPr lang="en-US" sz="2100" dirty="0" err="1" smtClean="0">
                <a:sym typeface="Wingdings" pitchFamily="2" charset="2"/>
              </a:rPr>
              <a:t>berperang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dgn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teknik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gerilya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dan</a:t>
            </a:r>
            <a:r>
              <a:rPr lang="en-US" sz="2100" dirty="0" smtClean="0">
                <a:sym typeface="Wingdings" pitchFamily="2" charset="2"/>
              </a:rPr>
              <a:t> counter insurgency. </a:t>
            </a:r>
            <a:r>
              <a:rPr lang="en-US" sz="2100" dirty="0" err="1" smtClean="0">
                <a:sym typeface="Wingdings" pitchFamily="2" charset="2"/>
              </a:rPr>
              <a:t>Menggunakan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milisi</a:t>
            </a:r>
            <a:r>
              <a:rPr lang="en-US" sz="2100" dirty="0" smtClean="0">
                <a:sym typeface="Wingdings" pitchFamily="2" charset="2"/>
              </a:rPr>
              <a:t>/</a:t>
            </a:r>
            <a:r>
              <a:rPr lang="en-US" sz="2100" dirty="0" err="1" smtClean="0">
                <a:sym typeface="Wingdings" pitchFamily="2" charset="2"/>
              </a:rPr>
              <a:t>paramiliter</a:t>
            </a:r>
            <a:r>
              <a:rPr lang="en-US" sz="2100" dirty="0" smtClean="0">
                <a:sym typeface="Wingdings" pitchFamily="2" charset="2"/>
              </a:rPr>
              <a:t>.</a:t>
            </a:r>
          </a:p>
          <a:p>
            <a:pPr algn="just"/>
            <a:r>
              <a:rPr lang="en-US" sz="2100" b="1" dirty="0" smtClean="0">
                <a:sym typeface="Wingdings" pitchFamily="2" charset="2"/>
              </a:rPr>
              <a:t>System of </a:t>
            </a:r>
            <a:r>
              <a:rPr lang="en-US" sz="2100" b="1" dirty="0" err="1" smtClean="0">
                <a:sym typeface="Wingdings" pitchFamily="2" charset="2"/>
              </a:rPr>
              <a:t>finance</a:t>
            </a:r>
            <a:r>
              <a:rPr lang="en-US" sz="2100" dirty="0" err="1" smtClean="0">
                <a:sym typeface="Wingdings" pitchFamily="2" charset="2"/>
              </a:rPr>
              <a:t>memanfaatkan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jaringan</a:t>
            </a:r>
            <a:r>
              <a:rPr lang="en-US" sz="2100" dirty="0" smtClean="0">
                <a:sym typeface="Wingdings" pitchFamily="2" charset="2"/>
              </a:rPr>
              <a:t> global, </a:t>
            </a:r>
            <a:r>
              <a:rPr lang="en-US" sz="2100" dirty="0" err="1" smtClean="0">
                <a:sym typeface="Wingdings" pitchFamily="2" charset="2"/>
              </a:rPr>
              <a:t>melalui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perampasan</a:t>
            </a:r>
            <a:r>
              <a:rPr lang="en-US" sz="2100" dirty="0" smtClean="0">
                <a:sym typeface="Wingdings" pitchFamily="2" charset="2"/>
              </a:rPr>
              <a:t>, </a:t>
            </a:r>
            <a:r>
              <a:rPr lang="en-US" sz="2100" dirty="0" err="1" smtClean="0">
                <a:sym typeface="Wingdings" pitchFamily="2" charset="2"/>
              </a:rPr>
              <a:t>pasar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gelap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atau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bantuan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pihak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luar</a:t>
            </a:r>
            <a:r>
              <a:rPr lang="en-US" sz="2100" dirty="0" smtClean="0">
                <a:sym typeface="Wingdings" pitchFamily="2" charset="2"/>
              </a:rPr>
              <a:t>.</a:t>
            </a:r>
          </a:p>
          <a:p>
            <a:pPr algn="just"/>
            <a:endParaRPr lang="en-US" sz="21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887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215"/>
            <a:ext cx="8229600" cy="55418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Is the nature of warfare changing?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The Contemporary Western Way of War:</a:t>
            </a:r>
          </a:p>
          <a:p>
            <a:pPr algn="just"/>
            <a:r>
              <a:rPr lang="en-US" sz="2400" dirty="0" smtClean="0"/>
              <a:t>Cara negara2 Barat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kekuatan</a:t>
            </a:r>
            <a:r>
              <a:rPr lang="en-US" sz="2400" dirty="0" smtClean="0"/>
              <a:t> </a:t>
            </a:r>
            <a:r>
              <a:rPr lang="en-US" sz="2400" dirty="0" err="1" smtClean="0"/>
              <a:t>militernya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Debat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meski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perang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antar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negara</a:t>
            </a:r>
            <a:r>
              <a:rPr lang="en-US" sz="2400" dirty="0" smtClean="0">
                <a:sym typeface="Wingdings" pitchFamily="2" charset="2"/>
              </a:rPr>
              <a:t> Barat </a:t>
            </a:r>
            <a:r>
              <a:rPr lang="en-US" sz="2400" dirty="0" err="1" smtClean="0">
                <a:sym typeface="Wingdings" pitchFamily="2" charset="2"/>
              </a:rPr>
              <a:t>sudah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tidak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ada</a:t>
            </a:r>
            <a:r>
              <a:rPr lang="en-US" sz="2400" dirty="0" smtClean="0">
                <a:sym typeface="Wingdings" pitchFamily="2" charset="2"/>
              </a:rPr>
              <a:t>, Barat </a:t>
            </a:r>
            <a:r>
              <a:rPr lang="en-US" sz="2400" dirty="0" err="1" smtClean="0">
                <a:sym typeface="Wingdings" pitchFamily="2" charset="2"/>
              </a:rPr>
              <a:t>tetap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ingin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mampu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berperang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secara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reguler</a:t>
            </a:r>
            <a:r>
              <a:rPr lang="en-US" sz="2400" dirty="0" smtClean="0">
                <a:sym typeface="Wingdings" pitchFamily="2" charset="2"/>
              </a:rPr>
              <a:t>. </a:t>
            </a:r>
            <a:r>
              <a:rPr lang="en-US" sz="2400" dirty="0" err="1" smtClean="0">
                <a:sym typeface="Wingdings" pitchFamily="2" charset="2"/>
              </a:rPr>
              <a:t>Karena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itu</a:t>
            </a:r>
            <a:r>
              <a:rPr lang="en-US" sz="2400" dirty="0" smtClean="0">
                <a:sym typeface="Wingdings" pitchFamily="2" charset="2"/>
              </a:rPr>
              <a:t>, </a:t>
            </a:r>
            <a:r>
              <a:rPr lang="en-US" sz="2400" dirty="0" err="1" smtClean="0">
                <a:sym typeface="Wingdings" pitchFamily="2" charset="2"/>
              </a:rPr>
              <a:t>dalam</a:t>
            </a:r>
            <a:r>
              <a:rPr lang="en-US" sz="2400" dirty="0" smtClean="0">
                <a:sym typeface="Wingdings" pitchFamily="2" charset="2"/>
              </a:rPr>
              <a:t> era Barat </a:t>
            </a:r>
            <a:r>
              <a:rPr lang="en-US" sz="2400" dirty="0" err="1" smtClean="0">
                <a:sym typeface="Wingdings" pitchFamily="2" charset="2"/>
              </a:rPr>
              <a:t>kontemporer</a:t>
            </a:r>
            <a:r>
              <a:rPr lang="en-US" sz="2400" dirty="0" smtClean="0">
                <a:sym typeface="Wingdings" pitchFamily="2" charset="2"/>
              </a:rPr>
              <a:t>, </a:t>
            </a:r>
            <a:r>
              <a:rPr lang="en-US" sz="2400" dirty="0" err="1" smtClean="0">
                <a:sym typeface="Wingdings" pitchFamily="2" charset="2"/>
              </a:rPr>
              <a:t>peperangan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menjadi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mirip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i="1" dirty="0" smtClean="0">
                <a:sym typeface="Wingdings" pitchFamily="2" charset="2"/>
              </a:rPr>
              <a:t>Spectator Sport </a:t>
            </a:r>
            <a:r>
              <a:rPr lang="en-US" sz="2400" dirty="0" smtClean="0">
                <a:sym typeface="Wingdings" pitchFamily="2" charset="2"/>
              </a:rPr>
              <a:t>(</a:t>
            </a:r>
            <a:r>
              <a:rPr lang="en-US" sz="2400" dirty="0" err="1" smtClean="0">
                <a:sym typeface="Wingdings" pitchFamily="2" charset="2"/>
              </a:rPr>
              <a:t>Olahraga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dgn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penonton</a:t>
            </a:r>
            <a:r>
              <a:rPr lang="en-US" sz="2400" dirty="0">
                <a:sym typeface="Wingdings" pitchFamily="2" charset="2"/>
              </a:rPr>
              <a:t>/</a:t>
            </a:r>
            <a:r>
              <a:rPr lang="en-US" sz="2400" dirty="0" err="1" smtClean="0">
                <a:sym typeface="Wingdings" pitchFamily="2" charset="2"/>
              </a:rPr>
              <a:t>tontonan</a:t>
            </a:r>
            <a:r>
              <a:rPr lang="en-US" sz="2400" dirty="0" smtClean="0">
                <a:sym typeface="Wingdings" pitchFamily="2" charset="2"/>
              </a:rPr>
              <a:t>).</a:t>
            </a:r>
          </a:p>
          <a:p>
            <a:pPr algn="just"/>
            <a:endParaRPr lang="en-US" sz="2400" dirty="0" smtClean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en-US" sz="2400" b="1" u="sng" dirty="0" err="1" smtClean="0">
                <a:sym typeface="Wingdings" pitchFamily="2" charset="2"/>
              </a:rPr>
              <a:t>Fenomena</a:t>
            </a:r>
            <a:r>
              <a:rPr lang="en-US" sz="2400" b="1" u="sng" dirty="0" smtClean="0">
                <a:sym typeface="Wingdings" pitchFamily="2" charset="2"/>
              </a:rPr>
              <a:t> </a:t>
            </a:r>
            <a:r>
              <a:rPr lang="en-US" sz="2400" b="1" u="sng" dirty="0" err="1" smtClean="0">
                <a:sym typeface="Wingdings" pitchFamily="2" charset="2"/>
              </a:rPr>
              <a:t>ini</a:t>
            </a:r>
            <a:r>
              <a:rPr lang="en-US" sz="2400" b="1" u="sng" dirty="0" smtClean="0">
                <a:sym typeface="Wingdings" pitchFamily="2" charset="2"/>
              </a:rPr>
              <a:t> </a:t>
            </a:r>
            <a:r>
              <a:rPr lang="en-US" sz="2400" b="1" u="sng" dirty="0" err="1" smtClean="0">
                <a:sym typeface="Wingdings" pitchFamily="2" charset="2"/>
              </a:rPr>
              <a:t>timbul</a:t>
            </a:r>
            <a:r>
              <a:rPr lang="en-US" sz="2400" b="1" u="sng" dirty="0" smtClean="0">
                <a:sym typeface="Wingdings" pitchFamily="2" charset="2"/>
              </a:rPr>
              <a:t> </a:t>
            </a:r>
            <a:r>
              <a:rPr lang="en-US" sz="2400" b="1" u="sng" dirty="0" err="1" smtClean="0">
                <a:sym typeface="Wingdings" pitchFamily="2" charset="2"/>
              </a:rPr>
              <a:t>disebabkan</a:t>
            </a:r>
            <a:r>
              <a:rPr lang="en-US" sz="2400" b="1" u="sng" dirty="0" smtClean="0">
                <a:sym typeface="Wingdings" pitchFamily="2" charset="2"/>
              </a:rPr>
              <a:t> </a:t>
            </a:r>
            <a:r>
              <a:rPr lang="en-US" sz="2400" b="1" u="sng" dirty="0" err="1" smtClean="0">
                <a:sym typeface="Wingdings" pitchFamily="2" charset="2"/>
              </a:rPr>
              <a:t>oleh</a:t>
            </a:r>
            <a:r>
              <a:rPr lang="en-US" sz="2400" b="1" u="sng" dirty="0" smtClean="0">
                <a:sym typeface="Wingdings" pitchFamily="2" charset="2"/>
              </a:rPr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err="1" smtClean="0">
                <a:sym typeface="Wingdings" pitchFamily="2" charset="2"/>
              </a:rPr>
              <a:t>Tidak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ada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lagi</a:t>
            </a:r>
            <a:r>
              <a:rPr lang="en-US" sz="2400" dirty="0" smtClean="0">
                <a:sym typeface="Wingdings" pitchFamily="2" charset="2"/>
              </a:rPr>
              <a:t> global conflict (</a:t>
            </a:r>
            <a:r>
              <a:rPr lang="en-US" sz="2400" dirty="0" err="1" smtClean="0">
                <a:sym typeface="Wingdings" pitchFamily="2" charset="2"/>
              </a:rPr>
              <a:t>seperti</a:t>
            </a:r>
            <a:r>
              <a:rPr lang="en-US" sz="2400" dirty="0" smtClean="0">
                <a:sym typeface="Wingdings" pitchFamily="2" charset="2"/>
              </a:rPr>
              <a:t> era </a:t>
            </a:r>
            <a:r>
              <a:rPr lang="en-US" sz="2400" dirty="0" err="1" smtClean="0">
                <a:sym typeface="Wingdings" pitchFamily="2" charset="2"/>
              </a:rPr>
              <a:t>perang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dingin</a:t>
            </a:r>
            <a:r>
              <a:rPr lang="en-US" sz="2400" dirty="0" smtClean="0">
                <a:sym typeface="Wingdings" pitchFamily="2" charset="2"/>
              </a:rPr>
              <a:t>)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err="1" smtClean="0">
                <a:sym typeface="Wingdings" pitchFamily="2" charset="2"/>
              </a:rPr>
              <a:t>Berubahnya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definisi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musuh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menurut</a:t>
            </a:r>
            <a:r>
              <a:rPr lang="en-US" sz="2400" dirty="0" smtClean="0">
                <a:sym typeface="Wingdings" pitchFamily="2" charset="2"/>
              </a:rPr>
              <a:t> Barat, </a:t>
            </a:r>
            <a:r>
              <a:rPr lang="en-US" sz="2400" dirty="0" err="1" smtClean="0">
                <a:sym typeface="Wingdings" pitchFamily="2" charset="2"/>
              </a:rPr>
              <a:t>dari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negara</a:t>
            </a:r>
            <a:r>
              <a:rPr lang="en-US" sz="2400" dirty="0" smtClean="0">
                <a:sym typeface="Wingdings" pitchFamily="2" charset="2"/>
              </a:rPr>
              <a:t> lain </a:t>
            </a:r>
            <a:r>
              <a:rPr lang="en-US" sz="2400" dirty="0" err="1" smtClean="0">
                <a:sym typeface="Wingdings" pitchFamily="2" charset="2"/>
              </a:rPr>
              <a:t>menjadi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untuk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mengganti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rezim</a:t>
            </a:r>
            <a:r>
              <a:rPr lang="en-US" sz="2400" dirty="0" smtClean="0">
                <a:sym typeface="Wingdings" pitchFamily="2" charset="2"/>
              </a:rPr>
              <a:t>/</a:t>
            </a:r>
            <a:r>
              <a:rPr lang="en-US" sz="2400" dirty="0" err="1" smtClean="0">
                <a:sym typeface="Wingdings" pitchFamily="2" charset="2"/>
              </a:rPr>
              <a:t>pemimpinan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negara</a:t>
            </a:r>
            <a:r>
              <a:rPr lang="en-US" sz="2400" dirty="0" smtClean="0">
                <a:sym typeface="Wingdings" pitchFamily="2" charset="2"/>
              </a:rPr>
              <a:t> lain.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err="1" smtClean="0">
                <a:sym typeface="Wingdings" pitchFamily="2" charset="2"/>
              </a:rPr>
              <a:t>Masyarakat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bukan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lagi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menjadi</a:t>
            </a:r>
            <a:r>
              <a:rPr lang="en-US" sz="2400" dirty="0" smtClean="0">
                <a:sym typeface="Wingdings" pitchFamily="2" charset="2"/>
              </a:rPr>
              <a:t> target </a:t>
            </a:r>
            <a:r>
              <a:rPr lang="en-US" sz="2400" dirty="0" err="1" smtClean="0">
                <a:sym typeface="Wingdings" pitchFamily="2" charset="2"/>
              </a:rPr>
              <a:t>yg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sah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dalam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perang</a:t>
            </a:r>
            <a:endParaRPr lang="en-US" sz="2400" dirty="0" smtClean="0">
              <a:sym typeface="Wingdings" pitchFamily="2" charset="2"/>
            </a:endParaRPr>
          </a:p>
          <a:p>
            <a:pPr algn="just">
              <a:buFont typeface="Wingdings" pitchFamily="2" charset="2"/>
              <a:buChar char="Ø"/>
            </a:pPr>
            <a:endParaRPr lang="en-US" sz="24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516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215"/>
            <a:ext cx="8229600" cy="55418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Is the nature of warfare changing?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Autofit/>
          </a:bodyPr>
          <a:lstStyle/>
          <a:p>
            <a:pPr algn="just"/>
            <a:r>
              <a:rPr lang="en-US" sz="2200" dirty="0" err="1" smtClean="0">
                <a:sym typeface="Wingdings" pitchFamily="2" charset="2"/>
              </a:rPr>
              <a:t>Fenomena</a:t>
            </a:r>
            <a:r>
              <a:rPr lang="en-US" sz="2200" dirty="0" smtClean="0">
                <a:sym typeface="Wingdings" pitchFamily="2" charset="2"/>
              </a:rPr>
              <a:t> lain: </a:t>
            </a:r>
            <a:r>
              <a:rPr lang="en-US" sz="2200" dirty="0" err="1" smtClean="0">
                <a:sym typeface="Wingdings" pitchFamily="2" charset="2"/>
              </a:rPr>
              <a:t>perang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dalam</a:t>
            </a:r>
            <a:r>
              <a:rPr lang="en-US" sz="2200" dirty="0" smtClean="0">
                <a:sym typeface="Wingdings" pitchFamily="2" charset="2"/>
              </a:rPr>
              <a:t> Barat </a:t>
            </a:r>
            <a:r>
              <a:rPr lang="en-US" sz="2200" dirty="0" err="1" smtClean="0">
                <a:sym typeface="Wingdings" pitchFamily="2" charset="2"/>
              </a:rPr>
              <a:t>kontemporer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tdk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lagi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melibatkan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partisipasi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masyakarat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kelas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atas</a:t>
            </a:r>
            <a:r>
              <a:rPr lang="en-US" sz="2200" dirty="0" smtClean="0">
                <a:sym typeface="Wingdings" pitchFamily="2" charset="2"/>
              </a:rPr>
              <a:t>, </a:t>
            </a:r>
            <a:r>
              <a:rPr lang="en-US" sz="2200" dirty="0" err="1" smtClean="0">
                <a:sym typeface="Wingdings" pitchFamily="2" charset="2"/>
              </a:rPr>
              <a:t>tetapi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hanya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melibatkan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pihak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terbatas</a:t>
            </a:r>
            <a:r>
              <a:rPr lang="en-US" sz="2200" dirty="0" smtClean="0">
                <a:sym typeface="Wingdings" pitchFamily="2" charset="2"/>
              </a:rPr>
              <a:t> (</a:t>
            </a:r>
            <a:r>
              <a:rPr lang="en-US" sz="2200" dirty="0" err="1" smtClean="0">
                <a:sym typeface="Wingdings" pitchFamily="2" charset="2"/>
              </a:rPr>
              <a:t>militer</a:t>
            </a:r>
            <a:r>
              <a:rPr lang="en-US" sz="2200" dirty="0" smtClean="0">
                <a:sym typeface="Wingdings" pitchFamily="2" charset="2"/>
              </a:rPr>
              <a:t>).</a:t>
            </a:r>
          </a:p>
          <a:p>
            <a:pPr algn="just"/>
            <a:endParaRPr lang="en-US" sz="2200" dirty="0" smtClean="0">
              <a:sym typeface="Wingdings" pitchFamily="2" charset="2"/>
            </a:endParaRPr>
          </a:p>
          <a:p>
            <a:pPr algn="just"/>
            <a:r>
              <a:rPr lang="en-US" sz="2200" dirty="0" err="1" smtClean="0">
                <a:sym typeface="Wingdings" pitchFamily="2" charset="2"/>
              </a:rPr>
              <a:t>Konsekuensinya</a:t>
            </a:r>
            <a:r>
              <a:rPr lang="en-US" sz="2200" dirty="0" smtClean="0">
                <a:sym typeface="Wingdings" pitchFamily="2" charset="2"/>
              </a:rPr>
              <a:t>: </a:t>
            </a:r>
            <a:r>
              <a:rPr lang="en-US" sz="2200" dirty="0" err="1" smtClean="0">
                <a:sym typeface="Wingdings" pitchFamily="2" charset="2"/>
              </a:rPr>
              <a:t>korban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dalam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jumlah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kecil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bisa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menimbulkan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dampak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politik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yg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besar</a:t>
            </a:r>
            <a:r>
              <a:rPr lang="en-US" sz="2200" dirty="0" smtClean="0">
                <a:sym typeface="Wingdings" pitchFamily="2" charset="2"/>
              </a:rPr>
              <a:t>. </a:t>
            </a:r>
            <a:r>
              <a:rPr lang="en-US" sz="2200" dirty="0" err="1" smtClean="0">
                <a:sym typeface="Wingdings" pitchFamily="2" charset="2"/>
              </a:rPr>
              <a:t>Cth</a:t>
            </a:r>
            <a:r>
              <a:rPr lang="en-US" sz="2200" dirty="0" smtClean="0">
                <a:sym typeface="Wingdings" pitchFamily="2" charset="2"/>
              </a:rPr>
              <a:t>: </a:t>
            </a:r>
            <a:r>
              <a:rPr lang="en-US" sz="2200" dirty="0" err="1" smtClean="0">
                <a:sym typeface="Wingdings" pitchFamily="2" charset="2"/>
              </a:rPr>
              <a:t>mundurnya</a:t>
            </a:r>
            <a:r>
              <a:rPr lang="en-US" sz="2200" dirty="0" smtClean="0">
                <a:sym typeface="Wingdings" pitchFamily="2" charset="2"/>
              </a:rPr>
              <a:t> AS </a:t>
            </a:r>
            <a:r>
              <a:rPr lang="en-US" sz="2200" dirty="0" err="1" smtClean="0">
                <a:sym typeface="Wingdings" pitchFamily="2" charset="2"/>
              </a:rPr>
              <a:t>dari</a:t>
            </a:r>
            <a:r>
              <a:rPr lang="en-US" sz="2200" dirty="0" smtClean="0">
                <a:sym typeface="Wingdings" pitchFamily="2" charset="2"/>
              </a:rPr>
              <a:t> Somalia </a:t>
            </a:r>
            <a:r>
              <a:rPr lang="en-US" sz="2200" dirty="0" err="1" smtClean="0">
                <a:sym typeface="Wingdings" pitchFamily="2" charset="2"/>
              </a:rPr>
              <a:t>th</a:t>
            </a:r>
            <a:r>
              <a:rPr lang="en-US" sz="2200" dirty="0" smtClean="0">
                <a:sym typeface="Wingdings" pitchFamily="2" charset="2"/>
              </a:rPr>
              <a:t> 1993 </a:t>
            </a:r>
            <a:r>
              <a:rPr lang="en-US" sz="2200" dirty="0" err="1" smtClean="0">
                <a:sym typeface="Wingdings" pitchFamily="2" charset="2"/>
              </a:rPr>
              <a:t>akibat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tragedi</a:t>
            </a:r>
            <a:r>
              <a:rPr lang="en-US" sz="2200" dirty="0" smtClean="0">
                <a:sym typeface="Wingdings" pitchFamily="2" charset="2"/>
              </a:rPr>
              <a:t> Black Hawk Down.</a:t>
            </a:r>
          </a:p>
          <a:p>
            <a:pPr algn="just"/>
            <a:endParaRPr lang="en-US" sz="2200" dirty="0" smtClean="0">
              <a:sym typeface="Wingdings" pitchFamily="2" charset="2"/>
            </a:endParaRPr>
          </a:p>
          <a:p>
            <a:pPr algn="just"/>
            <a:r>
              <a:rPr lang="en-US" sz="2200" dirty="0" err="1" smtClean="0">
                <a:sym typeface="Wingdings" pitchFamily="2" charset="2"/>
              </a:rPr>
              <a:t>Faktor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lainnya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adalah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jenis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perang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ini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lebih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dimotivasi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oleh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kebijakan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membantu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kebebasan</a:t>
            </a:r>
            <a:r>
              <a:rPr lang="en-US" sz="2200" dirty="0" smtClean="0">
                <a:sym typeface="Wingdings" pitchFamily="2" charset="2"/>
              </a:rPr>
              <a:t> negara2 </a:t>
            </a:r>
            <a:r>
              <a:rPr lang="en-US" sz="2200" dirty="0" err="1" smtClean="0">
                <a:sym typeface="Wingdings" pitchFamily="2" charset="2"/>
              </a:rPr>
              <a:t>tersebut</a:t>
            </a:r>
            <a:r>
              <a:rPr lang="en-US" sz="2200" dirty="0" smtClean="0">
                <a:sym typeface="Wingdings" pitchFamily="2" charset="2"/>
              </a:rPr>
              <a:t>.</a:t>
            </a:r>
          </a:p>
          <a:p>
            <a:pPr algn="just"/>
            <a:endParaRPr lang="en-US" sz="2200" dirty="0" smtClean="0">
              <a:sym typeface="Wingdings" pitchFamily="2" charset="2"/>
            </a:endParaRPr>
          </a:p>
          <a:p>
            <a:pPr algn="just"/>
            <a:r>
              <a:rPr lang="en-US" sz="2200" dirty="0" err="1" smtClean="0">
                <a:sym typeface="Wingdings" pitchFamily="2" charset="2"/>
              </a:rPr>
              <a:t>Berbeda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dalam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kasus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perang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yg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dimotivasi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oleh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kepentingan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nasional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seperti</a:t>
            </a:r>
            <a:r>
              <a:rPr lang="en-US" sz="2200" dirty="0" smtClean="0">
                <a:sym typeface="Wingdings" pitchFamily="2" charset="2"/>
              </a:rPr>
              <a:t> Afghanistan </a:t>
            </a:r>
            <a:r>
              <a:rPr lang="en-US" sz="2200" dirty="0" err="1" smtClean="0">
                <a:sym typeface="Wingdings" pitchFamily="2" charset="2"/>
              </a:rPr>
              <a:t>dan</a:t>
            </a:r>
            <a:r>
              <a:rPr lang="en-US" sz="2200" dirty="0" smtClean="0">
                <a:sym typeface="Wingdings" pitchFamily="2" charset="2"/>
              </a:rPr>
              <a:t> Iraq, </a:t>
            </a:r>
            <a:r>
              <a:rPr lang="en-US" sz="2200" dirty="0" err="1" smtClean="0">
                <a:sym typeface="Wingdings" pitchFamily="2" charset="2"/>
              </a:rPr>
              <a:t>dimana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jumlah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korban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tdk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menjadi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pertimbangan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bagi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berlangsungnya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perang</a:t>
            </a:r>
            <a:r>
              <a:rPr lang="en-US" sz="2200" dirty="0" smtClean="0">
                <a:sym typeface="Wingdings" pitchFamily="2" charset="2"/>
              </a:rPr>
              <a:t>.</a:t>
            </a:r>
            <a:endParaRPr lang="en-US" sz="22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987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215"/>
            <a:ext cx="8229600" cy="55418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Is the nature of warfare changing?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u="sng" dirty="0" err="1" smtClean="0">
                <a:sym typeface="Wingdings" pitchFamily="2" charset="2"/>
              </a:rPr>
              <a:t>Beberapa</a:t>
            </a:r>
            <a:r>
              <a:rPr lang="en-US" sz="2400" b="1" u="sng" dirty="0" smtClean="0">
                <a:sym typeface="Wingdings" pitchFamily="2" charset="2"/>
              </a:rPr>
              <a:t> </a:t>
            </a:r>
            <a:r>
              <a:rPr lang="en-US" sz="2400" b="1" u="sng" dirty="0" err="1" smtClean="0">
                <a:sym typeface="Wingdings" pitchFamily="2" charset="2"/>
              </a:rPr>
              <a:t>Krakteristik</a:t>
            </a:r>
            <a:r>
              <a:rPr lang="en-US" sz="2400" b="1" u="sng" dirty="0" smtClean="0">
                <a:sym typeface="Wingdings" pitchFamily="2" charset="2"/>
              </a:rPr>
              <a:t> </a:t>
            </a:r>
            <a:r>
              <a:rPr lang="en-US" sz="2400" b="1" u="sng" dirty="0" err="1">
                <a:sym typeface="Wingdings" pitchFamily="2" charset="2"/>
              </a:rPr>
              <a:t>P</a:t>
            </a:r>
            <a:r>
              <a:rPr lang="en-US" sz="2400" b="1" u="sng" dirty="0" err="1" smtClean="0">
                <a:sym typeface="Wingdings" pitchFamily="2" charset="2"/>
              </a:rPr>
              <a:t>erang</a:t>
            </a:r>
            <a:r>
              <a:rPr lang="en-US" sz="2400" b="1" u="sng" dirty="0" smtClean="0">
                <a:sym typeface="Wingdings" pitchFamily="2" charset="2"/>
              </a:rPr>
              <a:t> Spectator Sport (</a:t>
            </a:r>
            <a:r>
              <a:rPr lang="en-US" sz="2400" b="1" u="sng" dirty="0" err="1" smtClean="0">
                <a:sym typeface="Wingdings" pitchFamily="2" charset="2"/>
              </a:rPr>
              <a:t>McInnes</a:t>
            </a:r>
            <a:r>
              <a:rPr lang="en-US" sz="2400" b="1" u="sng" dirty="0" smtClean="0">
                <a:sym typeface="Wingdings" pitchFamily="2" charset="2"/>
              </a:rPr>
              <a:t>):</a:t>
            </a:r>
          </a:p>
          <a:p>
            <a:pPr algn="just"/>
            <a:r>
              <a:rPr lang="en-US" sz="2400" dirty="0" err="1" smtClean="0">
                <a:sym typeface="Wingdings" pitchFamily="2" charset="2"/>
              </a:rPr>
              <a:t>Bersifat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ekspedisi</a:t>
            </a:r>
            <a:r>
              <a:rPr lang="en-US" sz="2400" dirty="0" smtClean="0">
                <a:sym typeface="Wingdings" pitchFamily="2" charset="2"/>
              </a:rPr>
              <a:t>, </a:t>
            </a:r>
            <a:r>
              <a:rPr lang="en-US" sz="2400" dirty="0" err="1" smtClean="0">
                <a:sym typeface="Wingdings" pitchFamily="2" charset="2"/>
              </a:rPr>
              <a:t>lokasi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perang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jauh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dari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wilayah</a:t>
            </a:r>
            <a:r>
              <a:rPr lang="en-US" sz="2400" dirty="0" smtClean="0">
                <a:sym typeface="Wingdings" pitchFamily="2" charset="2"/>
              </a:rPr>
              <a:t> negara2 Barat</a:t>
            </a:r>
          </a:p>
          <a:p>
            <a:pPr algn="just"/>
            <a:r>
              <a:rPr lang="en-US" sz="2400" dirty="0" err="1" smtClean="0">
                <a:sym typeface="Wingdings" pitchFamily="2" charset="2"/>
              </a:rPr>
              <a:t>Kategori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Musuh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adalah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pemimpin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rezim</a:t>
            </a:r>
            <a:r>
              <a:rPr lang="en-US" sz="2400" dirty="0" smtClean="0">
                <a:sym typeface="Wingdings" pitchFamily="2" charset="2"/>
              </a:rPr>
              <a:t>, </a:t>
            </a:r>
            <a:r>
              <a:rPr lang="en-US" sz="2400" dirty="0" err="1" smtClean="0">
                <a:sym typeface="Wingdings" pitchFamily="2" charset="2"/>
              </a:rPr>
              <a:t>bukan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seluruh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masyarakat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negara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tersebut</a:t>
            </a:r>
            <a:endParaRPr lang="en-US" sz="2400" dirty="0" smtClean="0">
              <a:sym typeface="Wingdings" pitchFamily="2" charset="2"/>
            </a:endParaRPr>
          </a:p>
          <a:p>
            <a:pPr algn="just"/>
            <a:r>
              <a:rPr lang="en-US" sz="2400" dirty="0" err="1" smtClean="0">
                <a:sym typeface="Wingdings" pitchFamily="2" charset="2"/>
              </a:rPr>
              <a:t>Upaya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meminimalkan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dampak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kerusakan</a:t>
            </a:r>
            <a:r>
              <a:rPr lang="en-US" sz="2400" dirty="0" smtClean="0">
                <a:sym typeface="Wingdings" pitchFamily="2" charset="2"/>
              </a:rPr>
              <a:t> (</a:t>
            </a:r>
            <a:r>
              <a:rPr lang="en-US" sz="2400" dirty="0" err="1" smtClean="0">
                <a:sym typeface="Wingdings" pitchFamily="2" charset="2"/>
              </a:rPr>
              <a:t>korban</a:t>
            </a:r>
            <a:r>
              <a:rPr lang="en-US" sz="2400" dirty="0" smtClean="0">
                <a:sym typeface="Wingdings" pitchFamily="2" charset="2"/>
              </a:rPr>
              <a:t>)</a:t>
            </a:r>
          </a:p>
          <a:p>
            <a:pPr algn="just"/>
            <a:r>
              <a:rPr lang="en-US" sz="2400" dirty="0" err="1" smtClean="0">
                <a:sym typeface="Wingdings" pitchFamily="2" charset="2"/>
              </a:rPr>
              <a:t>Kekuatan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perlindungan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adalah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prioritas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yg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signifikan</a:t>
            </a:r>
            <a:endParaRPr lang="en-US" sz="2400" dirty="0" smtClean="0">
              <a:sym typeface="Wingdings" pitchFamily="2" charset="2"/>
            </a:endParaRPr>
          </a:p>
          <a:p>
            <a:pPr algn="just"/>
            <a:endParaRPr lang="en-US" sz="2400" dirty="0">
              <a:sym typeface="Wingdings" pitchFamily="2" charset="2"/>
            </a:endParaRPr>
          </a:p>
          <a:p>
            <a:pPr algn="just"/>
            <a:r>
              <a:rPr lang="en-US" sz="2400" dirty="0" smtClean="0">
                <a:sym typeface="Wingdings" pitchFamily="2" charset="2"/>
              </a:rPr>
              <a:t>Salah </a:t>
            </a:r>
            <a:r>
              <a:rPr lang="en-US" sz="2400" dirty="0" err="1" smtClean="0">
                <a:sym typeface="Wingdings" pitchFamily="2" charset="2"/>
              </a:rPr>
              <a:t>satu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ciri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utama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serangan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menggunakan</a:t>
            </a:r>
            <a:r>
              <a:rPr lang="en-US" sz="2400" dirty="0" smtClean="0">
                <a:sym typeface="Wingdings" pitchFamily="2" charset="2"/>
              </a:rPr>
              <a:t> air force </a:t>
            </a:r>
            <a:r>
              <a:rPr lang="en-US" sz="2400" dirty="0" err="1" smtClean="0">
                <a:sym typeface="Wingdings" pitchFamily="2" charset="2"/>
              </a:rPr>
              <a:t>menjadi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fokus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ketimbang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penggunaan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kekuatan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darat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laut</a:t>
            </a:r>
            <a:r>
              <a:rPr lang="en-US" sz="2400" dirty="0" smtClean="0">
                <a:sym typeface="Wingdings" pitchFamily="2" charset="2"/>
              </a:rPr>
              <a:t>.</a:t>
            </a:r>
          </a:p>
          <a:p>
            <a:pPr marL="0" indent="0" algn="just">
              <a:buNone/>
            </a:pPr>
            <a:r>
              <a:rPr lang="en-US" sz="2400" dirty="0" smtClean="0">
                <a:sym typeface="Wingdings" pitchFamily="2" charset="2"/>
              </a:rPr>
              <a:t> </a:t>
            </a:r>
            <a:endParaRPr lang="en-US" sz="24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102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215"/>
            <a:ext cx="8229600" cy="94456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Three Philosophies of War</a:t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en-US" sz="2000" b="1" dirty="0" err="1" smtClean="0"/>
              <a:t>Anatol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Rapoport</a:t>
            </a:r>
            <a:r>
              <a:rPr lang="en-US" sz="2000" b="1" dirty="0" smtClean="0"/>
              <a:t> (1968):</a:t>
            </a:r>
            <a:br>
              <a:rPr lang="en-US" sz="2000" b="1" dirty="0" smtClean="0"/>
            </a:b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400" b="1" dirty="0" smtClean="0"/>
              <a:t>Political</a:t>
            </a:r>
          </a:p>
          <a:p>
            <a:pPr algn="just"/>
            <a:r>
              <a:rPr lang="en-US" sz="2400" dirty="0" err="1" smtClean="0"/>
              <a:t>Tokoh</a:t>
            </a:r>
            <a:r>
              <a:rPr lang="en-US" sz="2400" dirty="0" smtClean="0"/>
              <a:t> </a:t>
            </a:r>
            <a:r>
              <a:rPr lang="en-US" sz="2400" dirty="0" err="1" smtClean="0"/>
              <a:t>utama</a:t>
            </a:r>
            <a:r>
              <a:rPr lang="en-US" sz="2400" dirty="0" smtClean="0"/>
              <a:t>: Carl von Clausewitz (</a:t>
            </a:r>
            <a:r>
              <a:rPr lang="en-US" sz="2400" i="1" dirty="0" smtClean="0"/>
              <a:t>On War</a:t>
            </a:r>
            <a:r>
              <a:rPr lang="en-US" sz="2400" dirty="0" smtClean="0"/>
              <a:t>)</a:t>
            </a:r>
          </a:p>
          <a:p>
            <a:pPr algn="just"/>
            <a:r>
              <a:rPr lang="en-US" sz="2400" dirty="0" err="1" smtClean="0"/>
              <a:t>Perang</a:t>
            </a:r>
            <a:r>
              <a:rPr lang="en-US" sz="2400" dirty="0" smtClean="0">
                <a:sym typeface="Wingdings" pitchFamily="2" charset="2"/>
              </a:rPr>
              <a:t> “an act of violence intended to compel our opponents to </a:t>
            </a:r>
            <a:r>
              <a:rPr lang="en-US" sz="2400" dirty="0" err="1" smtClean="0">
                <a:sym typeface="Wingdings" pitchFamily="2" charset="2"/>
              </a:rPr>
              <a:t>fulfil</a:t>
            </a:r>
            <a:r>
              <a:rPr lang="en-US" sz="2400" dirty="0" smtClean="0">
                <a:sym typeface="Wingdings" pitchFamily="2" charset="2"/>
              </a:rPr>
              <a:t> our will”</a:t>
            </a:r>
          </a:p>
          <a:p>
            <a:pPr marL="0" indent="0" algn="just">
              <a:buNone/>
            </a:pPr>
            <a:endParaRPr lang="en-US" sz="1600" dirty="0" smtClean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en-US" sz="2400" b="1" u="sng" dirty="0" err="1" smtClean="0">
                <a:sym typeface="Wingdings" pitchFamily="2" charset="2"/>
              </a:rPr>
              <a:t>Perang</a:t>
            </a:r>
            <a:r>
              <a:rPr lang="en-US" sz="2400" b="1" u="sng" dirty="0" smtClean="0">
                <a:sym typeface="Wingdings" pitchFamily="2" charset="2"/>
              </a:rPr>
              <a:t>:</a:t>
            </a:r>
          </a:p>
          <a:p>
            <a:pPr algn="just"/>
            <a:r>
              <a:rPr lang="en-US" sz="2400" dirty="0" err="1" smtClean="0">
                <a:sym typeface="Wingdings" pitchFamily="2" charset="2"/>
              </a:rPr>
              <a:t>RasionalPengerahan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pasukan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berbasis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kalkulasi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rasional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oleh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otoritas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politik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utk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mencapai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tujuan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tertentu</a:t>
            </a:r>
            <a:r>
              <a:rPr lang="en-US" sz="2400" dirty="0" smtClean="0">
                <a:sym typeface="Wingdings" pitchFamily="2" charset="2"/>
              </a:rPr>
              <a:t>.</a:t>
            </a:r>
          </a:p>
          <a:p>
            <a:pPr algn="just"/>
            <a:r>
              <a:rPr lang="en-US" sz="2400" dirty="0" err="1" smtClean="0">
                <a:sym typeface="Wingdings" pitchFamily="2" charset="2"/>
              </a:rPr>
              <a:t>Nasional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otoritas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politik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berada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dalam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negara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berdaulat</a:t>
            </a:r>
            <a:endParaRPr lang="en-US" sz="2400" dirty="0" smtClean="0">
              <a:sym typeface="Wingdings" pitchFamily="2" charset="2"/>
            </a:endParaRPr>
          </a:p>
          <a:p>
            <a:pPr algn="just"/>
            <a:r>
              <a:rPr lang="en-US" sz="2400" dirty="0" smtClean="0">
                <a:sym typeface="Wingdings" pitchFamily="2" charset="2"/>
              </a:rPr>
              <a:t>Instrumental </a:t>
            </a:r>
            <a:r>
              <a:rPr lang="en-US" sz="2400" dirty="0" err="1" smtClean="0">
                <a:sym typeface="Wingdings" pitchFamily="2" charset="2"/>
              </a:rPr>
              <a:t>perang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sbg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instrumen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yg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sah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dari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kebijakan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negara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meskipun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harus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dgn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tujuan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yg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jelas</a:t>
            </a:r>
            <a:r>
              <a:rPr lang="en-US" sz="2400" dirty="0" smtClean="0">
                <a:sym typeface="Wingdings" pitchFamily="2" charset="2"/>
              </a:rPr>
              <a:t>.</a:t>
            </a:r>
          </a:p>
          <a:p>
            <a:pPr algn="just"/>
            <a:endParaRPr lang="en-US" sz="2400" dirty="0">
              <a:sym typeface="Wingdings" pitchFamily="2" charset="2"/>
            </a:endParaRPr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119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215"/>
            <a:ext cx="8229600" cy="94456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Three Philosophies of War</a:t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en-US" sz="2000" b="1" dirty="0" err="1" smtClean="0"/>
              <a:t>Anatol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Rapoport</a:t>
            </a:r>
            <a:r>
              <a:rPr lang="en-US" sz="2000" b="1" dirty="0" smtClean="0"/>
              <a:t> (1968):</a:t>
            </a:r>
            <a:br>
              <a:rPr lang="en-US" sz="2000" b="1" dirty="0" smtClean="0"/>
            </a:b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/>
              <a:t>2. Eschatological</a:t>
            </a:r>
          </a:p>
          <a:p>
            <a:pPr marL="0" indent="0" algn="just">
              <a:buNone/>
            </a:pPr>
            <a:r>
              <a:rPr lang="en-US" sz="1800" dirty="0" smtClean="0">
                <a:sym typeface="Wingdings" pitchFamily="2" charset="2"/>
              </a:rPr>
              <a:t> </a:t>
            </a:r>
            <a:r>
              <a:rPr lang="en-US" sz="1800" dirty="0" err="1" smtClean="0">
                <a:sym typeface="Wingdings" pitchFamily="2" charset="2"/>
              </a:rPr>
              <a:t>eskatologis</a:t>
            </a:r>
            <a:r>
              <a:rPr lang="en-US" sz="1800" dirty="0" smtClean="0">
                <a:sym typeface="Wingdings" pitchFamily="2" charset="2"/>
              </a:rPr>
              <a:t>: </a:t>
            </a:r>
            <a:r>
              <a:rPr lang="en-US" sz="1800" dirty="0" err="1" smtClean="0">
                <a:sym typeface="Wingdings" pitchFamily="2" charset="2"/>
              </a:rPr>
              <a:t>tentang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akhir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dunia</a:t>
            </a:r>
            <a:endParaRPr lang="en-US" sz="1800" dirty="0" smtClean="0">
              <a:sym typeface="Wingdings" pitchFamily="2" charset="2"/>
            </a:endParaRPr>
          </a:p>
          <a:p>
            <a:pPr algn="just">
              <a:buFont typeface="Wingdings"/>
              <a:buChar char="à"/>
            </a:pPr>
            <a:r>
              <a:rPr lang="en-US" sz="1800" dirty="0" err="1" smtClean="0">
                <a:sym typeface="Wingdings" pitchFamily="2" charset="2"/>
              </a:rPr>
              <a:t>Filosofi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ini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percaya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bahwa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perang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adalah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bagian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dari</a:t>
            </a:r>
            <a:r>
              <a:rPr lang="en-US" sz="1800" dirty="0" smtClean="0">
                <a:sym typeface="Wingdings" pitchFamily="2" charset="2"/>
              </a:rPr>
              <a:t> grand design </a:t>
            </a:r>
            <a:r>
              <a:rPr lang="en-US" sz="1800" dirty="0" err="1" smtClean="0">
                <a:sym typeface="Wingdings" pitchFamily="2" charset="2"/>
              </a:rPr>
              <a:t>yg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terkait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dgn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Tuhan</a:t>
            </a:r>
            <a:r>
              <a:rPr lang="en-US" sz="1800" dirty="0" smtClean="0">
                <a:sym typeface="Wingdings" pitchFamily="2" charset="2"/>
              </a:rPr>
              <a:t>, </a:t>
            </a:r>
            <a:r>
              <a:rPr lang="en-US" sz="1800" dirty="0" err="1" smtClean="0">
                <a:sym typeface="Wingdings" pitchFamily="2" charset="2"/>
              </a:rPr>
              <a:t>Alam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Manusia</a:t>
            </a:r>
            <a:r>
              <a:rPr lang="en-US" sz="1800" dirty="0" smtClean="0">
                <a:sym typeface="Wingdings" pitchFamily="2" charset="2"/>
              </a:rPr>
              <a:t>.</a:t>
            </a:r>
          </a:p>
          <a:p>
            <a:pPr marL="0" indent="0" algn="just">
              <a:buNone/>
            </a:pPr>
            <a:endParaRPr lang="en-US" sz="1800" dirty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en-US" sz="1800" b="1" u="sng" dirty="0" smtClean="0">
                <a:sym typeface="Wingdings" pitchFamily="2" charset="2"/>
              </a:rPr>
              <a:t>2 Varian:</a:t>
            </a:r>
          </a:p>
          <a:p>
            <a:pPr algn="just"/>
            <a:endParaRPr lang="en-US" sz="1050" dirty="0" smtClean="0">
              <a:sym typeface="Wingdings" pitchFamily="2" charset="2"/>
            </a:endParaRPr>
          </a:p>
          <a:p>
            <a:pPr algn="just"/>
            <a:r>
              <a:rPr lang="en-US" sz="1800" b="1" dirty="0" err="1" smtClean="0">
                <a:sym typeface="Wingdings" pitchFamily="2" charset="2"/>
              </a:rPr>
              <a:t>Mesianic</a:t>
            </a:r>
            <a:r>
              <a:rPr lang="en-US" sz="1800" dirty="0" smtClean="0">
                <a:sym typeface="Wingdings" pitchFamily="2" charset="2"/>
              </a:rPr>
              <a:t> grand design </a:t>
            </a:r>
            <a:r>
              <a:rPr lang="en-US" sz="1800" dirty="0" err="1" smtClean="0">
                <a:sym typeface="Wingdings" pitchFamily="2" charset="2"/>
              </a:rPr>
              <a:t>telah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eksis</a:t>
            </a:r>
            <a:r>
              <a:rPr lang="en-US" sz="1800" dirty="0" smtClean="0">
                <a:sym typeface="Wingdings" pitchFamily="2" charset="2"/>
              </a:rPr>
              <a:t>. </a:t>
            </a:r>
            <a:r>
              <a:rPr lang="en-US" sz="1800" dirty="0" err="1" smtClean="0">
                <a:sym typeface="Wingdings" pitchFamily="2" charset="2"/>
              </a:rPr>
              <a:t>Misinya</a:t>
            </a:r>
            <a:r>
              <a:rPr lang="en-US" sz="1800" dirty="0" smtClean="0">
                <a:sym typeface="Wingdings" pitchFamily="2" charset="2"/>
              </a:rPr>
              <a:t>: ‘</a:t>
            </a:r>
            <a:r>
              <a:rPr lang="en-US" sz="1800" dirty="0" err="1" smtClean="0">
                <a:sym typeface="Wingdings" pitchFamily="2" charset="2"/>
              </a:rPr>
              <a:t>memaksakan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perdamaian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didunia</a:t>
            </a:r>
            <a:r>
              <a:rPr lang="en-US" sz="1800" dirty="0" smtClean="0">
                <a:sym typeface="Wingdings" pitchFamily="2" charset="2"/>
              </a:rPr>
              <a:t>’, </a:t>
            </a:r>
            <a:r>
              <a:rPr lang="en-US" sz="1800" dirty="0" err="1" smtClean="0">
                <a:sym typeface="Wingdings" pitchFamily="2" charset="2"/>
              </a:rPr>
              <a:t>lalu</a:t>
            </a:r>
            <a:r>
              <a:rPr lang="en-US" sz="1800" dirty="0" smtClean="0">
                <a:sym typeface="Wingdings" pitchFamily="2" charset="2"/>
              </a:rPr>
              <a:t> ‘</a:t>
            </a:r>
            <a:r>
              <a:rPr lang="en-US" sz="1800" dirty="0" err="1" smtClean="0">
                <a:sym typeface="Wingdings" pitchFamily="2" charset="2"/>
              </a:rPr>
              <a:t>menghindari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perang</a:t>
            </a:r>
            <a:r>
              <a:rPr lang="en-US" sz="1800" dirty="0" smtClean="0">
                <a:sym typeface="Wingdings" pitchFamily="2" charset="2"/>
              </a:rPr>
              <a:t> di </a:t>
            </a:r>
            <a:r>
              <a:rPr lang="en-US" sz="1800" dirty="0" err="1" smtClean="0">
                <a:sym typeface="Wingdings" pitchFamily="2" charset="2"/>
              </a:rPr>
              <a:t>masa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depan</a:t>
            </a:r>
            <a:r>
              <a:rPr lang="en-US" sz="1800" dirty="0" smtClean="0">
                <a:sym typeface="Wingdings" pitchFamily="2" charset="2"/>
              </a:rPr>
              <a:t>’</a:t>
            </a:r>
          </a:p>
          <a:p>
            <a:pPr lvl="1" algn="just"/>
            <a:r>
              <a:rPr lang="en-US" sz="1800" dirty="0" err="1" smtClean="0">
                <a:sym typeface="Wingdings" pitchFamily="2" charset="2"/>
              </a:rPr>
              <a:t>Cth</a:t>
            </a:r>
            <a:r>
              <a:rPr lang="en-US" sz="1800" dirty="0" smtClean="0">
                <a:sym typeface="Wingdings" pitchFamily="2" charset="2"/>
              </a:rPr>
              <a:t>: </a:t>
            </a:r>
            <a:r>
              <a:rPr lang="en-US" sz="1800" dirty="0" err="1" smtClean="0">
                <a:sym typeface="Wingdings" pitchFamily="2" charset="2"/>
              </a:rPr>
              <a:t>Perang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Salib</a:t>
            </a:r>
            <a:r>
              <a:rPr lang="en-US" sz="1800" dirty="0" smtClean="0">
                <a:sym typeface="Wingdings" pitchFamily="2" charset="2"/>
              </a:rPr>
              <a:t>, Jihad Global-</a:t>
            </a:r>
            <a:r>
              <a:rPr lang="en-US" sz="1800" dirty="0" err="1" smtClean="0">
                <a:sym typeface="Wingdings" pitchFamily="2" charset="2"/>
              </a:rPr>
              <a:t>nya</a:t>
            </a:r>
            <a:r>
              <a:rPr lang="en-US" sz="1800" dirty="0" smtClean="0">
                <a:sym typeface="Wingdings" pitchFamily="2" charset="2"/>
              </a:rPr>
              <a:t> Al Qaeda</a:t>
            </a:r>
          </a:p>
          <a:p>
            <a:pPr algn="just"/>
            <a:endParaRPr lang="en-US" sz="1200" dirty="0" smtClean="0">
              <a:sym typeface="Wingdings" pitchFamily="2" charset="2"/>
            </a:endParaRPr>
          </a:p>
          <a:p>
            <a:pPr algn="just"/>
            <a:r>
              <a:rPr lang="en-US" sz="1800" b="1" dirty="0" smtClean="0">
                <a:sym typeface="Wingdings" pitchFamily="2" charset="2"/>
              </a:rPr>
              <a:t>Global</a:t>
            </a:r>
            <a:r>
              <a:rPr lang="en-US" sz="1800" dirty="0" smtClean="0">
                <a:sym typeface="Wingdings" pitchFamily="2" charset="2"/>
              </a:rPr>
              <a:t> grand design </a:t>
            </a:r>
            <a:r>
              <a:rPr lang="en-US" sz="1800" dirty="0" err="1" smtClean="0">
                <a:sym typeface="Wingdings" pitchFamily="2" charset="2"/>
              </a:rPr>
              <a:t>akan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bangkit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dari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perang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terakhir</a:t>
            </a:r>
            <a:r>
              <a:rPr lang="en-US" sz="1800" dirty="0" smtClean="0">
                <a:sym typeface="Wingdings" pitchFamily="2" charset="2"/>
              </a:rPr>
              <a:t> (final war)</a:t>
            </a:r>
          </a:p>
          <a:p>
            <a:pPr lvl="1" algn="just"/>
            <a:r>
              <a:rPr lang="en-US" sz="1800" dirty="0" err="1" smtClean="0">
                <a:sym typeface="Wingdings" pitchFamily="2" charset="2"/>
              </a:rPr>
              <a:t>Cth</a:t>
            </a:r>
            <a:r>
              <a:rPr lang="en-US" sz="1800" dirty="0" smtClean="0">
                <a:sym typeface="Wingdings" pitchFamily="2" charset="2"/>
              </a:rPr>
              <a:t>: </a:t>
            </a:r>
          </a:p>
          <a:p>
            <a:pPr lvl="1" algn="just"/>
            <a:r>
              <a:rPr lang="en-US" sz="1800" dirty="0" smtClean="0">
                <a:sym typeface="Wingdings" pitchFamily="2" charset="2"/>
              </a:rPr>
              <a:t>Islam </a:t>
            </a:r>
            <a:r>
              <a:rPr lang="en-US" sz="1800" dirty="0" err="1" smtClean="0">
                <a:sym typeface="Wingdings" pitchFamily="2" charset="2"/>
              </a:rPr>
              <a:t>dan</a:t>
            </a:r>
            <a:r>
              <a:rPr lang="en-US" sz="1800" dirty="0" smtClean="0">
                <a:sym typeface="Wingdings" pitchFamily="2" charset="2"/>
              </a:rPr>
              <a:t> Kristen </a:t>
            </a:r>
            <a:r>
              <a:rPr lang="en-US" sz="1800" dirty="0" err="1" smtClean="0">
                <a:sym typeface="Wingdings" pitchFamily="2" charset="2"/>
              </a:rPr>
              <a:t>perang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akhir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zaman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yg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dipimpin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oleh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Nabi</a:t>
            </a:r>
            <a:r>
              <a:rPr lang="en-US" sz="1800" dirty="0" smtClean="0">
                <a:sym typeface="Wingdings" pitchFamily="2" charset="2"/>
              </a:rPr>
              <a:t> Isa (</a:t>
            </a:r>
            <a:r>
              <a:rPr lang="en-US" sz="1800" dirty="0" err="1" smtClean="0">
                <a:sym typeface="Wingdings" pitchFamily="2" charset="2"/>
              </a:rPr>
              <a:t>Yesus</a:t>
            </a:r>
            <a:r>
              <a:rPr lang="en-US" sz="1800" dirty="0" smtClean="0">
                <a:sym typeface="Wingdings" pitchFamily="2" charset="2"/>
              </a:rPr>
              <a:t>) </a:t>
            </a:r>
            <a:r>
              <a:rPr lang="en-US" sz="1800" dirty="0" err="1" smtClean="0">
                <a:sym typeface="Wingdings" pitchFamily="2" charset="2"/>
              </a:rPr>
              <a:t>dan</a:t>
            </a:r>
            <a:r>
              <a:rPr lang="en-US" sz="1800" dirty="0" smtClean="0">
                <a:sym typeface="Wingdings" pitchFamily="2" charset="2"/>
              </a:rPr>
              <a:t> Imam Mahdi.</a:t>
            </a:r>
          </a:p>
          <a:p>
            <a:pPr lvl="1" algn="just"/>
            <a:r>
              <a:rPr lang="en-US" sz="1800" dirty="0" err="1" smtClean="0">
                <a:sym typeface="Wingdings" pitchFamily="2" charset="2"/>
              </a:rPr>
              <a:t>Komunis</a:t>
            </a:r>
            <a:r>
              <a:rPr lang="en-US" sz="1800" dirty="0" smtClean="0">
                <a:sym typeface="Wingdings" pitchFamily="2" charset="2"/>
              </a:rPr>
              <a:t> </a:t>
            </a:r>
            <a:r>
              <a:rPr lang="en-US" sz="1800" dirty="0" err="1" smtClean="0">
                <a:sym typeface="Wingdings" pitchFamily="2" charset="2"/>
              </a:rPr>
              <a:t>perang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antara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kelas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masyarakat</a:t>
            </a:r>
            <a:endParaRPr lang="en-US" sz="18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450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215"/>
            <a:ext cx="8229600" cy="94456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Three Philosophies of War</a:t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en-US" sz="2000" b="1" dirty="0" err="1" smtClean="0"/>
              <a:t>Anatol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Rapoport</a:t>
            </a:r>
            <a:r>
              <a:rPr lang="en-US" sz="2000" b="1" dirty="0" smtClean="0"/>
              <a:t> (1968):</a:t>
            </a:r>
            <a:br>
              <a:rPr lang="en-US" sz="2000" b="1" dirty="0" smtClean="0"/>
            </a:b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100" b="1" dirty="0" smtClean="0"/>
              <a:t>3. Cataclysmic (</a:t>
            </a:r>
            <a:r>
              <a:rPr lang="en-US" sz="2100" b="1" dirty="0" err="1" smtClean="0"/>
              <a:t>Bencana</a:t>
            </a:r>
            <a:r>
              <a:rPr lang="en-US" sz="2100" b="1" dirty="0" smtClean="0"/>
              <a:t>)</a:t>
            </a:r>
          </a:p>
          <a:p>
            <a:pPr algn="just"/>
            <a:r>
              <a:rPr lang="en-US" sz="2100" dirty="0" err="1" smtClean="0">
                <a:sym typeface="Wingdings" pitchFamily="2" charset="2"/>
              </a:rPr>
              <a:t>Perang</a:t>
            </a:r>
            <a:r>
              <a:rPr lang="en-US" sz="2100" dirty="0" smtClean="0">
                <a:sym typeface="Wingdings" pitchFamily="2" charset="2"/>
              </a:rPr>
              <a:t>  </a:t>
            </a:r>
            <a:r>
              <a:rPr lang="en-US" sz="2100" dirty="0" err="1" smtClean="0">
                <a:sym typeface="Wingdings" pitchFamily="2" charset="2"/>
              </a:rPr>
              <a:t>sebagai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bencana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bagi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sebagian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atau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seluruh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umat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manusia</a:t>
            </a:r>
            <a:endParaRPr lang="en-US" sz="2100" dirty="0" smtClean="0">
              <a:sym typeface="Wingdings" pitchFamily="2" charset="2"/>
            </a:endParaRPr>
          </a:p>
          <a:p>
            <a:pPr algn="just"/>
            <a:r>
              <a:rPr lang="en-US" sz="2100" dirty="0" err="1" smtClean="0">
                <a:sym typeface="Wingdings" pitchFamily="2" charset="2"/>
              </a:rPr>
              <a:t>Perang</a:t>
            </a:r>
            <a:r>
              <a:rPr lang="en-US" sz="2100" dirty="0" smtClean="0">
                <a:sym typeface="Wingdings" pitchFamily="2" charset="2"/>
              </a:rPr>
              <a:t> </a:t>
            </a:r>
            <a:r>
              <a:rPr lang="en-US" sz="2100" dirty="0" err="1" smtClean="0">
                <a:sym typeface="Wingdings" pitchFamily="2" charset="2"/>
              </a:rPr>
              <a:t>sebagai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momok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menakutkan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dari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Tuhan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atau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produk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ketidakberuntungan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dari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sistem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internasional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yg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anarki</a:t>
            </a:r>
            <a:r>
              <a:rPr lang="en-US" sz="2100" dirty="0" smtClean="0">
                <a:sym typeface="Wingdings" pitchFamily="2" charset="2"/>
              </a:rPr>
              <a:t>.</a:t>
            </a:r>
          </a:p>
          <a:p>
            <a:pPr algn="just"/>
            <a:endParaRPr lang="en-US" sz="1200" dirty="0" smtClean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en-US" sz="2100" b="1" u="sng" dirty="0" smtClean="0">
                <a:sym typeface="Wingdings" pitchFamily="2" charset="2"/>
              </a:rPr>
              <a:t>2 Varian:</a:t>
            </a:r>
          </a:p>
          <a:p>
            <a:pPr algn="just"/>
            <a:endParaRPr lang="en-US" sz="1200" b="1" dirty="0" smtClean="0">
              <a:sym typeface="Wingdings" pitchFamily="2" charset="2"/>
            </a:endParaRPr>
          </a:p>
          <a:p>
            <a:pPr algn="just"/>
            <a:r>
              <a:rPr lang="en-US" sz="2100" b="1" dirty="0" err="1" smtClean="0">
                <a:sym typeface="Wingdings" pitchFamily="2" charset="2"/>
              </a:rPr>
              <a:t>Etnocentric</a:t>
            </a:r>
            <a:r>
              <a:rPr lang="en-US" sz="2100" dirty="0" smtClean="0">
                <a:sym typeface="Wingdings" pitchFamily="2" charset="2"/>
              </a:rPr>
              <a:t> </a:t>
            </a:r>
            <a:r>
              <a:rPr lang="en-US" sz="2100" dirty="0" err="1" smtClean="0">
                <a:sym typeface="Wingdings" pitchFamily="2" charset="2"/>
              </a:rPr>
              <a:t>perang</a:t>
            </a:r>
            <a:r>
              <a:rPr lang="en-US" sz="2100" dirty="0" smtClean="0">
                <a:sym typeface="Wingdings" pitchFamily="2" charset="2"/>
              </a:rPr>
              <a:t> a/ </a:t>
            </a:r>
            <a:r>
              <a:rPr lang="en-US" sz="2100" dirty="0" err="1" smtClean="0">
                <a:sym typeface="Wingdings" pitchFamily="2" charset="2"/>
              </a:rPr>
              <a:t>sesuatu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yg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pasti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menimpa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kita</a:t>
            </a:r>
            <a:r>
              <a:rPr lang="en-US" sz="2100" dirty="0" smtClean="0">
                <a:sym typeface="Wingdings" pitchFamily="2" charset="2"/>
              </a:rPr>
              <a:t>, </a:t>
            </a:r>
            <a:r>
              <a:rPr lang="en-US" sz="2100" dirty="0" err="1" smtClean="0">
                <a:sym typeface="Wingdings" pitchFamily="2" charset="2"/>
              </a:rPr>
              <a:t>spesifiknya</a:t>
            </a:r>
            <a:r>
              <a:rPr lang="en-US" sz="2100" dirty="0" smtClean="0">
                <a:sym typeface="Wingdings" pitchFamily="2" charset="2"/>
              </a:rPr>
              <a:t>, </a:t>
            </a:r>
            <a:r>
              <a:rPr lang="en-US" sz="2100" dirty="0" err="1" smtClean="0">
                <a:sym typeface="Wingdings" pitchFamily="2" charset="2"/>
              </a:rPr>
              <a:t>perang</a:t>
            </a:r>
            <a:r>
              <a:rPr lang="en-US" sz="2100" dirty="0" smtClean="0">
                <a:sym typeface="Wingdings" pitchFamily="2" charset="2"/>
              </a:rPr>
              <a:t> a/ </a:t>
            </a:r>
            <a:r>
              <a:rPr lang="en-US" sz="2100" dirty="0" err="1" smtClean="0">
                <a:sym typeface="Wingdings" pitchFamily="2" charset="2"/>
              </a:rPr>
              <a:t>ancaman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dari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pihak</a:t>
            </a:r>
            <a:r>
              <a:rPr lang="en-US" sz="2100" dirty="0" smtClean="0">
                <a:sym typeface="Wingdings" pitchFamily="2" charset="2"/>
              </a:rPr>
              <a:t> lain </a:t>
            </a:r>
            <a:r>
              <a:rPr lang="en-US" sz="2100" dirty="0" err="1" smtClean="0">
                <a:sym typeface="Wingdings" pitchFamily="2" charset="2"/>
              </a:rPr>
              <a:t>terhadap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kita</a:t>
            </a:r>
            <a:r>
              <a:rPr lang="en-US" sz="2100" dirty="0" smtClean="0">
                <a:sym typeface="Wingdings" pitchFamily="2" charset="2"/>
              </a:rPr>
              <a:t>. </a:t>
            </a:r>
            <a:r>
              <a:rPr lang="en-US" sz="2100" dirty="0" err="1" smtClean="0">
                <a:sym typeface="Wingdings" pitchFamily="2" charset="2"/>
              </a:rPr>
              <a:t>Perang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bukanlah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sesuatu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yg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menguntungkan</a:t>
            </a:r>
            <a:r>
              <a:rPr lang="en-US" sz="2100" dirty="0" smtClean="0">
                <a:sym typeface="Wingdings" pitchFamily="2" charset="2"/>
              </a:rPr>
              <a:t>.</a:t>
            </a:r>
          </a:p>
          <a:p>
            <a:pPr algn="just"/>
            <a:endParaRPr lang="en-US" sz="1100" b="1" dirty="0" smtClean="0">
              <a:sym typeface="Wingdings" pitchFamily="2" charset="2"/>
            </a:endParaRPr>
          </a:p>
          <a:p>
            <a:pPr algn="just"/>
            <a:r>
              <a:rPr lang="en-US" sz="2100" b="1" dirty="0" smtClean="0">
                <a:sym typeface="Wingdings" pitchFamily="2" charset="2"/>
              </a:rPr>
              <a:t>Global</a:t>
            </a:r>
            <a:r>
              <a:rPr lang="en-US" sz="2100" dirty="0" smtClean="0">
                <a:sym typeface="Wingdings" pitchFamily="2" charset="2"/>
              </a:rPr>
              <a:t> </a:t>
            </a:r>
            <a:r>
              <a:rPr lang="en-US" sz="2100" dirty="0" err="1" smtClean="0">
                <a:sym typeface="Wingdings" pitchFamily="2" charset="2"/>
              </a:rPr>
              <a:t>perang</a:t>
            </a:r>
            <a:r>
              <a:rPr lang="en-US" sz="2100" dirty="0" smtClean="0">
                <a:sym typeface="Wingdings" pitchFamily="2" charset="2"/>
              </a:rPr>
              <a:t> a/ </a:t>
            </a:r>
            <a:r>
              <a:rPr lang="en-US" sz="2100" dirty="0" err="1" smtClean="0">
                <a:sym typeface="Wingdings" pitchFamily="2" charset="2"/>
              </a:rPr>
              <a:t>bencana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yg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berdampak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bagi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seluruh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manusia</a:t>
            </a:r>
            <a:r>
              <a:rPr lang="en-US" sz="2100" dirty="0" smtClean="0">
                <a:sym typeface="Wingdings" pitchFamily="2" charset="2"/>
              </a:rPr>
              <a:t>. </a:t>
            </a:r>
            <a:r>
              <a:rPr lang="en-US" sz="2100" dirty="0" err="1" smtClean="0">
                <a:sym typeface="Wingdings" pitchFamily="2" charset="2"/>
              </a:rPr>
              <a:t>Tidak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ada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satu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pihak</a:t>
            </a:r>
            <a:r>
              <a:rPr lang="en-US" sz="2100" dirty="0" smtClean="0">
                <a:sym typeface="Wingdings" pitchFamily="2" charset="2"/>
              </a:rPr>
              <a:t> pun </a:t>
            </a:r>
            <a:r>
              <a:rPr lang="en-US" sz="2100" dirty="0" err="1" smtClean="0">
                <a:sym typeface="Wingdings" pitchFamily="2" charset="2"/>
              </a:rPr>
              <a:t>yg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mengambil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tanggungjawab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dan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tidak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ada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satu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pihak</a:t>
            </a:r>
            <a:r>
              <a:rPr lang="en-US" sz="2100" dirty="0" smtClean="0">
                <a:sym typeface="Wingdings" pitchFamily="2" charset="2"/>
              </a:rPr>
              <a:t> pun </a:t>
            </a:r>
            <a:r>
              <a:rPr lang="en-US" sz="2100" dirty="0" err="1" smtClean="0">
                <a:sym typeface="Wingdings" pitchFamily="2" charset="2"/>
              </a:rPr>
              <a:t>yg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diuntungkan</a:t>
            </a:r>
            <a:r>
              <a:rPr lang="en-US" sz="2100" dirty="0" smtClean="0">
                <a:sym typeface="Wingdings" pitchFamily="2" charset="2"/>
              </a:rPr>
              <a:t>. </a:t>
            </a:r>
          </a:p>
          <a:p>
            <a:pPr algn="just"/>
            <a:endParaRPr lang="en-US" sz="700" dirty="0" smtClean="0">
              <a:sym typeface="Wingdings" pitchFamily="2" charset="2"/>
            </a:endParaRPr>
          </a:p>
          <a:p>
            <a:pPr algn="just"/>
            <a:r>
              <a:rPr lang="en-US" sz="2100" dirty="0" err="1" smtClean="0">
                <a:sym typeface="Wingdings" pitchFamily="2" charset="2"/>
              </a:rPr>
              <a:t>Maka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fokus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filosofi</a:t>
            </a:r>
            <a:r>
              <a:rPr lang="en-US" sz="2100" dirty="0" smtClean="0">
                <a:sym typeface="Wingdings" pitchFamily="2" charset="2"/>
              </a:rPr>
              <a:t> </a:t>
            </a:r>
            <a:r>
              <a:rPr lang="en-US" sz="2100" dirty="0" err="1" smtClean="0">
                <a:sym typeface="Wingdings" pitchFamily="2" charset="2"/>
              </a:rPr>
              <a:t>ini</a:t>
            </a:r>
            <a:r>
              <a:rPr lang="en-US" sz="2100" dirty="0" smtClean="0">
                <a:sym typeface="Wingdings" pitchFamily="2" charset="2"/>
              </a:rPr>
              <a:t>  prevention of war. </a:t>
            </a:r>
            <a:endParaRPr lang="en-US" sz="21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105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456"/>
            <a:ext cx="8229600" cy="4572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Three Philosophies of War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Autofit/>
          </a:bodyPr>
          <a:lstStyle/>
          <a:p>
            <a:pPr algn="just"/>
            <a:r>
              <a:rPr lang="en-US" sz="2200" dirty="0" smtClean="0">
                <a:sym typeface="Wingdings" pitchFamily="2" charset="2"/>
              </a:rPr>
              <a:t>Era </a:t>
            </a:r>
            <a:r>
              <a:rPr lang="en-US" sz="2200" dirty="0" err="1" smtClean="0">
                <a:sym typeface="Wingdings" pitchFamily="2" charset="2"/>
              </a:rPr>
              <a:t>Emas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Filosofi</a:t>
            </a:r>
            <a:r>
              <a:rPr lang="en-US" sz="2200" dirty="0" smtClean="0">
                <a:sym typeface="Wingdings" pitchFamily="2" charset="2"/>
              </a:rPr>
              <a:t> Political : </a:t>
            </a:r>
            <a:r>
              <a:rPr lang="en-US" sz="2200" dirty="0" err="1" smtClean="0">
                <a:sym typeface="Wingdings" pitchFamily="2" charset="2"/>
              </a:rPr>
              <a:t>Sejak</a:t>
            </a:r>
            <a:r>
              <a:rPr lang="en-US" sz="2200" dirty="0" smtClean="0">
                <a:sym typeface="Wingdings" pitchFamily="2" charset="2"/>
              </a:rPr>
              <a:t> Era Napoleon </a:t>
            </a:r>
            <a:r>
              <a:rPr lang="en-US" sz="2200" dirty="0" err="1" smtClean="0">
                <a:sym typeface="Wingdings" pitchFamily="2" charset="2"/>
              </a:rPr>
              <a:t>sampai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Perang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Dunia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Pertama</a:t>
            </a:r>
            <a:endParaRPr lang="en-US" sz="2200" dirty="0" smtClean="0">
              <a:sym typeface="Wingdings" pitchFamily="2" charset="2"/>
            </a:endParaRPr>
          </a:p>
          <a:p>
            <a:pPr marL="0" indent="0" algn="just">
              <a:buNone/>
            </a:pPr>
            <a:endParaRPr lang="en-US" sz="2200" b="1" dirty="0" smtClean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en-US" sz="2200" b="1" dirty="0" err="1" smtClean="0">
                <a:sym typeface="Wingdings" pitchFamily="2" charset="2"/>
              </a:rPr>
              <a:t>Perkembangan</a:t>
            </a:r>
            <a:r>
              <a:rPr lang="en-US" sz="2200" b="1" dirty="0" smtClean="0">
                <a:sym typeface="Wingdings" pitchFamily="2" charset="2"/>
              </a:rPr>
              <a:t> </a:t>
            </a:r>
            <a:r>
              <a:rPr lang="en-US" sz="2200" b="1" dirty="0" err="1" smtClean="0">
                <a:sym typeface="Wingdings" pitchFamily="2" charset="2"/>
              </a:rPr>
              <a:t>Kontemporer</a:t>
            </a:r>
            <a:r>
              <a:rPr lang="en-US" sz="2200" b="1" dirty="0">
                <a:sym typeface="Wingdings" pitchFamily="2" charset="2"/>
              </a:rPr>
              <a:t> </a:t>
            </a:r>
            <a:r>
              <a:rPr lang="en-US" sz="2200" b="1" dirty="0" err="1" smtClean="0">
                <a:sym typeface="Wingdings" pitchFamily="2" charset="2"/>
              </a:rPr>
              <a:t>menantang</a:t>
            </a:r>
            <a:r>
              <a:rPr lang="en-US" sz="2200" b="1" dirty="0" smtClean="0">
                <a:sym typeface="Wingdings" pitchFamily="2" charset="2"/>
              </a:rPr>
              <a:t> </a:t>
            </a:r>
            <a:r>
              <a:rPr lang="en-US" sz="2200" b="1" dirty="0" err="1" smtClean="0">
                <a:sym typeface="Wingdings" pitchFamily="2" charset="2"/>
              </a:rPr>
              <a:t>filosofi</a:t>
            </a:r>
            <a:r>
              <a:rPr lang="en-US" sz="2200" b="1" dirty="0" smtClean="0">
                <a:sym typeface="Wingdings" pitchFamily="2" charset="2"/>
              </a:rPr>
              <a:t> Political </a:t>
            </a:r>
            <a:r>
              <a:rPr lang="en-US" sz="2200" b="1" dirty="0" err="1" smtClean="0">
                <a:sym typeface="Wingdings" pitchFamily="2" charset="2"/>
              </a:rPr>
              <a:t>Clusewitz</a:t>
            </a:r>
            <a:r>
              <a:rPr lang="en-US" sz="2200" b="1" dirty="0" smtClean="0">
                <a:sym typeface="Wingdings" pitchFamily="2" charset="2"/>
              </a:rPr>
              <a:t>: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200" dirty="0" smtClean="0">
              <a:sym typeface="Wingdings" pitchFamily="2" charset="2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200" dirty="0" err="1" smtClean="0">
                <a:sym typeface="Wingdings" pitchFamily="2" charset="2"/>
              </a:rPr>
              <a:t>Konsep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medan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perang</a:t>
            </a:r>
            <a:r>
              <a:rPr lang="en-US" sz="2200" dirty="0" smtClean="0">
                <a:sym typeface="Wingdings" pitchFamily="2" charset="2"/>
              </a:rPr>
              <a:t> (battlefield) </a:t>
            </a:r>
            <a:r>
              <a:rPr lang="en-US" sz="2200" dirty="0" err="1" smtClean="0">
                <a:sym typeface="Wingdings" pitchFamily="2" charset="2"/>
              </a:rPr>
              <a:t>peristiwa</a:t>
            </a:r>
            <a:r>
              <a:rPr lang="en-US" sz="2200" dirty="0" smtClean="0">
                <a:sym typeface="Wingdings" pitchFamily="2" charset="2"/>
              </a:rPr>
              <a:t> 9/11 </a:t>
            </a:r>
            <a:r>
              <a:rPr lang="en-US" sz="2200" dirty="0" err="1" smtClean="0">
                <a:sym typeface="Wingdings" pitchFamily="2" charset="2"/>
              </a:rPr>
              <a:t>menandai</a:t>
            </a:r>
            <a:r>
              <a:rPr lang="en-US" sz="2200" dirty="0" smtClean="0">
                <a:sym typeface="Wingdings" pitchFamily="2" charset="2"/>
              </a:rPr>
              <a:t> Global War in Terror </a:t>
            </a:r>
            <a:r>
              <a:rPr lang="en-US" sz="2200" dirty="0" err="1" smtClean="0">
                <a:sym typeface="Wingdings" pitchFamily="2" charset="2"/>
              </a:rPr>
              <a:t>dimana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serangan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diawali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diwilayah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Amerika</a:t>
            </a:r>
            <a:r>
              <a:rPr lang="en-US" sz="2200" dirty="0" smtClean="0">
                <a:sym typeface="Wingdings" pitchFamily="2" charset="2"/>
              </a:rPr>
              <a:t>, </a:t>
            </a:r>
            <a:r>
              <a:rPr lang="en-US" sz="2200" dirty="0" err="1" smtClean="0">
                <a:sym typeface="Wingdings" pitchFamily="2" charset="2"/>
              </a:rPr>
              <a:t>kemudian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menjadi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Perang</a:t>
            </a:r>
            <a:r>
              <a:rPr lang="en-US" sz="2200" dirty="0" smtClean="0">
                <a:sym typeface="Wingdings" pitchFamily="2" charset="2"/>
              </a:rPr>
              <a:t> Global </a:t>
            </a:r>
            <a:r>
              <a:rPr lang="en-US" sz="2200" dirty="0" err="1" smtClean="0">
                <a:sym typeface="Wingdings" pitchFamily="2" charset="2"/>
              </a:rPr>
              <a:t>hampir</a:t>
            </a:r>
            <a:r>
              <a:rPr lang="en-US" sz="2200" dirty="0" smtClean="0">
                <a:sym typeface="Wingdings" pitchFamily="2" charset="2"/>
              </a:rPr>
              <a:t> di </a:t>
            </a:r>
            <a:r>
              <a:rPr lang="en-US" sz="2200" dirty="0" err="1" smtClean="0">
                <a:sym typeface="Wingdings" pitchFamily="2" charset="2"/>
              </a:rPr>
              <a:t>seluruh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dunia</a:t>
            </a:r>
            <a:r>
              <a:rPr lang="en-US" sz="2200" dirty="0" smtClean="0">
                <a:sym typeface="Wingdings" pitchFamily="2" charset="2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endParaRPr lang="en-US" sz="2200" dirty="0" smtClean="0">
              <a:sym typeface="Wingdings" pitchFamily="2" charset="2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200" dirty="0" err="1" smtClean="0">
                <a:sym typeface="Wingdings" pitchFamily="2" charset="2"/>
              </a:rPr>
              <a:t>Perang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Kontemporer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dgn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teknologi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canggih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menjadikan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medan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perang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tidak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lagi</a:t>
            </a:r>
            <a:r>
              <a:rPr lang="en-US" sz="2200" dirty="0" smtClean="0">
                <a:sym typeface="Wingdings" pitchFamily="2" charset="2"/>
              </a:rPr>
              <a:t> di </a:t>
            </a:r>
            <a:r>
              <a:rPr lang="en-US" sz="2200" dirty="0" err="1" smtClean="0">
                <a:sym typeface="Wingdings" pitchFamily="2" charset="2"/>
              </a:rPr>
              <a:t>hutan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atau</a:t>
            </a: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err="1" smtClean="0">
                <a:sym typeface="Wingdings" pitchFamily="2" charset="2"/>
              </a:rPr>
              <a:t>gurun</a:t>
            </a:r>
            <a:r>
              <a:rPr lang="en-US" sz="2200" dirty="0" smtClean="0">
                <a:sym typeface="Wingdings" pitchFamily="2" charset="2"/>
              </a:rPr>
              <a:t>, </a:t>
            </a:r>
            <a:r>
              <a:rPr lang="en-US" sz="2200" dirty="0" err="1" smtClean="0">
                <a:sym typeface="Wingdings" pitchFamily="2" charset="2"/>
              </a:rPr>
              <a:t>tetapi</a:t>
            </a:r>
            <a:r>
              <a:rPr lang="en-US" sz="2200" dirty="0" smtClean="0">
                <a:sym typeface="Wingdings" pitchFamily="2" charset="2"/>
              </a:rPr>
              <a:t> di </a:t>
            </a:r>
            <a:r>
              <a:rPr lang="en-US" sz="2200" dirty="0" err="1" smtClean="0">
                <a:sym typeface="Wingdings" pitchFamily="2" charset="2"/>
              </a:rPr>
              <a:t>perkotaan</a:t>
            </a:r>
            <a:r>
              <a:rPr lang="en-US" sz="2200" dirty="0" smtClean="0">
                <a:sym typeface="Wingdings" pitchFamily="2" charset="2"/>
              </a:rPr>
              <a:t>/</a:t>
            </a:r>
            <a:r>
              <a:rPr lang="en-US" sz="2200" dirty="0" err="1" smtClean="0">
                <a:sym typeface="Wingdings" pitchFamily="2" charset="2"/>
              </a:rPr>
              <a:t>pemukiman</a:t>
            </a:r>
            <a:r>
              <a:rPr lang="en-US" sz="2200" dirty="0" smtClean="0">
                <a:sym typeface="Wingdings" pitchFamily="2" charset="2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2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20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456"/>
            <a:ext cx="8229600" cy="4572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Three Philosophies of War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100" b="1" dirty="0" err="1" smtClean="0">
                <a:sym typeface="Wingdings" pitchFamily="2" charset="2"/>
              </a:rPr>
              <a:t>Perkembangan</a:t>
            </a:r>
            <a:r>
              <a:rPr lang="en-US" sz="2100" b="1" dirty="0" smtClean="0">
                <a:sym typeface="Wingdings" pitchFamily="2" charset="2"/>
              </a:rPr>
              <a:t> </a:t>
            </a:r>
            <a:r>
              <a:rPr lang="en-US" sz="2100" b="1" dirty="0" err="1" smtClean="0">
                <a:sym typeface="Wingdings" pitchFamily="2" charset="2"/>
              </a:rPr>
              <a:t>Kontemporer</a:t>
            </a:r>
            <a:r>
              <a:rPr lang="en-US" sz="2100" b="1" dirty="0">
                <a:sym typeface="Wingdings" pitchFamily="2" charset="2"/>
              </a:rPr>
              <a:t> </a:t>
            </a:r>
            <a:r>
              <a:rPr lang="en-US" sz="2100" b="1" dirty="0" err="1" smtClean="0">
                <a:sym typeface="Wingdings" pitchFamily="2" charset="2"/>
              </a:rPr>
              <a:t>menantang</a:t>
            </a:r>
            <a:r>
              <a:rPr lang="en-US" sz="2100" b="1" dirty="0" smtClean="0">
                <a:sym typeface="Wingdings" pitchFamily="2" charset="2"/>
              </a:rPr>
              <a:t> </a:t>
            </a:r>
            <a:r>
              <a:rPr lang="en-US" sz="2100" b="1" dirty="0" err="1" smtClean="0">
                <a:sym typeface="Wingdings" pitchFamily="2" charset="2"/>
              </a:rPr>
              <a:t>filosofi</a:t>
            </a:r>
            <a:r>
              <a:rPr lang="en-US" sz="2100" b="1" dirty="0" smtClean="0">
                <a:sym typeface="Wingdings" pitchFamily="2" charset="2"/>
              </a:rPr>
              <a:t> Political </a:t>
            </a:r>
            <a:r>
              <a:rPr lang="en-US" sz="2100" b="1" dirty="0" err="1" smtClean="0">
                <a:sym typeface="Wingdings" pitchFamily="2" charset="2"/>
              </a:rPr>
              <a:t>Clusewitz</a:t>
            </a:r>
            <a:r>
              <a:rPr lang="en-US" sz="2100" b="1" dirty="0" smtClean="0">
                <a:sym typeface="Wingdings" pitchFamily="2" charset="2"/>
              </a:rPr>
              <a:t> (2):</a:t>
            </a:r>
          </a:p>
          <a:p>
            <a:pPr marL="0" indent="0" algn="just">
              <a:buNone/>
            </a:pPr>
            <a:endParaRPr lang="en-US" sz="2000" b="1" dirty="0" smtClean="0">
              <a:sym typeface="Wingdings" pitchFamily="2" charset="2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000" dirty="0" err="1" smtClean="0">
                <a:sym typeface="Wingdings" pitchFamily="2" charset="2"/>
              </a:rPr>
              <a:t>Bangkitnya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sentimen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Filosofi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EskatologisDeklarasi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Perang</a:t>
            </a:r>
            <a:r>
              <a:rPr lang="en-US" sz="2000" dirty="0" smtClean="0">
                <a:sym typeface="Wingdings" pitchFamily="2" charset="2"/>
              </a:rPr>
              <a:t> Global War on Terror </a:t>
            </a:r>
            <a:r>
              <a:rPr lang="en-US" sz="2000" dirty="0" err="1" smtClean="0">
                <a:sym typeface="Wingdings" pitchFamily="2" charset="2"/>
              </a:rPr>
              <a:t>menggunakan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sentimen</a:t>
            </a:r>
            <a:r>
              <a:rPr lang="en-US" sz="2000" dirty="0" smtClean="0">
                <a:sym typeface="Wingdings" pitchFamily="2" charset="2"/>
              </a:rPr>
              <a:t>/slogan </a:t>
            </a:r>
            <a:r>
              <a:rPr lang="en-US" sz="2000" dirty="0" err="1" smtClean="0">
                <a:sym typeface="Wingdings" pitchFamily="2" charset="2"/>
              </a:rPr>
              <a:t>eskatologis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ketimbang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sentimen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politik</a:t>
            </a:r>
            <a:r>
              <a:rPr lang="en-US" sz="2000" dirty="0" smtClean="0">
                <a:sym typeface="Wingdings" pitchFamily="2" charset="2"/>
              </a:rPr>
              <a:t>. Al Qaeda </a:t>
            </a:r>
            <a:r>
              <a:rPr lang="en-US" sz="2000" dirty="0" err="1" smtClean="0">
                <a:sym typeface="Wingdings" pitchFamily="2" charset="2"/>
              </a:rPr>
              <a:t>dgn</a:t>
            </a:r>
            <a:r>
              <a:rPr lang="en-US" sz="2000" dirty="0" smtClean="0">
                <a:sym typeface="Wingdings" pitchFamily="2" charset="2"/>
              </a:rPr>
              <a:t> slogan Global Jihad </a:t>
            </a:r>
            <a:r>
              <a:rPr lang="en-US" sz="2000" dirty="0" err="1" smtClean="0">
                <a:sym typeface="Wingdings" pitchFamily="2" charset="2"/>
              </a:rPr>
              <a:t>dan</a:t>
            </a:r>
            <a:r>
              <a:rPr lang="en-US" sz="2000" dirty="0" smtClean="0">
                <a:sym typeface="Wingdings" pitchFamily="2" charset="2"/>
              </a:rPr>
              <a:t> AS </a:t>
            </a:r>
            <a:r>
              <a:rPr lang="en-US" sz="2000" dirty="0" err="1" smtClean="0">
                <a:sym typeface="Wingdings" pitchFamily="2" charset="2"/>
              </a:rPr>
              <a:t>dengan</a:t>
            </a:r>
            <a:r>
              <a:rPr lang="en-US" sz="2000" dirty="0" smtClean="0">
                <a:sym typeface="Wingdings" pitchFamily="2" charset="2"/>
              </a:rPr>
              <a:t> slogan </a:t>
            </a:r>
            <a:r>
              <a:rPr lang="en-US" sz="2000" dirty="0" err="1" smtClean="0">
                <a:sym typeface="Wingdings" pitchFamily="2" charset="2"/>
              </a:rPr>
              <a:t>melawan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k</a:t>
            </a:r>
            <a:r>
              <a:rPr lang="en-US" sz="2000" dirty="0" err="1" smtClean="0">
                <a:sym typeface="Wingdings" pitchFamily="2" charset="2"/>
              </a:rPr>
              <a:t>ejahatan</a:t>
            </a:r>
            <a:r>
              <a:rPr lang="en-US" sz="2000" dirty="0" smtClean="0">
                <a:sym typeface="Wingdings" pitchFamily="2" charset="2"/>
              </a:rPr>
              <a:t>. </a:t>
            </a:r>
          </a:p>
          <a:p>
            <a:pPr algn="just">
              <a:buFont typeface="Wingdings" pitchFamily="2" charset="2"/>
              <a:buChar char="Ø"/>
            </a:pPr>
            <a:endParaRPr lang="en-US" sz="2000" dirty="0" smtClean="0">
              <a:sym typeface="Wingdings" pitchFamily="2" charset="2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000" dirty="0" err="1" smtClean="0">
                <a:sym typeface="Wingdings" pitchFamily="2" charset="2"/>
              </a:rPr>
              <a:t>Pertukaran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senjata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nuklir</a:t>
            </a:r>
            <a:r>
              <a:rPr lang="en-US" sz="2000" dirty="0" smtClean="0">
                <a:sym typeface="Wingdings" pitchFamily="2" charset="2"/>
              </a:rPr>
              <a:t>. Negara2 </a:t>
            </a:r>
            <a:r>
              <a:rPr lang="en-US" sz="2000" dirty="0" err="1" smtClean="0">
                <a:sym typeface="Wingdings" pitchFamily="2" charset="2"/>
              </a:rPr>
              <a:t>tetap</a:t>
            </a:r>
            <a:r>
              <a:rPr lang="en-US" sz="2000" dirty="0" smtClean="0">
                <a:sym typeface="Wingdings" pitchFamily="2" charset="2"/>
              </a:rPr>
              <a:t> berlomba2 </a:t>
            </a:r>
            <a:r>
              <a:rPr lang="en-US" sz="2000" dirty="0" err="1" smtClean="0">
                <a:sym typeface="Wingdings" pitchFamily="2" charset="2"/>
              </a:rPr>
              <a:t>menguasai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senjata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nuklir</a:t>
            </a:r>
            <a:r>
              <a:rPr lang="en-US" sz="2000" dirty="0" smtClean="0">
                <a:sym typeface="Wingdings" pitchFamily="2" charset="2"/>
              </a:rPr>
              <a:t>. </a:t>
            </a:r>
            <a:r>
              <a:rPr lang="en-US" sz="2000" dirty="0" err="1" smtClean="0">
                <a:sym typeface="Wingdings" pitchFamily="2" charset="2"/>
              </a:rPr>
              <a:t>Dengan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kemungkinan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senjata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nuklir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dikuasai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digunakan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oleh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kelompok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teroris</a:t>
            </a:r>
            <a:endParaRPr lang="en-US" sz="2000" dirty="0" smtClean="0">
              <a:sym typeface="Wingdings" pitchFamily="2" charset="2"/>
            </a:endParaRPr>
          </a:p>
          <a:p>
            <a:pPr algn="just">
              <a:buFont typeface="Wingdings" pitchFamily="2" charset="2"/>
              <a:buChar char="Ø"/>
            </a:pPr>
            <a:endParaRPr lang="en-US" sz="2000" dirty="0" smtClean="0">
              <a:sym typeface="Wingdings" pitchFamily="2" charset="2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sz="2000" dirty="0" err="1" smtClean="0">
                <a:sym typeface="Wingdings" pitchFamily="2" charset="2"/>
              </a:rPr>
              <a:t>Melawan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perang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revolusioner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dgn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menghancurkan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kekuatan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militer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musuh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sudah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sangat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sulit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dilakukan</a:t>
            </a:r>
            <a:r>
              <a:rPr lang="en-US" sz="2000" dirty="0" smtClean="0">
                <a:sym typeface="Wingdings" pitchFamily="2" charset="2"/>
              </a:rPr>
              <a:t>, </a:t>
            </a:r>
            <a:r>
              <a:rPr lang="en-US" sz="2000" dirty="0" err="1" smtClean="0">
                <a:sym typeface="Wingdings" pitchFamily="2" charset="2"/>
              </a:rPr>
              <a:t>krn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pasukan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sdh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berbaur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dgn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masyarakat</a:t>
            </a:r>
            <a:r>
              <a:rPr lang="en-US" sz="2000" dirty="0" smtClean="0">
                <a:sym typeface="Wingdings" pitchFamily="2" charset="2"/>
              </a:rPr>
              <a:t>. </a:t>
            </a:r>
            <a:r>
              <a:rPr lang="en-US" sz="2000" dirty="0" err="1" smtClean="0">
                <a:sym typeface="Wingdings" pitchFamily="2" charset="2"/>
              </a:rPr>
              <a:t>Sehingga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utk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menghancurkannya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harus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menghancurkan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sebagian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besar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masyarakat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umum</a:t>
            </a:r>
            <a:r>
              <a:rPr lang="en-US" sz="2000" dirty="0" smtClean="0">
                <a:sym typeface="Wingdings" pitchFamily="2" charset="2"/>
              </a:rPr>
              <a:t>.</a:t>
            </a:r>
            <a:endParaRPr lang="en-US" sz="2000" dirty="0" smtClean="0"/>
          </a:p>
          <a:p>
            <a:pPr algn="just">
              <a:buFont typeface="Wingdings" pitchFamily="2" charset="2"/>
              <a:buChar char="Ø"/>
            </a:pPr>
            <a:endParaRPr lang="en-US" sz="20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930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456"/>
            <a:ext cx="8229600" cy="4572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Types of Armed Conflict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Autofit/>
          </a:bodyPr>
          <a:lstStyle/>
          <a:p>
            <a:pPr algn="just"/>
            <a:r>
              <a:rPr lang="en-US" sz="1900" b="1" dirty="0" smtClean="0">
                <a:sym typeface="Wingdings" pitchFamily="2" charset="2"/>
              </a:rPr>
              <a:t>State-based armed conflict (</a:t>
            </a:r>
            <a:r>
              <a:rPr lang="en-US" sz="1900" b="1" dirty="0" err="1" smtClean="0">
                <a:sym typeface="Wingdings" pitchFamily="2" charset="2"/>
              </a:rPr>
              <a:t>pemerintah</a:t>
            </a:r>
            <a:r>
              <a:rPr lang="en-US" sz="1900" b="1" dirty="0" smtClean="0">
                <a:sym typeface="Wingdings" pitchFamily="2" charset="2"/>
              </a:rPr>
              <a:t> </a:t>
            </a:r>
            <a:r>
              <a:rPr lang="en-US" sz="1900" b="1" dirty="0" err="1" smtClean="0">
                <a:sym typeface="Wingdings" pitchFamily="2" charset="2"/>
              </a:rPr>
              <a:t>sbg</a:t>
            </a:r>
            <a:r>
              <a:rPr lang="en-US" sz="1900" b="1" dirty="0" smtClean="0">
                <a:sym typeface="Wingdings" pitchFamily="2" charset="2"/>
              </a:rPr>
              <a:t> </a:t>
            </a:r>
            <a:r>
              <a:rPr lang="en-US" sz="1900" b="1" dirty="0" err="1" smtClean="0">
                <a:sym typeface="Wingdings" pitchFamily="2" charset="2"/>
              </a:rPr>
              <a:t>salah</a:t>
            </a:r>
            <a:r>
              <a:rPr lang="en-US" sz="1900" b="1" dirty="0" smtClean="0">
                <a:sym typeface="Wingdings" pitchFamily="2" charset="2"/>
              </a:rPr>
              <a:t> </a:t>
            </a:r>
            <a:r>
              <a:rPr lang="en-US" sz="1900" b="1" dirty="0" err="1" smtClean="0">
                <a:sym typeface="Wingdings" pitchFamily="2" charset="2"/>
              </a:rPr>
              <a:t>satu</a:t>
            </a:r>
            <a:r>
              <a:rPr lang="en-US" sz="1900" b="1" dirty="0" smtClean="0">
                <a:sym typeface="Wingdings" pitchFamily="2" charset="2"/>
              </a:rPr>
              <a:t> </a:t>
            </a:r>
            <a:r>
              <a:rPr lang="en-US" sz="1900" b="1" dirty="0" err="1" smtClean="0">
                <a:sym typeface="Wingdings" pitchFamily="2" charset="2"/>
              </a:rPr>
              <a:t>pihak</a:t>
            </a:r>
            <a:r>
              <a:rPr lang="en-US" sz="1900" b="1" dirty="0" smtClean="0">
                <a:sym typeface="Wingdings" pitchFamily="2" charset="2"/>
              </a:rPr>
              <a:t> </a:t>
            </a:r>
            <a:r>
              <a:rPr lang="en-US" sz="1900" b="1" dirty="0" err="1" smtClean="0">
                <a:sym typeface="Wingdings" pitchFamily="2" charset="2"/>
              </a:rPr>
              <a:t>yg</a:t>
            </a:r>
            <a:r>
              <a:rPr lang="en-US" sz="1900" b="1" dirty="0" smtClean="0">
                <a:sym typeface="Wingdings" pitchFamily="2" charset="2"/>
              </a:rPr>
              <a:t> </a:t>
            </a:r>
            <a:r>
              <a:rPr lang="en-US" sz="1900" b="1" dirty="0" err="1" smtClean="0">
                <a:sym typeface="Wingdings" pitchFamily="2" charset="2"/>
              </a:rPr>
              <a:t>berperang</a:t>
            </a:r>
            <a:r>
              <a:rPr lang="en-US" sz="1900" b="1" dirty="0" smtClean="0">
                <a:sym typeface="Wingdings" pitchFamily="2" charset="2"/>
              </a:rPr>
              <a:t>):</a:t>
            </a:r>
          </a:p>
          <a:p>
            <a:pPr algn="just"/>
            <a:endParaRPr lang="en-US" sz="1900" b="1" dirty="0">
              <a:sym typeface="Wingdings" pitchFamily="2" charset="2"/>
            </a:endParaRPr>
          </a:p>
          <a:p>
            <a:pPr algn="just"/>
            <a:endParaRPr lang="en-US" sz="1900" b="1" dirty="0" smtClean="0">
              <a:sym typeface="Wingdings" pitchFamily="2" charset="2"/>
            </a:endParaRPr>
          </a:p>
          <a:p>
            <a:pPr algn="just"/>
            <a:endParaRPr lang="en-US" sz="1900" b="1" dirty="0">
              <a:sym typeface="Wingdings" pitchFamily="2" charset="2"/>
            </a:endParaRPr>
          </a:p>
          <a:p>
            <a:pPr algn="just"/>
            <a:endParaRPr lang="en-US" sz="1900" b="1" dirty="0" smtClean="0">
              <a:sym typeface="Wingdings" pitchFamily="2" charset="2"/>
            </a:endParaRPr>
          </a:p>
          <a:p>
            <a:pPr algn="just"/>
            <a:endParaRPr lang="en-US" sz="1900" b="1" dirty="0">
              <a:sym typeface="Wingdings" pitchFamily="2" charset="2"/>
            </a:endParaRPr>
          </a:p>
          <a:p>
            <a:pPr algn="just"/>
            <a:endParaRPr lang="en-US" sz="1900" b="1" dirty="0" smtClean="0">
              <a:sym typeface="Wingdings" pitchFamily="2" charset="2"/>
            </a:endParaRPr>
          </a:p>
          <a:p>
            <a:pPr algn="just"/>
            <a:endParaRPr lang="en-US" sz="1900" b="1" dirty="0">
              <a:sym typeface="Wingdings" pitchFamily="2" charset="2"/>
            </a:endParaRPr>
          </a:p>
          <a:p>
            <a:pPr algn="just"/>
            <a:endParaRPr lang="en-US" sz="1900" b="1" dirty="0" smtClean="0">
              <a:sym typeface="Wingdings" pitchFamily="2" charset="2"/>
            </a:endParaRPr>
          </a:p>
          <a:p>
            <a:pPr algn="just"/>
            <a:endParaRPr lang="en-US" sz="1900" b="1" dirty="0">
              <a:sym typeface="Wingdings" pitchFamily="2" charset="2"/>
            </a:endParaRPr>
          </a:p>
          <a:p>
            <a:pPr algn="just"/>
            <a:endParaRPr lang="en-US" sz="1900" b="1" dirty="0" smtClean="0">
              <a:sym typeface="Wingdings" pitchFamily="2" charset="2"/>
            </a:endParaRPr>
          </a:p>
          <a:p>
            <a:pPr algn="just"/>
            <a:endParaRPr lang="en-US" sz="1900" b="1" dirty="0">
              <a:sym typeface="Wingdings" pitchFamily="2" charset="2"/>
            </a:endParaRPr>
          </a:p>
          <a:p>
            <a:pPr algn="just"/>
            <a:endParaRPr lang="en-US" sz="1900" b="1" dirty="0" smtClean="0">
              <a:sym typeface="Wingdings" pitchFamily="2" charset="2"/>
            </a:endParaRPr>
          </a:p>
          <a:p>
            <a:pPr algn="just"/>
            <a:endParaRPr lang="en-US" sz="1100" b="1" dirty="0">
              <a:sym typeface="Wingdings" pitchFamily="2" charset="2"/>
            </a:endParaRPr>
          </a:p>
          <a:p>
            <a:pPr algn="just"/>
            <a:r>
              <a:rPr lang="en-US" sz="1900" b="1" dirty="0" smtClean="0">
                <a:sym typeface="Wingdings" pitchFamily="2" charset="2"/>
              </a:rPr>
              <a:t>Non-State armed conflict </a:t>
            </a:r>
            <a:r>
              <a:rPr lang="en-US" sz="1900" dirty="0" err="1" smtClean="0">
                <a:sym typeface="Wingdings" pitchFamily="2" charset="2"/>
              </a:rPr>
              <a:t>dimana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terjadi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kekerasan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bersenjata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kolektif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tetapi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pemerintah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tidak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terlibat</a:t>
            </a:r>
            <a:r>
              <a:rPr lang="en-US" sz="1900" dirty="0" smtClean="0">
                <a:sym typeface="Wingdings" pitchFamily="2" charset="2"/>
              </a:rPr>
              <a:t>. </a:t>
            </a:r>
            <a:r>
              <a:rPr lang="en-US" sz="1900" dirty="0" err="1" smtClean="0">
                <a:sym typeface="Wingdings" pitchFamily="2" charset="2"/>
              </a:rPr>
              <a:t>Cth</a:t>
            </a:r>
            <a:r>
              <a:rPr lang="en-US" sz="1900" dirty="0" smtClean="0">
                <a:sym typeface="Wingdings" pitchFamily="2" charset="2"/>
              </a:rPr>
              <a:t>: </a:t>
            </a:r>
            <a:r>
              <a:rPr lang="en-US" sz="1900" dirty="0" err="1" smtClean="0">
                <a:sym typeface="Wingdings" pitchFamily="2" charset="2"/>
              </a:rPr>
              <a:t>kekerasan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intercommunal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atau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kekerasan</a:t>
            </a:r>
            <a:r>
              <a:rPr lang="en-US" sz="1900" dirty="0" smtClean="0">
                <a:sym typeface="Wingdings" pitchFamily="2" charset="2"/>
              </a:rPr>
              <a:t> </a:t>
            </a:r>
            <a:r>
              <a:rPr lang="en-US" sz="1900" dirty="0" err="1" smtClean="0">
                <a:sym typeface="Wingdings" pitchFamily="2" charset="2"/>
              </a:rPr>
              <a:t>antara</a:t>
            </a:r>
            <a:r>
              <a:rPr lang="en-US" sz="1900" dirty="0" smtClean="0">
                <a:sym typeface="Wingdings" pitchFamily="2" charset="2"/>
              </a:rPr>
              <a:t> Tuan Tanah </a:t>
            </a:r>
            <a:r>
              <a:rPr lang="en-US" sz="1900" dirty="0" err="1" smtClean="0">
                <a:sym typeface="Wingdings" pitchFamily="2" charset="2"/>
              </a:rPr>
              <a:t>dgn</a:t>
            </a:r>
            <a:r>
              <a:rPr lang="en-US" sz="1900" dirty="0" smtClean="0">
                <a:sym typeface="Wingdings" pitchFamily="2" charset="2"/>
              </a:rPr>
              <a:t> Klan </a:t>
            </a:r>
            <a:r>
              <a:rPr lang="en-US" sz="1900" dirty="0" err="1" smtClean="0">
                <a:sym typeface="Wingdings" pitchFamily="2" charset="2"/>
              </a:rPr>
              <a:t>tertentu</a:t>
            </a:r>
            <a:r>
              <a:rPr lang="en-US" sz="1900" dirty="0" smtClean="0">
                <a:sym typeface="Wingdings" pitchFamily="2" charset="2"/>
              </a:rPr>
              <a:t>.</a:t>
            </a:r>
          </a:p>
          <a:p>
            <a:pPr algn="just"/>
            <a:endParaRPr lang="en-US" sz="1900" b="1" dirty="0" smtClean="0">
              <a:sym typeface="Wingdings" pitchFamily="2" charset="2"/>
            </a:endParaRPr>
          </a:p>
          <a:p>
            <a:pPr algn="just"/>
            <a:endParaRPr lang="en-US" sz="1900" b="1" dirty="0" smtClean="0">
              <a:sym typeface="Wingdings" pitchFamily="2" charset="2"/>
            </a:endParaRPr>
          </a:p>
          <a:p>
            <a:pPr marL="457200" indent="-457200" algn="just">
              <a:buFont typeface="+mj-lt"/>
              <a:buAutoNum type="arabicPeriod"/>
            </a:pPr>
            <a:endParaRPr lang="en-US" sz="19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880561"/>
              </p:ext>
            </p:extLst>
          </p:nvPr>
        </p:nvGraphicFramePr>
        <p:xfrm>
          <a:off x="723899" y="1295400"/>
          <a:ext cx="7696201" cy="4011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105401"/>
              </a:tblGrid>
              <a:tr h="66675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ym typeface="Wingdings" pitchFamily="2" charset="2"/>
                        </a:rPr>
                        <a:t>Interstate armed conflict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ym typeface="Wingdings" pitchFamily="2" charset="2"/>
                        </a:rPr>
                        <a:t>antara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2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atau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lebih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negara</a:t>
                      </a:r>
                      <a:endParaRPr lang="en-US" sz="1800" dirty="0"/>
                    </a:p>
                  </a:txBody>
                  <a:tcPr/>
                </a:tc>
              </a:tr>
              <a:tr h="177165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ym typeface="Wingdings" pitchFamily="2" charset="2"/>
                        </a:rPr>
                        <a:t>Intrastate armed conflict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ym typeface="Wingdings" pitchFamily="2" charset="2"/>
                        </a:rPr>
                        <a:t>antara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pemerintah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dgn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kelompok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oposisi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internal),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yg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dibedakan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menjadi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:</a:t>
                      </a:r>
                    </a:p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ym typeface="Wingdings" pitchFamily="2" charset="2"/>
                        </a:rPr>
                        <a:t>Civil war (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memperebutkan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kontrol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thd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pemerintahan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)</a:t>
                      </a:r>
                    </a:p>
                    <a:p>
                      <a:pPr marL="342900" indent="-342900" algn="just">
                        <a:buFont typeface="Arial" pitchFamily="34" charset="0"/>
                        <a:buChar char="•"/>
                      </a:pPr>
                      <a:r>
                        <a:rPr lang="en-US" sz="1800" dirty="0" smtClean="0">
                          <a:sym typeface="Wingdings" pitchFamily="2" charset="2"/>
                        </a:rPr>
                        <a:t>State-formation/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seccesionist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conflict  (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konflik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antara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pemerintah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dgn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kelompok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yg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ingin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memisahkan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/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memerdekakan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wilayah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tertentu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)</a:t>
                      </a:r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ym typeface="Wingdings" pitchFamily="2" charset="2"/>
                        </a:rPr>
                        <a:t>Internationalized intrastate armed conflict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ym typeface="Wingdings" pitchFamily="2" charset="2"/>
                        </a:rPr>
                        <a:t>antara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pemerintah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dgn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kelompok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oposisi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internal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yg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dibantu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intervensi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tentara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negara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lain</a:t>
                      </a:r>
                      <a:endParaRPr lang="en-US" sz="1800" dirty="0"/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ym typeface="Wingdings" pitchFamily="2" charset="2"/>
                        </a:rPr>
                        <a:t>Extrastate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armed conflict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ym typeface="Wingdings" pitchFamily="2" charset="2"/>
                        </a:rPr>
                        <a:t>antara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negara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dan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kelompok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non-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negara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yg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berada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diluar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wilayah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kedaulatan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negara</a:t>
                      </a:r>
                      <a:r>
                        <a:rPr lang="en-US" sz="18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800" dirty="0" err="1" smtClean="0">
                          <a:sym typeface="Wingdings" pitchFamily="2" charset="2"/>
                        </a:rPr>
                        <a:t>tsb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961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4572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Scales of Armed Conflict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Autofit/>
          </a:bodyPr>
          <a:lstStyle/>
          <a:p>
            <a:pPr algn="just"/>
            <a:endParaRPr lang="en-US" sz="1900" b="1" dirty="0" smtClean="0">
              <a:sym typeface="Wingdings" pitchFamily="2" charset="2"/>
            </a:endParaRPr>
          </a:p>
          <a:p>
            <a:pPr marL="457200" indent="-457200" algn="just">
              <a:buFont typeface="+mj-lt"/>
              <a:buAutoNum type="arabicPeriod"/>
            </a:pPr>
            <a:endParaRPr lang="en-US" sz="19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740621"/>
              </p:ext>
            </p:extLst>
          </p:nvPr>
        </p:nvGraphicFramePr>
        <p:xfrm>
          <a:off x="723899" y="1447800"/>
          <a:ext cx="7696201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4101"/>
                <a:gridCol w="5372100"/>
              </a:tblGrid>
              <a:tr h="66675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Minor armed conflict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Melibatkan</a:t>
                      </a:r>
                      <a:r>
                        <a:rPr lang="en-US" sz="2200" dirty="0" smtClean="0"/>
                        <a:t> sekurang2nya</a:t>
                      </a:r>
                      <a:r>
                        <a:rPr lang="en-US" sz="2200" baseline="0" dirty="0" smtClean="0"/>
                        <a:t> 25 </a:t>
                      </a:r>
                      <a:r>
                        <a:rPr lang="en-US" sz="2200" baseline="0" dirty="0" err="1" smtClean="0"/>
                        <a:t>pertempuran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err="1" smtClean="0"/>
                        <a:t>mematikan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err="1" smtClean="0"/>
                        <a:t>pertahun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err="1" smtClean="0"/>
                        <a:t>dan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err="1" smtClean="0"/>
                        <a:t>kurang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err="1" smtClean="0"/>
                        <a:t>dari</a:t>
                      </a:r>
                      <a:r>
                        <a:rPr lang="en-US" sz="2200" baseline="0" dirty="0" smtClean="0"/>
                        <a:t> 1000 </a:t>
                      </a:r>
                      <a:r>
                        <a:rPr lang="en-US" sz="2200" baseline="0" dirty="0" err="1" smtClean="0"/>
                        <a:t>pertempuran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err="1" smtClean="0"/>
                        <a:t>mematikan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err="1" smtClean="0"/>
                        <a:t>selama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baseline="0" dirty="0" err="1" smtClean="0"/>
                        <a:t>konflik</a:t>
                      </a:r>
                      <a:endParaRPr lang="en-US" sz="2200" baseline="0" dirty="0" smtClean="0"/>
                    </a:p>
                    <a:p>
                      <a:endParaRPr lang="en-US" sz="2200" dirty="0"/>
                    </a:p>
                  </a:txBody>
                  <a:tcPr/>
                </a:tc>
              </a:tr>
              <a:tr h="158496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Intermediate armed conflict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ym typeface="Wingdings" pitchFamily="2" charset="2"/>
                        </a:rPr>
                        <a:t>Sekurang2nya 25 </a:t>
                      </a:r>
                      <a:r>
                        <a:rPr lang="en-US" sz="2200" dirty="0" err="1" smtClean="0">
                          <a:sym typeface="Wingdings" pitchFamily="2" charset="2"/>
                        </a:rPr>
                        <a:t>pertempuran</a:t>
                      </a:r>
                      <a:r>
                        <a:rPr lang="en-US" sz="22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2200" dirty="0" err="1" smtClean="0">
                          <a:sym typeface="Wingdings" pitchFamily="2" charset="2"/>
                        </a:rPr>
                        <a:t>mematikan</a:t>
                      </a:r>
                      <a:r>
                        <a:rPr lang="en-US" sz="2200" dirty="0" smtClean="0">
                          <a:sym typeface="Wingdings" pitchFamily="2" charset="2"/>
                        </a:rPr>
                        <a:t> per </a:t>
                      </a:r>
                      <a:r>
                        <a:rPr lang="en-US" sz="2200" dirty="0" err="1" smtClean="0">
                          <a:sym typeface="Wingdings" pitchFamily="2" charset="2"/>
                        </a:rPr>
                        <a:t>tahun</a:t>
                      </a:r>
                      <a:r>
                        <a:rPr lang="en-US" sz="220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2200" dirty="0" err="1" smtClean="0">
                          <a:sym typeface="Wingdings" pitchFamily="2" charset="2"/>
                        </a:rPr>
                        <a:t>dan</a:t>
                      </a:r>
                      <a:r>
                        <a:rPr lang="en-US" sz="2200" dirty="0" smtClean="0">
                          <a:sym typeface="Wingdings" pitchFamily="2" charset="2"/>
                        </a:rPr>
                        <a:t> total </a:t>
                      </a:r>
                      <a:r>
                        <a:rPr lang="en-US" sz="2200" dirty="0" err="1" smtClean="0">
                          <a:sym typeface="Wingdings" pitchFamily="2" charset="2"/>
                        </a:rPr>
                        <a:t>akumulasi</a:t>
                      </a:r>
                      <a:r>
                        <a:rPr lang="en-US" sz="2200" baseline="0" dirty="0" smtClean="0">
                          <a:sym typeface="Wingdings" pitchFamily="2" charset="2"/>
                        </a:rPr>
                        <a:t> paling </a:t>
                      </a:r>
                      <a:r>
                        <a:rPr lang="en-US" sz="2200" baseline="0" dirty="0" err="1" smtClean="0">
                          <a:sym typeface="Wingdings" pitchFamily="2" charset="2"/>
                        </a:rPr>
                        <a:t>tidak</a:t>
                      </a:r>
                      <a:r>
                        <a:rPr lang="en-US" sz="2200" baseline="0" dirty="0" smtClean="0">
                          <a:sym typeface="Wingdings" pitchFamily="2" charset="2"/>
                        </a:rPr>
                        <a:t> 1000 </a:t>
                      </a:r>
                      <a:r>
                        <a:rPr lang="en-US" sz="2200" baseline="0" dirty="0" err="1" smtClean="0">
                          <a:sym typeface="Wingdings" pitchFamily="2" charset="2"/>
                        </a:rPr>
                        <a:t>kematian</a:t>
                      </a:r>
                      <a:r>
                        <a:rPr lang="en-US" sz="2200" baseline="0" dirty="0" smtClean="0">
                          <a:sym typeface="Wingdings" pitchFamily="2" charset="2"/>
                        </a:rPr>
                        <a:t>, </a:t>
                      </a:r>
                      <a:r>
                        <a:rPr lang="en-US" sz="2200" baseline="0" dirty="0" err="1" smtClean="0">
                          <a:sym typeface="Wingdings" pitchFamily="2" charset="2"/>
                        </a:rPr>
                        <a:t>tetapi</a:t>
                      </a:r>
                      <a:r>
                        <a:rPr lang="en-US" sz="2200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2200" baseline="0" dirty="0" err="1" smtClean="0">
                          <a:sym typeface="Wingdings" pitchFamily="2" charset="2"/>
                        </a:rPr>
                        <a:t>kurang</a:t>
                      </a:r>
                      <a:r>
                        <a:rPr lang="en-US" sz="2200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2200" baseline="0" dirty="0" err="1" smtClean="0">
                          <a:sym typeface="Wingdings" pitchFamily="2" charset="2"/>
                        </a:rPr>
                        <a:t>dari</a:t>
                      </a:r>
                      <a:r>
                        <a:rPr lang="en-US" sz="2200" baseline="0" dirty="0" smtClean="0">
                          <a:sym typeface="Wingdings" pitchFamily="2" charset="2"/>
                        </a:rPr>
                        <a:t> 1000 </a:t>
                      </a:r>
                      <a:r>
                        <a:rPr lang="en-US" sz="2200" baseline="0" dirty="0" err="1" smtClean="0">
                          <a:sym typeface="Wingdings" pitchFamily="2" charset="2"/>
                        </a:rPr>
                        <a:t>dalam</a:t>
                      </a:r>
                      <a:r>
                        <a:rPr lang="en-US" sz="2200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2200" baseline="0" dirty="0" err="1" smtClean="0">
                          <a:sym typeface="Wingdings" pitchFamily="2" charset="2"/>
                        </a:rPr>
                        <a:t>suatu</a:t>
                      </a:r>
                      <a:r>
                        <a:rPr lang="en-US" sz="2200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2200" baseline="0" dirty="0" err="1" smtClean="0">
                          <a:sym typeface="Wingdings" pitchFamily="2" charset="2"/>
                        </a:rPr>
                        <a:t>tahun</a:t>
                      </a:r>
                      <a:r>
                        <a:rPr lang="en-US" sz="2200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2200" baseline="0" dirty="0" err="1" smtClean="0">
                          <a:sym typeface="Wingdings" pitchFamily="2" charset="2"/>
                        </a:rPr>
                        <a:t>tertentu</a:t>
                      </a:r>
                      <a:r>
                        <a:rPr lang="en-US" sz="2200" baseline="0" dirty="0" smtClean="0">
                          <a:sym typeface="Wingdings" pitchFamily="2" charset="2"/>
                        </a:rPr>
                        <a:t>.</a:t>
                      </a:r>
                    </a:p>
                    <a:p>
                      <a:endParaRPr lang="en-US" sz="2200" dirty="0" smtClean="0">
                        <a:sym typeface="Wingdings" pitchFamily="2" charset="2"/>
                      </a:endParaRPr>
                    </a:p>
                  </a:txBody>
                  <a:tcPr/>
                </a:tc>
              </a:tr>
              <a:tr h="66675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War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Melibatkan</a:t>
                      </a:r>
                      <a:r>
                        <a:rPr lang="en-US" sz="2200" dirty="0" smtClean="0"/>
                        <a:t> paling </a:t>
                      </a:r>
                      <a:r>
                        <a:rPr lang="en-US" sz="2200" dirty="0" err="1" smtClean="0"/>
                        <a:t>tidak</a:t>
                      </a:r>
                      <a:r>
                        <a:rPr lang="en-US" sz="2200" dirty="0" smtClean="0"/>
                        <a:t> 1000 </a:t>
                      </a:r>
                      <a:r>
                        <a:rPr lang="en-US" sz="2200" dirty="0" err="1" smtClean="0"/>
                        <a:t>pertempuran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mematikan</a:t>
                      </a:r>
                      <a:r>
                        <a:rPr lang="en-US" sz="2200" dirty="0" smtClean="0"/>
                        <a:t> per </a:t>
                      </a:r>
                      <a:r>
                        <a:rPr lang="en-US" sz="2200" dirty="0" err="1" smtClean="0"/>
                        <a:t>tahunnya</a:t>
                      </a:r>
                      <a:r>
                        <a:rPr lang="en-US" sz="2200" dirty="0" smtClean="0"/>
                        <a:t>.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3136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215"/>
            <a:ext cx="8229600" cy="55418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Trend in Armed Conflicts since 1945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100" b="1" u="sng" dirty="0" smtClean="0"/>
              <a:t>4 </a:t>
            </a:r>
            <a:r>
              <a:rPr lang="en-US" sz="2100" b="1" u="sng" dirty="0" err="1" smtClean="0"/>
              <a:t>tren</a:t>
            </a:r>
            <a:r>
              <a:rPr lang="en-US" sz="2100" b="1" u="sng" dirty="0" smtClean="0"/>
              <a:t> </a:t>
            </a:r>
            <a:r>
              <a:rPr lang="en-US" sz="2100" b="1" u="sng" dirty="0" err="1" smtClean="0"/>
              <a:t>utama</a:t>
            </a:r>
            <a:r>
              <a:rPr lang="en-US" sz="2100" b="1" u="sng" dirty="0" smtClean="0"/>
              <a:t> </a:t>
            </a:r>
            <a:r>
              <a:rPr lang="en-US" sz="2100" b="1" u="sng" dirty="0" err="1" smtClean="0"/>
              <a:t>sejak</a:t>
            </a:r>
            <a:r>
              <a:rPr lang="en-US" sz="2100" b="1" u="sng" dirty="0" smtClean="0"/>
              <a:t> 1945:</a:t>
            </a:r>
          </a:p>
          <a:p>
            <a:pPr marL="0" indent="0">
              <a:buNone/>
            </a:pPr>
            <a:endParaRPr lang="en-US" sz="2100" b="1" u="sng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sz="2100" dirty="0" smtClean="0"/>
              <a:t>Dari </a:t>
            </a:r>
            <a:r>
              <a:rPr lang="en-US" sz="2100" dirty="0" err="1" smtClean="0"/>
              <a:t>pertengahan</a:t>
            </a:r>
            <a:r>
              <a:rPr lang="en-US" sz="2100" dirty="0" smtClean="0"/>
              <a:t> 1970an </a:t>
            </a:r>
            <a:r>
              <a:rPr lang="en-US" sz="2100" dirty="0" err="1" smtClean="0"/>
              <a:t>terjadi</a:t>
            </a:r>
            <a:r>
              <a:rPr lang="en-US" sz="2100" dirty="0" smtClean="0"/>
              <a:t> </a:t>
            </a:r>
            <a:r>
              <a:rPr lang="en-US" sz="2100" dirty="0" err="1" smtClean="0"/>
              <a:t>penurunan</a:t>
            </a:r>
            <a:r>
              <a:rPr lang="en-US" sz="2100" dirty="0" smtClean="0"/>
              <a:t> </a:t>
            </a:r>
            <a:r>
              <a:rPr lang="en-US" sz="2100" dirty="0" err="1" smtClean="0"/>
              <a:t>signifikan</a:t>
            </a:r>
            <a:r>
              <a:rPr lang="en-US" sz="2100" dirty="0" smtClean="0"/>
              <a:t> </a:t>
            </a:r>
            <a:r>
              <a:rPr lang="en-US" sz="2100" dirty="0" err="1" smtClean="0"/>
              <a:t>pada</a:t>
            </a:r>
            <a:r>
              <a:rPr lang="en-US" sz="2100" dirty="0" smtClean="0"/>
              <a:t> interstate armed conflict. 1991-1992 </a:t>
            </a:r>
            <a:r>
              <a:rPr lang="en-US" sz="2100" dirty="0" err="1" smtClean="0"/>
              <a:t>menjadi</a:t>
            </a:r>
            <a:r>
              <a:rPr lang="en-US" sz="2100" dirty="0" smtClean="0"/>
              <a:t> </a:t>
            </a:r>
            <a:r>
              <a:rPr lang="en-US" sz="2100" dirty="0" err="1" smtClean="0"/>
              <a:t>puncak</a:t>
            </a:r>
            <a:r>
              <a:rPr lang="en-US" sz="2100" dirty="0" smtClean="0"/>
              <a:t> </a:t>
            </a:r>
            <a:r>
              <a:rPr lang="en-US" sz="2100" dirty="0" err="1" smtClean="0"/>
              <a:t>dgn</a:t>
            </a:r>
            <a:r>
              <a:rPr lang="en-US" sz="2100" dirty="0" smtClean="0"/>
              <a:t> 52 state-based armed conflict. </a:t>
            </a:r>
            <a:r>
              <a:rPr lang="en-US" sz="2100" dirty="0" err="1" smtClean="0"/>
              <a:t>Namun</a:t>
            </a:r>
            <a:r>
              <a:rPr lang="en-US" sz="2100" dirty="0" smtClean="0"/>
              <a:t> </a:t>
            </a:r>
            <a:r>
              <a:rPr lang="en-US" sz="2100" dirty="0" err="1" smtClean="0"/>
              <a:t>antara</a:t>
            </a:r>
            <a:r>
              <a:rPr lang="en-US" sz="2100" dirty="0" smtClean="0"/>
              <a:t> 1992-2005 </a:t>
            </a:r>
            <a:r>
              <a:rPr lang="en-US" sz="2100" dirty="0" err="1" smtClean="0"/>
              <a:t>menurun</a:t>
            </a:r>
            <a:r>
              <a:rPr lang="en-US" sz="2100" dirty="0" smtClean="0"/>
              <a:t> </a:t>
            </a:r>
            <a:r>
              <a:rPr lang="en-US" sz="2100" dirty="0" err="1" smtClean="0"/>
              <a:t>drastis</a:t>
            </a:r>
            <a:r>
              <a:rPr lang="en-US" sz="2100" dirty="0" smtClean="0"/>
              <a:t> </a:t>
            </a:r>
            <a:r>
              <a:rPr lang="en-US" sz="2100" dirty="0" err="1" smtClean="0"/>
              <a:t>sekitar</a:t>
            </a:r>
            <a:r>
              <a:rPr lang="en-US" sz="2100" dirty="0" smtClean="0"/>
              <a:t> 40 %.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100" dirty="0" smtClean="0"/>
              <a:t>Era </a:t>
            </a:r>
            <a:r>
              <a:rPr lang="en-US" sz="2100" dirty="0" err="1" smtClean="0"/>
              <a:t>pasca</a:t>
            </a:r>
            <a:r>
              <a:rPr lang="en-US" sz="2100" dirty="0" smtClean="0"/>
              <a:t> </a:t>
            </a:r>
            <a:r>
              <a:rPr lang="en-US" sz="2100" dirty="0" err="1" smtClean="0"/>
              <a:t>perang</a:t>
            </a:r>
            <a:r>
              <a:rPr lang="en-US" sz="2100" dirty="0" smtClean="0"/>
              <a:t> </a:t>
            </a:r>
            <a:r>
              <a:rPr lang="en-US" sz="2100" dirty="0" err="1" smtClean="0"/>
              <a:t>dingin</a:t>
            </a:r>
            <a:r>
              <a:rPr lang="en-US" sz="2100" dirty="0" smtClean="0"/>
              <a:t> </a:t>
            </a:r>
            <a:r>
              <a:rPr lang="en-US" sz="2100" dirty="0" err="1" smtClean="0"/>
              <a:t>ditandai</a:t>
            </a:r>
            <a:r>
              <a:rPr lang="en-US" sz="2100" dirty="0" smtClean="0"/>
              <a:t> </a:t>
            </a:r>
            <a:r>
              <a:rPr lang="en-US" sz="2100" dirty="0" err="1" smtClean="0"/>
              <a:t>dengan</a:t>
            </a:r>
            <a:r>
              <a:rPr lang="en-US" sz="2100" dirty="0" smtClean="0"/>
              <a:t> </a:t>
            </a:r>
            <a:r>
              <a:rPr lang="en-US" sz="2100" dirty="0" err="1" smtClean="0"/>
              <a:t>menurunnya</a:t>
            </a:r>
            <a:r>
              <a:rPr lang="en-US" sz="2100" dirty="0" smtClean="0"/>
              <a:t> </a:t>
            </a:r>
            <a:r>
              <a:rPr lang="en-US" sz="2100" dirty="0" err="1" smtClean="0"/>
              <a:t>jumlah</a:t>
            </a:r>
            <a:r>
              <a:rPr lang="en-US" sz="2100" dirty="0" smtClean="0"/>
              <a:t> armed conflict </a:t>
            </a:r>
            <a:r>
              <a:rPr lang="en-US" sz="2100" dirty="0" err="1" smtClean="0"/>
              <a:t>diseluruh</a:t>
            </a:r>
            <a:r>
              <a:rPr lang="en-US" sz="2100" dirty="0" smtClean="0"/>
              <a:t> </a:t>
            </a:r>
            <a:r>
              <a:rPr lang="en-US" sz="2100" dirty="0" err="1" smtClean="0"/>
              <a:t>dunia</a:t>
            </a:r>
            <a:r>
              <a:rPr lang="en-US" sz="2100" dirty="0" smtClean="0"/>
              <a:t> </a:t>
            </a:r>
            <a:r>
              <a:rPr lang="en-US" sz="2100" dirty="0" err="1" smtClean="0"/>
              <a:t>yg</a:t>
            </a:r>
            <a:r>
              <a:rPr lang="en-US" sz="2100" dirty="0" smtClean="0"/>
              <a:t> </a:t>
            </a:r>
            <a:r>
              <a:rPr lang="en-US" sz="2100" dirty="0" err="1" smtClean="0"/>
              <a:t>disebabkan</a:t>
            </a:r>
            <a:r>
              <a:rPr lang="en-US" sz="2100" dirty="0" smtClean="0"/>
              <a:t> 4 </a:t>
            </a:r>
            <a:r>
              <a:rPr lang="en-US" sz="2100" dirty="0" err="1" smtClean="0"/>
              <a:t>faktor</a:t>
            </a:r>
            <a:r>
              <a:rPr lang="en-US" sz="2100" dirty="0" smtClean="0"/>
              <a:t>: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100" dirty="0" err="1" smtClean="0"/>
              <a:t>Berakhirnya</a:t>
            </a:r>
            <a:r>
              <a:rPr lang="en-US" sz="2100" dirty="0" smtClean="0"/>
              <a:t> </a:t>
            </a:r>
            <a:r>
              <a:rPr lang="en-US" sz="2100" dirty="0" err="1" smtClean="0"/>
              <a:t>kolonialisasi</a:t>
            </a:r>
            <a:endParaRPr lang="en-US" sz="2100" dirty="0" smtClean="0"/>
          </a:p>
          <a:p>
            <a:pPr lvl="1" algn="just">
              <a:buFont typeface="Wingdings" pitchFamily="2" charset="2"/>
              <a:buChar char="Ø"/>
            </a:pPr>
            <a:r>
              <a:rPr lang="en-US" sz="2100" dirty="0" err="1" smtClean="0"/>
              <a:t>Berakhirnya</a:t>
            </a:r>
            <a:r>
              <a:rPr lang="en-US" sz="2100" dirty="0" smtClean="0"/>
              <a:t> </a:t>
            </a:r>
            <a:r>
              <a:rPr lang="en-US" sz="2100" dirty="0" err="1" smtClean="0"/>
              <a:t>perang</a:t>
            </a:r>
            <a:r>
              <a:rPr lang="en-US" sz="2100" dirty="0" smtClean="0"/>
              <a:t> </a:t>
            </a:r>
            <a:r>
              <a:rPr lang="en-US" sz="2100" dirty="0" err="1" smtClean="0"/>
              <a:t>dingin</a:t>
            </a:r>
            <a:endParaRPr lang="en-US" sz="2100" dirty="0" smtClean="0"/>
          </a:p>
          <a:p>
            <a:pPr lvl="1" algn="just">
              <a:buFont typeface="Wingdings" pitchFamily="2" charset="2"/>
              <a:buChar char="Ø"/>
            </a:pPr>
            <a:r>
              <a:rPr lang="en-US" sz="2100" dirty="0" err="1" smtClean="0"/>
              <a:t>Meningkatnya</a:t>
            </a:r>
            <a:r>
              <a:rPr lang="en-US" sz="2100" dirty="0" smtClean="0"/>
              <a:t> </a:t>
            </a:r>
            <a:r>
              <a:rPr lang="en-US" sz="2100" dirty="0" err="1" smtClean="0"/>
              <a:t>peran</a:t>
            </a:r>
            <a:r>
              <a:rPr lang="en-US" sz="2100" dirty="0" smtClean="0"/>
              <a:t> </a:t>
            </a:r>
            <a:r>
              <a:rPr lang="en-US" sz="2100" dirty="0" err="1" smtClean="0"/>
              <a:t>dari</a:t>
            </a:r>
            <a:r>
              <a:rPr lang="en-US" sz="2100" dirty="0" smtClean="0"/>
              <a:t> UN </a:t>
            </a:r>
            <a:r>
              <a:rPr lang="en-US" sz="2100" dirty="0" err="1" smtClean="0"/>
              <a:t>untuk</a:t>
            </a:r>
            <a:r>
              <a:rPr lang="en-US" sz="2100" dirty="0" smtClean="0"/>
              <a:t> </a:t>
            </a:r>
            <a:r>
              <a:rPr lang="en-US" sz="2100" dirty="0" err="1" smtClean="0"/>
              <a:t>isu</a:t>
            </a:r>
            <a:r>
              <a:rPr lang="en-US" sz="2100" dirty="0" smtClean="0"/>
              <a:t> </a:t>
            </a:r>
            <a:r>
              <a:rPr lang="en-US" sz="2100" dirty="0" err="1" smtClean="0"/>
              <a:t>perdamaian</a:t>
            </a:r>
            <a:endParaRPr lang="en-US" sz="2100" dirty="0" smtClean="0"/>
          </a:p>
          <a:p>
            <a:pPr lvl="1" algn="just">
              <a:buFont typeface="Wingdings" pitchFamily="2" charset="2"/>
              <a:buChar char="Ø"/>
            </a:pPr>
            <a:r>
              <a:rPr lang="en-US" sz="2100" dirty="0" err="1" smtClean="0"/>
              <a:t>Meningkatnya</a:t>
            </a:r>
            <a:r>
              <a:rPr lang="en-US" sz="2100" dirty="0" smtClean="0"/>
              <a:t> </a:t>
            </a:r>
            <a:r>
              <a:rPr lang="en-US" sz="2100" dirty="0" err="1" smtClean="0"/>
              <a:t>optimisme</a:t>
            </a:r>
            <a:r>
              <a:rPr lang="en-US" sz="2100" dirty="0" smtClean="0"/>
              <a:t> </a:t>
            </a:r>
            <a:r>
              <a:rPr lang="en-US" sz="2100" dirty="0" err="1" smtClean="0"/>
              <a:t>masa</a:t>
            </a:r>
            <a:r>
              <a:rPr lang="en-US" sz="2100" dirty="0" smtClean="0"/>
              <a:t> </a:t>
            </a:r>
            <a:r>
              <a:rPr lang="en-US" sz="2100" dirty="0" err="1" smtClean="0"/>
              <a:t>depan</a:t>
            </a:r>
            <a:r>
              <a:rPr lang="en-US" sz="2100" dirty="0" smtClean="0"/>
              <a:t> </a:t>
            </a:r>
            <a:r>
              <a:rPr lang="en-US" sz="2100" dirty="0" err="1" smtClean="0"/>
              <a:t>dengan</a:t>
            </a:r>
            <a:r>
              <a:rPr lang="en-US" sz="2100" dirty="0" smtClean="0"/>
              <a:t> </a:t>
            </a:r>
            <a:r>
              <a:rPr lang="en-US" sz="2100" dirty="0" err="1" smtClean="0"/>
              <a:t>populernya</a:t>
            </a:r>
            <a:r>
              <a:rPr lang="en-US" sz="2100" dirty="0" smtClean="0"/>
              <a:t> norma2 global </a:t>
            </a:r>
            <a:r>
              <a:rPr lang="en-US" sz="2100" dirty="0" err="1" smtClean="0"/>
              <a:t>tentang</a:t>
            </a:r>
            <a:r>
              <a:rPr lang="en-US" sz="2100" dirty="0" smtClean="0"/>
              <a:t> </a:t>
            </a:r>
            <a:r>
              <a:rPr lang="en-US" sz="2100" dirty="0" err="1" smtClean="0"/>
              <a:t>kekuatan</a:t>
            </a:r>
            <a:r>
              <a:rPr lang="en-US" sz="2100" dirty="0" smtClean="0"/>
              <a:t> </a:t>
            </a:r>
            <a:r>
              <a:rPr lang="en-US" sz="2100" dirty="0" err="1" smtClean="0"/>
              <a:t>militer</a:t>
            </a:r>
            <a:r>
              <a:rPr lang="en-US" sz="2100" dirty="0" smtClean="0"/>
              <a:t> </a:t>
            </a:r>
            <a:r>
              <a:rPr lang="en-US" sz="2100" dirty="0" err="1" smtClean="0"/>
              <a:t>dalam</a:t>
            </a:r>
            <a:r>
              <a:rPr lang="en-US" sz="2100" dirty="0" smtClean="0"/>
              <a:t> </a:t>
            </a:r>
            <a:r>
              <a:rPr lang="en-US" sz="2100" dirty="0" err="1" smtClean="0"/>
              <a:t>hubungan</a:t>
            </a:r>
            <a:r>
              <a:rPr lang="en-US" sz="2100" dirty="0" smtClean="0"/>
              <a:t> </a:t>
            </a:r>
            <a:r>
              <a:rPr lang="en-US" sz="2100" dirty="0" err="1" smtClean="0"/>
              <a:t>manusia</a:t>
            </a:r>
            <a:r>
              <a:rPr lang="en-US" sz="2100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100" dirty="0" err="1" smtClean="0"/>
              <a:t>Menurunnya</a:t>
            </a:r>
            <a:r>
              <a:rPr lang="en-US" sz="2100" dirty="0" smtClean="0"/>
              <a:t> </a:t>
            </a:r>
            <a:r>
              <a:rPr lang="en-US" sz="2100" dirty="0" err="1" smtClean="0"/>
              <a:t>korban</a:t>
            </a:r>
            <a:r>
              <a:rPr lang="en-US" sz="2100" dirty="0" smtClean="0"/>
              <a:t> </a:t>
            </a:r>
            <a:r>
              <a:rPr lang="en-US" sz="2100" dirty="0" err="1" smtClean="0"/>
              <a:t>dan</a:t>
            </a:r>
            <a:r>
              <a:rPr lang="en-US" sz="2100" dirty="0" smtClean="0"/>
              <a:t> </a:t>
            </a:r>
            <a:r>
              <a:rPr lang="en-US" sz="2100" dirty="0" err="1" smtClean="0"/>
              <a:t>pertempuran</a:t>
            </a:r>
            <a:r>
              <a:rPr lang="en-US" sz="2100" dirty="0" smtClean="0"/>
              <a:t> </a:t>
            </a:r>
            <a:r>
              <a:rPr lang="en-US" sz="2100" dirty="0" err="1" smtClean="0"/>
              <a:t>mematikan</a:t>
            </a:r>
            <a:endParaRPr lang="en-US" sz="21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sz="2100" dirty="0" err="1" smtClean="0"/>
              <a:t>Perpindahan</a:t>
            </a:r>
            <a:r>
              <a:rPr lang="en-US" sz="2100" dirty="0" smtClean="0"/>
              <a:t> </a:t>
            </a:r>
            <a:r>
              <a:rPr lang="en-US" sz="2100" dirty="0" err="1" smtClean="0"/>
              <a:t>penyebaran</a:t>
            </a:r>
            <a:r>
              <a:rPr lang="en-US" sz="2100" dirty="0" smtClean="0"/>
              <a:t> </a:t>
            </a:r>
            <a:r>
              <a:rPr lang="en-US" sz="2100" dirty="0" err="1" smtClean="0"/>
              <a:t>konflik</a:t>
            </a:r>
            <a:r>
              <a:rPr lang="en-US" sz="2100" dirty="0" smtClean="0"/>
              <a:t> </a:t>
            </a:r>
            <a:r>
              <a:rPr lang="en-US" sz="2100" dirty="0" err="1" smtClean="0"/>
              <a:t>bersenjata</a:t>
            </a:r>
            <a:r>
              <a:rPr lang="en-US" sz="2100" dirty="0" smtClean="0"/>
              <a:t> regional.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100" dirty="0"/>
          </a:p>
        </p:txBody>
      </p:sp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53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932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1190</Words>
  <Application>Microsoft Office PowerPoint</Application>
  <PresentationFormat>On-screen Show (4:3)</PresentationFormat>
  <Paragraphs>148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MATERI 6: PERANG</vt:lpstr>
      <vt:lpstr>Three Philosophies of War Anatol Rapoport (1968): </vt:lpstr>
      <vt:lpstr>Three Philosophies of War Anatol Rapoport (1968): </vt:lpstr>
      <vt:lpstr>Three Philosophies of War Anatol Rapoport (1968): </vt:lpstr>
      <vt:lpstr>Three Philosophies of War</vt:lpstr>
      <vt:lpstr>Three Philosophies of War</vt:lpstr>
      <vt:lpstr>Types of Armed Conflict</vt:lpstr>
      <vt:lpstr>Scales of Armed Conflict</vt:lpstr>
      <vt:lpstr>Trend in Armed Conflicts since 1945 </vt:lpstr>
      <vt:lpstr>Is the nature of warfare changing?</vt:lpstr>
      <vt:lpstr>Is the nature of warfare changing?</vt:lpstr>
      <vt:lpstr>Is the nature of warfare changing?</vt:lpstr>
      <vt:lpstr>Is the nature of warfare changing?</vt:lpstr>
      <vt:lpstr>Is the nature of warfare changing?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6: ISU KONTEMPORER: WAR</dc:title>
  <dc:creator>Nabilisme</dc:creator>
  <cp:lastModifiedBy>Nabilisme</cp:lastModifiedBy>
  <cp:revision>32</cp:revision>
  <dcterms:created xsi:type="dcterms:W3CDTF">2014-10-11T15:02:33Z</dcterms:created>
  <dcterms:modified xsi:type="dcterms:W3CDTF">2019-04-01T13:19:56Z</dcterms:modified>
</cp:coreProperties>
</file>