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605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16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719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25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99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47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73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405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45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55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998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7CC85-B3D1-4FF9-A574-EADC21679FB3}" type="datetimeFigureOut">
              <a:rPr lang="en-US" smtClean="0"/>
              <a:t>07/11/25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C8ADE-3CE9-4FDB-9A0C-52F84FC6E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13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713" y="303216"/>
            <a:ext cx="3067139" cy="18637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32242" y="578289"/>
            <a:ext cx="49430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Berlin Sans FB Demi" panose="020E0802020502020306" pitchFamily="34" charset="0"/>
              </a:rPr>
              <a:t>2024 </a:t>
            </a:r>
            <a:r>
              <a:rPr lang="en-US" sz="3600" dirty="0" err="1" smtClean="0">
                <a:latin typeface="Berlin Sans FB Demi" panose="020E0802020502020306" pitchFamily="34" charset="0"/>
              </a:rPr>
              <a:t>ada</a:t>
            </a:r>
            <a:r>
              <a:rPr lang="en-US" sz="3600" dirty="0" smtClean="0">
                <a:latin typeface="Berlin Sans FB Demi" panose="020E0802020502020306" pitchFamily="34" charset="0"/>
              </a:rPr>
              <a:t>  1.923</a:t>
            </a:r>
          </a:p>
          <a:p>
            <a:r>
              <a:rPr lang="en-US" sz="3600" dirty="0" smtClean="0">
                <a:latin typeface="Berlin Sans FB Demi" panose="020E0802020502020306" pitchFamily="34" charset="0"/>
              </a:rPr>
              <a:t>2023  </a:t>
            </a:r>
            <a:r>
              <a:rPr lang="en-US" sz="3600" dirty="0" err="1" smtClean="0">
                <a:latin typeface="Berlin Sans FB Demi" panose="020E0802020502020306" pitchFamily="34" charset="0"/>
              </a:rPr>
              <a:t>ada</a:t>
            </a:r>
            <a:r>
              <a:rPr lang="en-US" sz="3600" dirty="0" smtClean="0">
                <a:latin typeface="Berlin Sans FB Demi" panose="020E0802020502020306" pitchFamily="34" charset="0"/>
              </a:rPr>
              <a:t>  1.615</a:t>
            </a:r>
            <a:endParaRPr lang="en-US" sz="3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98" y="3616166"/>
            <a:ext cx="3186158" cy="178424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414052" y="2751299"/>
            <a:ext cx="460513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Berlin Sans FB Demi" panose="020E0802020502020306" pitchFamily="34" charset="0"/>
              </a:rPr>
              <a:t> </a:t>
            </a:r>
            <a:br>
              <a:rPr lang="en-US" sz="2800" dirty="0">
                <a:latin typeface="Berlin Sans FB Demi" panose="020E0802020502020306" pitchFamily="34" charset="0"/>
              </a:rPr>
            </a:br>
            <a:r>
              <a:rPr lang="en-US" sz="2800" dirty="0" smtClean="0">
                <a:latin typeface="Berlin Sans FB Demi" panose="020E0802020502020306" pitchFamily="34" charset="0"/>
              </a:rPr>
              <a:t>ORTU WAJIB  BIJAK &amp; JELI </a:t>
            </a:r>
          </a:p>
          <a:p>
            <a:r>
              <a:rPr lang="en-US" sz="2800" dirty="0" smtClean="0">
                <a:latin typeface="Berlin Sans FB Demi" panose="020E0802020502020306" pitchFamily="34" charset="0"/>
              </a:rPr>
              <a:t>MENGGUNAKAN</a:t>
            </a:r>
          </a:p>
          <a:p>
            <a:r>
              <a:rPr lang="en-US" sz="2800" dirty="0" smtClean="0">
                <a:latin typeface="Berlin Sans FB Demi" panose="020E0802020502020306" pitchFamily="34" charset="0"/>
              </a:rPr>
              <a:t> MEDIA SOSIAL: </a:t>
            </a:r>
          </a:p>
          <a:p>
            <a:r>
              <a:rPr lang="en-US" sz="2800" dirty="0" smtClean="0">
                <a:latin typeface="Berlin Sans FB Demi" panose="020E0802020502020306" pitchFamily="34" charset="0"/>
              </a:rPr>
              <a:t>* </a:t>
            </a:r>
            <a:r>
              <a:rPr lang="en-US" sz="2800" dirty="0" err="1" smtClean="0">
                <a:latin typeface="Berlin Sans FB Demi" panose="020E0802020502020306" pitchFamily="34" charset="0"/>
              </a:rPr>
              <a:t>Jangan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  <a:r>
              <a:rPr lang="en-US" sz="2800" dirty="0" err="1" smtClean="0">
                <a:latin typeface="Berlin Sans FB Demi" panose="020E0802020502020306" pitchFamily="34" charset="0"/>
              </a:rPr>
              <a:t>mudah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  <a:r>
              <a:rPr lang="en-US" sz="2800" dirty="0" err="1" smtClean="0">
                <a:latin typeface="Berlin Sans FB Demi" panose="020E0802020502020306" pitchFamily="34" charset="0"/>
              </a:rPr>
              <a:t>percaya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  <a:r>
              <a:rPr lang="en-US" sz="2800" dirty="0" err="1" smtClean="0">
                <a:latin typeface="Berlin Sans FB Demi" panose="020E0802020502020306" pitchFamily="34" charset="0"/>
              </a:rPr>
              <a:t>sebelum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  <a:r>
              <a:rPr lang="en-US" sz="2800" dirty="0" err="1" smtClean="0">
                <a:latin typeface="Berlin Sans FB Demi" panose="020E0802020502020306" pitchFamily="34" charset="0"/>
              </a:rPr>
              <a:t>cek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  <a:r>
              <a:rPr lang="en-US" sz="2800" dirty="0" err="1" smtClean="0">
                <a:latin typeface="Berlin Sans FB Demi" panose="020E0802020502020306" pitchFamily="34" charset="0"/>
              </a:rPr>
              <a:t>fakta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1815548" y="1404730"/>
            <a:ext cx="78055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Bell MT" panose="02020503060305020303" pitchFamily="18" charset="0"/>
              </a:rPr>
              <a:t/>
            </a:r>
            <a:br>
              <a:rPr lang="en-US" sz="2800" dirty="0">
                <a:latin typeface="Bell MT" panose="02020503060305020303" pitchFamily="18" charset="0"/>
              </a:rPr>
            </a:br>
            <a:r>
              <a:rPr lang="en-US" sz="2800" dirty="0" smtClean="0">
                <a:latin typeface="Bell MT" panose="02020503060305020303" pitchFamily="18" charset="0"/>
              </a:rPr>
              <a:t>(</a:t>
            </a:r>
            <a:r>
              <a:rPr lang="en-US" sz="2800" dirty="0" err="1" smtClean="0">
                <a:latin typeface="Bell MT" panose="02020503060305020303" pitchFamily="18" charset="0"/>
              </a:rPr>
              <a:t>sumber</a:t>
            </a:r>
            <a:r>
              <a:rPr lang="en-US" sz="2800" dirty="0" smtClean="0">
                <a:latin typeface="Bell MT" panose="02020503060305020303" pitchFamily="18" charset="0"/>
              </a:rPr>
              <a:t>: </a:t>
            </a:r>
            <a:r>
              <a:rPr lang="en-US" sz="2800" dirty="0" err="1" smtClean="0">
                <a:latin typeface="Bell MT" panose="02020503060305020303" pitchFamily="18" charset="0"/>
                <a:cs typeface="Arial" panose="020B0604020202020204" pitchFamily="34" charset="0"/>
              </a:rPr>
              <a:t>Kementerian</a:t>
            </a:r>
            <a:r>
              <a:rPr lang="en-US" sz="2800" dirty="0" smtClean="0">
                <a:latin typeface="Bell MT" panose="02020503060305020303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Bell MT" panose="02020503060305020303" pitchFamily="18" charset="0"/>
                <a:cs typeface="Arial" panose="020B0604020202020204" pitchFamily="34" charset="0"/>
              </a:rPr>
              <a:t>Komunikasi</a:t>
            </a:r>
            <a:r>
              <a:rPr lang="en-US" sz="2800" dirty="0">
                <a:latin typeface="Bell MT" panose="02020503060305020303" pitchFamily="18" charset="0"/>
                <a:cs typeface="Arial" panose="020B0604020202020204" pitchFamily="34" charset="0"/>
              </a:rPr>
              <a:t> &amp; Digital </a:t>
            </a:r>
            <a:r>
              <a:rPr lang="en-US" sz="2800" dirty="0" smtClean="0">
                <a:latin typeface="Bell MT" panose="02020503060305020303" pitchFamily="18" charset="0"/>
                <a:cs typeface="Arial" panose="020B0604020202020204" pitchFamily="34" charset="0"/>
              </a:rPr>
              <a:t>RI)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2" name="Down Arrow 11"/>
          <p:cNvSpPr/>
          <p:nvPr/>
        </p:nvSpPr>
        <p:spPr>
          <a:xfrm>
            <a:off x="2372138" y="2566349"/>
            <a:ext cx="477078" cy="8540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4678018" y="42672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56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23336" y="699811"/>
            <a:ext cx="4515933" cy="1655762"/>
          </a:xfrm>
        </p:spPr>
        <p:txBody>
          <a:bodyPr>
            <a:noAutofit/>
          </a:bodyPr>
          <a:lstStyle/>
          <a:p>
            <a:pPr algn="l" fontAlgn="ctr"/>
            <a:r>
              <a:rPr lang="en-US" sz="2800" b="1" dirty="0" smtClean="0"/>
              <a:t>Total </a:t>
            </a:r>
            <a:r>
              <a:rPr lang="en-US" sz="2800" b="1" dirty="0" err="1"/>
              <a:t>isu</a:t>
            </a:r>
            <a:r>
              <a:rPr lang="en-US" sz="2800" b="1" dirty="0"/>
              <a:t> </a:t>
            </a:r>
            <a:r>
              <a:rPr lang="en-US" sz="2800" b="1" dirty="0" err="1"/>
              <a:t>hoaks</a:t>
            </a:r>
            <a:r>
              <a:rPr lang="en-US" sz="2800" b="1" dirty="0"/>
              <a:t> yang </a:t>
            </a:r>
            <a:r>
              <a:rPr lang="en-US" sz="2800" b="1" dirty="0" err="1" smtClean="0"/>
              <a:t>ditangani</a:t>
            </a:r>
            <a:endParaRPr lang="en-US" sz="2800" b="1" dirty="0" smtClean="0"/>
          </a:p>
          <a:p>
            <a:pPr algn="l" fontAlgn="ctr"/>
            <a:r>
              <a:rPr lang="en-US" sz="3600" dirty="0" smtClean="0">
                <a:solidFill>
                  <a:schemeClr val="accent1"/>
                </a:solidFill>
              </a:rPr>
              <a:t>12 </a:t>
            </a:r>
            <a:r>
              <a:rPr lang="en-US" sz="3600" dirty="0" err="1" smtClean="0">
                <a:solidFill>
                  <a:schemeClr val="accent1"/>
                </a:solidFill>
              </a:rPr>
              <a:t>ribu</a:t>
            </a:r>
            <a:r>
              <a:rPr lang="en-US" sz="3600" dirty="0" smtClean="0">
                <a:solidFill>
                  <a:schemeClr val="accent1"/>
                </a:solidFill>
              </a:rPr>
              <a:t> </a:t>
            </a:r>
            <a:r>
              <a:rPr lang="en-US" sz="3600" dirty="0" err="1" smtClean="0">
                <a:solidFill>
                  <a:schemeClr val="accent1"/>
                </a:solidFill>
              </a:rPr>
              <a:t>konten</a:t>
            </a:r>
            <a:r>
              <a:rPr lang="en-US" sz="3600" dirty="0" smtClean="0">
                <a:solidFill>
                  <a:schemeClr val="accent1"/>
                </a:solidFill>
              </a:rPr>
              <a:t> </a:t>
            </a:r>
            <a:r>
              <a:rPr lang="en-US" sz="3600" dirty="0" err="1" smtClean="0">
                <a:solidFill>
                  <a:schemeClr val="accent1"/>
                </a:solidFill>
              </a:rPr>
              <a:t>hoaks</a:t>
            </a:r>
            <a:endParaRPr lang="en-US" sz="3600" dirty="0" smtClean="0">
              <a:solidFill>
                <a:schemeClr val="accent1"/>
              </a:solidFill>
            </a:endParaRPr>
          </a:p>
          <a:p>
            <a:pPr algn="l" fontAlgn="ctr"/>
            <a:r>
              <a:rPr lang="en-US" dirty="0" err="1" smtClean="0"/>
              <a:t>Urutannya</a:t>
            </a:r>
            <a:r>
              <a:rPr lang="en-US" dirty="0" smtClean="0"/>
              <a:t> 3 </a:t>
            </a:r>
            <a:r>
              <a:rPr lang="en-US" dirty="0" err="1" smtClean="0"/>
              <a:t>besar</a:t>
            </a:r>
            <a:r>
              <a:rPr lang="en-US" dirty="0" smtClean="0"/>
              <a:t> hoax:</a:t>
            </a:r>
            <a:endParaRPr lang="en-US" dirty="0"/>
          </a:p>
          <a:p>
            <a:pPr marL="514350" indent="-514350" algn="l" fontAlgn="ctr">
              <a:buAutoNum type="arabicPeriod"/>
            </a:pP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/>
              <a:t>(2.357 </a:t>
            </a:r>
            <a:r>
              <a:rPr lang="en-US" dirty="0" smtClean="0"/>
              <a:t> </a:t>
            </a:r>
            <a:r>
              <a:rPr lang="en-US" dirty="0" err="1" smtClean="0"/>
              <a:t>konten</a:t>
            </a:r>
            <a:r>
              <a:rPr lang="en-US" dirty="0" smtClean="0"/>
              <a:t>),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isu-isu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COVID-19. </a:t>
            </a:r>
          </a:p>
          <a:p>
            <a:pPr marL="514350" indent="-514350" algn="l" fontAlgn="ctr">
              <a:buAutoNum type="arabicPeriod"/>
            </a:pP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/>
              <a:t>(2.111 </a:t>
            </a:r>
            <a:r>
              <a:rPr lang="en-US" dirty="0" err="1" smtClean="0"/>
              <a:t>konten</a:t>
            </a:r>
            <a:r>
              <a:rPr lang="en-US" dirty="0" smtClean="0"/>
              <a:t>)</a:t>
            </a:r>
          </a:p>
          <a:p>
            <a:pPr marL="514350" indent="-514350" algn="l" fontAlgn="ctr">
              <a:buAutoNum type="arabicPeriod"/>
            </a:pPr>
            <a:r>
              <a:rPr lang="en-US" dirty="0" err="1" smtClean="0"/>
              <a:t>Penipuan</a:t>
            </a:r>
            <a:r>
              <a:rPr lang="en-US" dirty="0" smtClean="0"/>
              <a:t> </a:t>
            </a:r>
            <a:r>
              <a:rPr lang="en-US" dirty="0"/>
              <a:t>(1.938 </a:t>
            </a:r>
            <a:r>
              <a:rPr lang="en-US" dirty="0" err="1"/>
              <a:t>konten</a:t>
            </a:r>
            <a:r>
              <a:rPr lang="en-US" dirty="0"/>
              <a:t>). </a:t>
            </a:r>
          </a:p>
        </p:txBody>
      </p:sp>
      <p:sp>
        <p:nvSpPr>
          <p:cNvPr id="5" name="Rectangle 4"/>
          <p:cNvSpPr/>
          <p:nvPr/>
        </p:nvSpPr>
        <p:spPr>
          <a:xfrm flipV="1">
            <a:off x="609599" y="4969565"/>
            <a:ext cx="10721009" cy="530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970468" y="5486400"/>
            <a:ext cx="105191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Bodoni MT" panose="02070603080606020203" pitchFamily="18" charset="0"/>
              </a:rPr>
              <a:t>Surah Al-</a:t>
            </a:r>
            <a:r>
              <a:rPr lang="en-US" sz="2800" dirty="0" err="1">
                <a:latin typeface="Bodoni MT" panose="02070603080606020203" pitchFamily="18" charset="0"/>
              </a:rPr>
              <a:t>Hujurat</a:t>
            </a:r>
            <a:r>
              <a:rPr lang="en-US" sz="2800" dirty="0">
                <a:latin typeface="Bodoni MT" panose="02070603080606020203" pitchFamily="18" charset="0"/>
              </a:rPr>
              <a:t> </a:t>
            </a:r>
            <a:r>
              <a:rPr lang="en-US" sz="2800" dirty="0" err="1">
                <a:latin typeface="Bodoni MT" panose="02070603080606020203" pitchFamily="18" charset="0"/>
              </a:rPr>
              <a:t>ayat</a:t>
            </a:r>
            <a:r>
              <a:rPr lang="en-US" sz="2800" dirty="0">
                <a:latin typeface="Bodoni MT" panose="02070603080606020203" pitchFamily="18" charset="0"/>
              </a:rPr>
              <a:t> </a:t>
            </a:r>
            <a:r>
              <a:rPr lang="en-US" sz="2800" dirty="0" smtClean="0">
                <a:latin typeface="Bodoni MT" panose="02070603080606020203" pitchFamily="18" charset="0"/>
              </a:rPr>
              <a:t>6 Allah </a:t>
            </a:r>
            <a:r>
              <a:rPr lang="en-US" sz="2800" dirty="0" err="1">
                <a:latin typeface="Bodoni MT" panose="02070603080606020203" pitchFamily="18" charset="0"/>
              </a:rPr>
              <a:t>mengingatkan</a:t>
            </a:r>
            <a:r>
              <a:rPr lang="en-US" sz="2800" dirty="0">
                <a:latin typeface="Bodoni MT" panose="02070603080606020203" pitchFamily="18" charset="0"/>
              </a:rPr>
              <a:t> </a:t>
            </a:r>
            <a:r>
              <a:rPr lang="en-US" sz="2800" dirty="0" err="1">
                <a:latin typeface="Bodoni MT" panose="02070603080606020203" pitchFamily="18" charset="0"/>
              </a:rPr>
              <a:t>umat</a:t>
            </a:r>
            <a:r>
              <a:rPr lang="en-US" sz="2800" dirty="0">
                <a:latin typeface="Bodoni MT" panose="02070603080606020203" pitchFamily="18" charset="0"/>
              </a:rPr>
              <a:t> </a:t>
            </a:r>
            <a:r>
              <a:rPr lang="en-US" sz="2800" dirty="0" err="1">
                <a:latin typeface="Bodoni MT" panose="02070603080606020203" pitchFamily="18" charset="0"/>
              </a:rPr>
              <a:t>untuk</a:t>
            </a:r>
            <a:r>
              <a:rPr lang="en-US" sz="2800" dirty="0">
                <a:latin typeface="Bodoni MT" panose="02070603080606020203" pitchFamily="18" charset="0"/>
              </a:rPr>
              <a:t> </a:t>
            </a:r>
            <a:r>
              <a:rPr lang="en-US" sz="2800" dirty="0" err="1">
                <a:latin typeface="Bodoni MT" panose="02070603080606020203" pitchFamily="18" charset="0"/>
              </a:rPr>
              <a:t>selalu</a:t>
            </a:r>
            <a:r>
              <a:rPr lang="en-US" sz="2800" dirty="0">
                <a:latin typeface="Bodoni MT" panose="02070603080606020203" pitchFamily="18" charset="0"/>
              </a:rPr>
              <a:t> </a:t>
            </a:r>
            <a:r>
              <a:rPr lang="en-US" sz="2800" dirty="0" err="1">
                <a:latin typeface="Bodoni MT" panose="02070603080606020203" pitchFamily="18" charset="0"/>
              </a:rPr>
              <a:t>memeriksa</a:t>
            </a:r>
            <a:r>
              <a:rPr lang="en-US" sz="2800" dirty="0">
                <a:latin typeface="Bodoni MT" panose="02070603080606020203" pitchFamily="18" charset="0"/>
              </a:rPr>
              <a:t> </a:t>
            </a:r>
            <a:r>
              <a:rPr lang="en-US" sz="2800" dirty="0" err="1">
                <a:latin typeface="Bodoni MT" panose="02070603080606020203" pitchFamily="18" charset="0"/>
              </a:rPr>
              <a:t>kebenaran</a:t>
            </a:r>
            <a:r>
              <a:rPr lang="en-US" sz="2800" dirty="0">
                <a:latin typeface="Bodoni MT" panose="02070603080606020203" pitchFamily="18" charset="0"/>
              </a:rPr>
              <a:t> </a:t>
            </a:r>
            <a:r>
              <a:rPr lang="en-US" sz="2800" dirty="0" err="1">
                <a:latin typeface="Bodoni MT" panose="02070603080606020203" pitchFamily="18" charset="0"/>
              </a:rPr>
              <a:t>informasi</a:t>
            </a:r>
            <a:r>
              <a:rPr lang="en-US" sz="2800" dirty="0">
                <a:latin typeface="Bodoni MT" panose="02070603080606020203" pitchFamily="18" charset="0"/>
              </a:rPr>
              <a:t> yang </a:t>
            </a:r>
            <a:r>
              <a:rPr lang="en-US" sz="2800" dirty="0" err="1">
                <a:latin typeface="Bodoni MT" panose="02070603080606020203" pitchFamily="18" charset="0"/>
              </a:rPr>
              <a:t>diterima</a:t>
            </a:r>
            <a:r>
              <a:rPr lang="en-US" sz="2800" dirty="0">
                <a:latin typeface="Bodoni MT" panose="02070603080606020203" pitchFamily="18" charset="0"/>
              </a:rPr>
              <a:t>.</a:t>
            </a:r>
            <a:endParaRPr lang="en-US" sz="2800" dirty="0"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994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39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Bell MT</vt:lpstr>
      <vt:lpstr>Berlin Sans FB Demi</vt:lpstr>
      <vt:lpstr>Bodoni MT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MEDSOS &amp; HOAX</dc:title>
  <dc:creator>USER</dc:creator>
  <cp:lastModifiedBy>USER</cp:lastModifiedBy>
  <cp:revision>7</cp:revision>
  <dcterms:created xsi:type="dcterms:W3CDTF">2025-07-12T02:03:44Z</dcterms:created>
  <dcterms:modified xsi:type="dcterms:W3CDTF">2025-07-12T02:54:16Z</dcterms:modified>
</cp:coreProperties>
</file>