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Lumberjack" panose="02000503050000020004" charset="0"/>
      <p:regular r:id="rId13"/>
    </p:embeddedFont>
    <p:embeddedFont>
      <p:font typeface="TAN Tangkiwoo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8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27.png"/><Relationship Id="rId18" Type="http://schemas.openxmlformats.org/officeDocument/2006/relationships/image" Target="../media/image17.wmf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0.svg"/><Relationship Id="rId20" Type="http://schemas.openxmlformats.org/officeDocument/2006/relationships/image" Target="../media/image18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svg"/><Relationship Id="rId19" Type="http://schemas.openxmlformats.org/officeDocument/2006/relationships/oleObject" Target="../embeddings/oleObject2.bin"/><Relationship Id="rId4" Type="http://schemas.openxmlformats.org/officeDocument/2006/relationships/image" Target="../media/image2.svg"/><Relationship Id="rId9" Type="http://schemas.openxmlformats.org/officeDocument/2006/relationships/image" Target="../media/image23.png"/><Relationship Id="rId1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2.svg"/><Relationship Id="rId7" Type="http://schemas.openxmlformats.org/officeDocument/2006/relationships/image" Target="../media/image34.svg"/><Relationship Id="rId12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svg"/><Relationship Id="rId15" Type="http://schemas.openxmlformats.org/officeDocument/2006/relationships/image" Target="../media/image4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svg"/><Relationship Id="rId3" Type="http://schemas.openxmlformats.org/officeDocument/2006/relationships/image" Target="../media/image2.svg"/><Relationship Id="rId7" Type="http://schemas.openxmlformats.org/officeDocument/2006/relationships/image" Target="../media/image46.svg"/><Relationship Id="rId12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.svg"/><Relationship Id="rId7" Type="http://schemas.openxmlformats.org/officeDocument/2006/relationships/image" Target="../media/image5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5" Type="http://schemas.openxmlformats.org/officeDocument/2006/relationships/image" Target="../media/image54.sv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svg"/><Relationship Id="rId18" Type="http://schemas.openxmlformats.org/officeDocument/2006/relationships/image" Target="../media/image75.png"/><Relationship Id="rId3" Type="http://schemas.openxmlformats.org/officeDocument/2006/relationships/image" Target="../media/image2.svg"/><Relationship Id="rId21" Type="http://schemas.openxmlformats.org/officeDocument/2006/relationships/image" Target="../media/image78.svg"/><Relationship Id="rId7" Type="http://schemas.openxmlformats.org/officeDocument/2006/relationships/image" Target="../media/image64.svg"/><Relationship Id="rId12" Type="http://schemas.openxmlformats.org/officeDocument/2006/relationships/image" Target="../media/image69.png"/><Relationship Id="rId17" Type="http://schemas.openxmlformats.org/officeDocument/2006/relationships/image" Target="../media/image74.svg"/><Relationship Id="rId25" Type="http://schemas.openxmlformats.org/officeDocument/2006/relationships/image" Target="../media/image34.svg"/><Relationship Id="rId2" Type="http://schemas.openxmlformats.org/officeDocument/2006/relationships/image" Target="../media/image1.png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svg"/><Relationship Id="rId24" Type="http://schemas.openxmlformats.org/officeDocument/2006/relationships/image" Target="../media/image33.png"/><Relationship Id="rId5" Type="http://schemas.openxmlformats.org/officeDocument/2006/relationships/image" Target="../media/image62.svg"/><Relationship Id="rId15" Type="http://schemas.openxmlformats.org/officeDocument/2006/relationships/image" Target="../media/image72.svg"/><Relationship Id="rId23" Type="http://schemas.openxmlformats.org/officeDocument/2006/relationships/image" Target="../media/image80.svg"/><Relationship Id="rId10" Type="http://schemas.openxmlformats.org/officeDocument/2006/relationships/image" Target="../media/image67.png"/><Relationship Id="rId19" Type="http://schemas.openxmlformats.org/officeDocument/2006/relationships/image" Target="../media/image76.svg"/><Relationship Id="rId4" Type="http://schemas.openxmlformats.org/officeDocument/2006/relationships/image" Target="../media/image61.png"/><Relationship Id="rId9" Type="http://schemas.openxmlformats.org/officeDocument/2006/relationships/image" Target="../media/image66.svg"/><Relationship Id="rId14" Type="http://schemas.openxmlformats.org/officeDocument/2006/relationships/image" Target="../media/image71.png"/><Relationship Id="rId22" Type="http://schemas.openxmlformats.org/officeDocument/2006/relationships/image" Target="../media/image7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4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2.svg"/><Relationship Id="rId5" Type="http://schemas.openxmlformats.org/officeDocument/2006/relationships/image" Target="../media/image82.sv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81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796260" y="-4360936"/>
            <a:ext cx="10692491" cy="19008872"/>
          </a:xfrm>
          <a:custGeom>
            <a:avLst/>
            <a:gdLst/>
            <a:ahLst/>
            <a:cxnLst/>
            <a:rect l="l" t="t" r="r" b="b"/>
            <a:pathLst>
              <a:path w="10692491" h="19008872">
                <a:moveTo>
                  <a:pt x="0" y="0"/>
                </a:moveTo>
                <a:lnTo>
                  <a:pt x="10692491" y="0"/>
                </a:lnTo>
                <a:lnTo>
                  <a:pt x="10692491" y="19008872"/>
                </a:lnTo>
                <a:lnTo>
                  <a:pt x="0" y="190088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611655">
            <a:off x="-906877" y="7981307"/>
            <a:ext cx="5194130" cy="3343721"/>
          </a:xfrm>
          <a:custGeom>
            <a:avLst/>
            <a:gdLst/>
            <a:ahLst/>
            <a:cxnLst/>
            <a:rect l="l" t="t" r="r" b="b"/>
            <a:pathLst>
              <a:path w="5194130" h="3343721">
                <a:moveTo>
                  <a:pt x="0" y="0"/>
                </a:moveTo>
                <a:lnTo>
                  <a:pt x="5194130" y="0"/>
                </a:lnTo>
                <a:lnTo>
                  <a:pt x="5194130" y="3343721"/>
                </a:lnTo>
                <a:lnTo>
                  <a:pt x="0" y="3343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V="1">
            <a:off x="15628535" y="4408806"/>
            <a:ext cx="1630765" cy="1698714"/>
          </a:xfrm>
          <a:custGeom>
            <a:avLst/>
            <a:gdLst/>
            <a:ahLst/>
            <a:cxnLst/>
            <a:rect l="l" t="t" r="r" b="b"/>
            <a:pathLst>
              <a:path w="1630765" h="1698714">
                <a:moveTo>
                  <a:pt x="0" y="1698714"/>
                </a:moveTo>
                <a:lnTo>
                  <a:pt x="1630765" y="1698714"/>
                </a:lnTo>
                <a:lnTo>
                  <a:pt x="1630765" y="0"/>
                </a:lnTo>
                <a:lnTo>
                  <a:pt x="0" y="0"/>
                </a:lnTo>
                <a:lnTo>
                  <a:pt x="0" y="1698714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028700" y="4408806"/>
            <a:ext cx="1627776" cy="1695600"/>
          </a:xfrm>
          <a:custGeom>
            <a:avLst/>
            <a:gdLst/>
            <a:ahLst/>
            <a:cxnLst/>
            <a:rect l="l" t="t" r="r" b="b"/>
            <a:pathLst>
              <a:path w="1627776" h="1695600">
                <a:moveTo>
                  <a:pt x="1627776" y="0"/>
                </a:moveTo>
                <a:lnTo>
                  <a:pt x="0" y="0"/>
                </a:lnTo>
                <a:lnTo>
                  <a:pt x="0" y="1695600"/>
                </a:lnTo>
                <a:lnTo>
                  <a:pt x="1627776" y="1695600"/>
                </a:lnTo>
                <a:lnTo>
                  <a:pt x="162777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075661">
            <a:off x="15447210" y="7200900"/>
            <a:ext cx="4022217" cy="4114800"/>
          </a:xfrm>
          <a:custGeom>
            <a:avLst/>
            <a:gdLst/>
            <a:ahLst/>
            <a:cxnLst/>
            <a:rect l="l" t="t" r="r" b="b"/>
            <a:pathLst>
              <a:path w="4022217" h="4114800">
                <a:moveTo>
                  <a:pt x="0" y="0"/>
                </a:moveTo>
                <a:lnTo>
                  <a:pt x="4022217" y="0"/>
                </a:lnTo>
                <a:lnTo>
                  <a:pt x="40222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916682">
            <a:off x="-1600214" y="-1393967"/>
            <a:ext cx="4022217" cy="4114800"/>
          </a:xfrm>
          <a:custGeom>
            <a:avLst/>
            <a:gdLst/>
            <a:ahLst/>
            <a:cxnLst/>
            <a:rect l="l" t="t" r="r" b="b"/>
            <a:pathLst>
              <a:path w="4022217" h="4114800">
                <a:moveTo>
                  <a:pt x="0" y="0"/>
                </a:moveTo>
                <a:lnTo>
                  <a:pt x="4022217" y="0"/>
                </a:lnTo>
                <a:lnTo>
                  <a:pt x="40222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893748" y="2064567"/>
            <a:ext cx="12497514" cy="6157866"/>
          </a:xfrm>
          <a:custGeom>
            <a:avLst/>
            <a:gdLst/>
            <a:ahLst/>
            <a:cxnLst/>
            <a:rect l="l" t="t" r="r" b="b"/>
            <a:pathLst>
              <a:path w="12497514" h="6157866">
                <a:moveTo>
                  <a:pt x="0" y="0"/>
                </a:moveTo>
                <a:lnTo>
                  <a:pt x="12497514" y="0"/>
                </a:lnTo>
                <a:lnTo>
                  <a:pt x="12497514" y="6157866"/>
                </a:lnTo>
                <a:lnTo>
                  <a:pt x="0" y="61578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9" name="Freeform 9"/>
          <p:cNvSpPr/>
          <p:nvPr/>
        </p:nvSpPr>
        <p:spPr>
          <a:xfrm rot="-5400000" flipH="1" flipV="1">
            <a:off x="7982074" y="8155280"/>
            <a:ext cx="2323851" cy="3554648"/>
          </a:xfrm>
          <a:custGeom>
            <a:avLst/>
            <a:gdLst/>
            <a:ahLst/>
            <a:cxnLst/>
            <a:rect l="l" t="t" r="r" b="b"/>
            <a:pathLst>
              <a:path w="2323851" h="3554648">
                <a:moveTo>
                  <a:pt x="2323852" y="3554648"/>
                </a:moveTo>
                <a:lnTo>
                  <a:pt x="0" y="3554648"/>
                </a:lnTo>
                <a:lnTo>
                  <a:pt x="0" y="0"/>
                </a:lnTo>
                <a:lnTo>
                  <a:pt x="2323852" y="0"/>
                </a:lnTo>
                <a:lnTo>
                  <a:pt x="2323852" y="3554648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154203" flipH="1" flipV="1">
            <a:off x="14432959" y="-643161"/>
            <a:ext cx="5194130" cy="3343721"/>
          </a:xfrm>
          <a:custGeom>
            <a:avLst/>
            <a:gdLst/>
            <a:ahLst/>
            <a:cxnLst/>
            <a:rect l="l" t="t" r="r" b="b"/>
            <a:pathLst>
              <a:path w="5194130" h="3343721">
                <a:moveTo>
                  <a:pt x="5194130" y="3343722"/>
                </a:moveTo>
                <a:lnTo>
                  <a:pt x="0" y="3343722"/>
                </a:lnTo>
                <a:lnTo>
                  <a:pt x="0" y="0"/>
                </a:lnTo>
                <a:lnTo>
                  <a:pt x="5194130" y="0"/>
                </a:lnTo>
                <a:lnTo>
                  <a:pt x="5194130" y="3343722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125721" y="1028700"/>
            <a:ext cx="2697887" cy="789188"/>
          </a:xfrm>
          <a:custGeom>
            <a:avLst/>
            <a:gdLst/>
            <a:ahLst/>
            <a:cxnLst/>
            <a:rect l="l" t="t" r="r" b="b"/>
            <a:pathLst>
              <a:path w="2697887" h="789188">
                <a:moveTo>
                  <a:pt x="0" y="0"/>
                </a:moveTo>
                <a:lnTo>
                  <a:pt x="2697887" y="0"/>
                </a:lnTo>
                <a:lnTo>
                  <a:pt x="2697887" y="789188"/>
                </a:lnTo>
                <a:lnTo>
                  <a:pt x="0" y="7891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893748" y="953180"/>
            <a:ext cx="4472928" cy="940228"/>
          </a:xfrm>
          <a:custGeom>
            <a:avLst/>
            <a:gdLst/>
            <a:ahLst/>
            <a:cxnLst/>
            <a:rect l="l" t="t" r="r" b="b"/>
            <a:pathLst>
              <a:path w="4472928" h="940228">
                <a:moveTo>
                  <a:pt x="0" y="0"/>
                </a:moveTo>
                <a:lnTo>
                  <a:pt x="4472928" y="0"/>
                </a:lnTo>
                <a:lnTo>
                  <a:pt x="4472928" y="940228"/>
                </a:lnTo>
                <a:lnTo>
                  <a:pt x="0" y="94022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031640" y="784217"/>
            <a:ext cx="2619274" cy="2026761"/>
          </a:xfrm>
          <a:custGeom>
            <a:avLst/>
            <a:gdLst/>
            <a:ahLst/>
            <a:cxnLst/>
            <a:rect l="l" t="t" r="r" b="b"/>
            <a:pathLst>
              <a:path w="2619274" h="2026761">
                <a:moveTo>
                  <a:pt x="0" y="0"/>
                </a:moveTo>
                <a:lnTo>
                  <a:pt x="2619274" y="0"/>
                </a:lnTo>
                <a:lnTo>
                  <a:pt x="2619274" y="2026761"/>
                </a:lnTo>
                <a:lnTo>
                  <a:pt x="0" y="202676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29234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285419" y="4149895"/>
            <a:ext cx="11289495" cy="1901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Kecenderungan</a:t>
            </a: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Media </a:t>
            </a:r>
            <a:r>
              <a:rPr lang="en-US" sz="3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dalam</a:t>
            </a: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3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Polemik</a:t>
            </a: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Tambang </a:t>
            </a:r>
            <a:r>
              <a:rPr lang="en-US" sz="3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Nikel</a:t>
            </a: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Raja Ampat</a:t>
            </a:r>
            <a:endParaRPr lang="en-US" sz="3600" dirty="0">
              <a:solidFill>
                <a:srgbClr val="29130E"/>
              </a:solidFill>
              <a:latin typeface="Lumberjack"/>
              <a:ea typeface="Lumberjack"/>
              <a:cs typeface="Lumberjack"/>
              <a:sym typeface="Lumberjack"/>
            </a:endParaRP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(</a:t>
            </a:r>
            <a:r>
              <a:rPr lang="en-US" sz="3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Analisis</a:t>
            </a: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3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Bingkai</a:t>
            </a: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3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Berita</a:t>
            </a: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Kompas.com)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36106" y="6656481"/>
            <a:ext cx="10588121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Dra. </a:t>
            </a:r>
            <a:r>
              <a:rPr lang="en-US" sz="3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Rachmi</a:t>
            </a:r>
            <a:r>
              <a:rPr lang="en-US" sz="3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3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Kurnia</a:t>
            </a:r>
            <a:r>
              <a:rPr lang="en-US" sz="3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3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Siregar</a:t>
            </a:r>
            <a:r>
              <a:rPr lang="en-US" sz="3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, </a:t>
            </a:r>
            <a:r>
              <a:rPr lang="en-US" sz="3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M.I.Kom</a:t>
            </a:r>
            <a:endParaRPr lang="en-US" sz="3500" dirty="0">
              <a:solidFill>
                <a:srgbClr val="29130E"/>
              </a:solidFill>
              <a:latin typeface="Lumberjack"/>
              <a:ea typeface="Lumberjack"/>
              <a:cs typeface="Lumberjack"/>
              <a:sym typeface="Lumberjack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848445" y="2996624"/>
            <a:ext cx="10588121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Prosiding Seminar Nasional Komunikasi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48445" y="2142069"/>
            <a:ext cx="10588121" cy="555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Sabtu</a:t>
            </a:r>
            <a:r>
              <a:rPr lang="en-US" sz="32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, 9 </a:t>
            </a:r>
            <a:r>
              <a:rPr lang="en-US" sz="32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Agustus</a:t>
            </a:r>
            <a:r>
              <a:rPr lang="en-US" sz="32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2025</a:t>
            </a: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91466F2E-5ED5-4BA2-9C75-4A5D509A6DC2}"/>
              </a:ext>
            </a:extLst>
          </p:cNvPr>
          <p:cNvSpPr txBox="1"/>
          <p:nvPr/>
        </p:nvSpPr>
        <p:spPr>
          <a:xfrm>
            <a:off x="6172200" y="8596158"/>
            <a:ext cx="10588121" cy="605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Dikelola</a:t>
            </a:r>
            <a:r>
              <a:rPr lang="en-US" sz="3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oleh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F6ADE10-1F0C-48EC-A072-C6B443E8B0F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4102" y="8391767"/>
            <a:ext cx="2209506" cy="10769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3797755" y="-4360936"/>
            <a:ext cx="10692491" cy="19008872"/>
          </a:xfrm>
          <a:custGeom>
            <a:avLst/>
            <a:gdLst/>
            <a:ahLst/>
            <a:cxnLst/>
            <a:rect l="l" t="t" r="r" b="b"/>
            <a:pathLst>
              <a:path w="10692491" h="19008872">
                <a:moveTo>
                  <a:pt x="10692490" y="0"/>
                </a:moveTo>
                <a:lnTo>
                  <a:pt x="0" y="0"/>
                </a:lnTo>
                <a:lnTo>
                  <a:pt x="0" y="19008872"/>
                </a:lnTo>
                <a:lnTo>
                  <a:pt x="10692490" y="19008872"/>
                </a:lnTo>
                <a:lnTo>
                  <a:pt x="10692490" y="0"/>
                </a:lnTo>
                <a:close/>
              </a:path>
            </a:pathLst>
          </a:custGeom>
          <a:blipFill>
            <a:blip r:embed="rId3">
              <a:alphaModFix amt="73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463687"/>
            <a:ext cx="16230600" cy="7259505"/>
          </a:xfrm>
          <a:custGeom>
            <a:avLst/>
            <a:gdLst/>
            <a:ahLst/>
            <a:cxnLst/>
            <a:rect l="l" t="t" r="r" b="b"/>
            <a:pathLst>
              <a:path w="16230600" h="7259505">
                <a:moveTo>
                  <a:pt x="0" y="0"/>
                </a:moveTo>
                <a:lnTo>
                  <a:pt x="16230600" y="0"/>
                </a:lnTo>
                <a:lnTo>
                  <a:pt x="16230600" y="7259504"/>
                </a:lnTo>
                <a:lnTo>
                  <a:pt x="0" y="72595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600200" y="1543951"/>
            <a:ext cx="11316399" cy="1597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dirty="0" err="1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Latar</a:t>
            </a:r>
            <a:r>
              <a:rPr lang="en-US" sz="8000" dirty="0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 </a:t>
            </a:r>
            <a:r>
              <a:rPr lang="en-US" sz="8000" dirty="0" err="1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Belakang</a:t>
            </a:r>
            <a:endParaRPr lang="en-US" sz="8000" dirty="0">
              <a:solidFill>
                <a:srgbClr val="CA5038"/>
              </a:solidFill>
              <a:latin typeface="TAN Tangkiwood"/>
              <a:ea typeface="TAN Tangkiwood"/>
              <a:cs typeface="TAN Tangkiwood"/>
              <a:sym typeface="TAN Tangkiwoo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38815" y="3753375"/>
            <a:ext cx="12399056" cy="44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Terdapatnya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pembukaan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lokasi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pertambangan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nikel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di Raja Ampat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memicu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kontroversi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khalayak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publik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.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Polemik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ini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memantik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tanggapan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masyarakat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akan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potensi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kerusakan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ekosistem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lingkungan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di Raja Ampat.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Beragam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masyarakat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menuntut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agar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pemerintah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pusat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segera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mencabut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izin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usaha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pertambangan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(IUP)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perusahaan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yang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masih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melakukan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kegiatan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pertambangan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nikel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. Ada lima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perusahaan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yang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beroperasi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sebagai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pihak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penambang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nikel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di Raja Ampat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yakni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>
                <a:latin typeface="Lumberjack" panose="02000503050000020004" charset="0"/>
              </a:rPr>
              <a:t>PT </a:t>
            </a:r>
            <a:r>
              <a:rPr lang="en-US" sz="2600" dirty="0" err="1">
                <a:latin typeface="Lumberjack" panose="02000503050000020004" charset="0"/>
              </a:rPr>
              <a:t>Anugerah</a:t>
            </a:r>
            <a:r>
              <a:rPr lang="en-US" sz="2600" dirty="0">
                <a:latin typeface="Lumberjack" panose="02000503050000020004" charset="0"/>
              </a:rPr>
              <a:t> Surya </a:t>
            </a:r>
            <a:r>
              <a:rPr lang="en-US" sz="2600" dirty="0" err="1">
                <a:latin typeface="Lumberjack" panose="02000503050000020004" charset="0"/>
              </a:rPr>
              <a:t>Pratama</a:t>
            </a:r>
            <a:r>
              <a:rPr lang="en-US" sz="2600" dirty="0">
                <a:latin typeface="Lumberjack" panose="02000503050000020004" charset="0"/>
              </a:rPr>
              <a:t>, PT </a:t>
            </a:r>
            <a:r>
              <a:rPr lang="en-US" sz="2600" dirty="0" err="1">
                <a:latin typeface="Lumberjack" panose="02000503050000020004" charset="0"/>
              </a:rPr>
              <a:t>Nurham</a:t>
            </a:r>
            <a:r>
              <a:rPr lang="en-US" sz="2600" dirty="0">
                <a:latin typeface="Lumberjack" panose="02000503050000020004" charset="0"/>
              </a:rPr>
              <a:t>, PT </a:t>
            </a:r>
            <a:r>
              <a:rPr lang="en-US" sz="2600" dirty="0" err="1">
                <a:latin typeface="Lumberjack" panose="02000503050000020004" charset="0"/>
              </a:rPr>
              <a:t>Kawei</a:t>
            </a:r>
            <a:r>
              <a:rPr lang="en-US" sz="2600" dirty="0">
                <a:latin typeface="Lumberjack" panose="02000503050000020004" charset="0"/>
              </a:rPr>
              <a:t> Sejahtera Mining, PT </a:t>
            </a:r>
            <a:r>
              <a:rPr lang="en-US" sz="2600" dirty="0" err="1">
                <a:latin typeface="Lumberjack" panose="02000503050000020004" charset="0"/>
              </a:rPr>
              <a:t>Mulia</a:t>
            </a:r>
            <a:r>
              <a:rPr lang="en-US" sz="2600" dirty="0">
                <a:latin typeface="Lumberjack" panose="02000503050000020004" charset="0"/>
              </a:rPr>
              <a:t> Raymond Perkasa.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Berawal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dari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tuntutan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aliansi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masyarakat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,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berdampak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pada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polemik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tambang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nikel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Raja Ampat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semakin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mendapatkan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porsi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pemberitaan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utama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oleh media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massa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.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Berbagai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media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besar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pun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turut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andil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memberitakan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informasi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ini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kepada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masyarakat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luas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.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Seperti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media online Kompas.com yang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akan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dikaji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dalam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penelitian</a:t>
            </a:r>
            <a:r>
              <a:rPr lang="en-US" sz="2600" dirty="0"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latin typeface="Lumberjack" panose="02000503050000020004" charset="0"/>
                <a:ea typeface="Lumberjack"/>
                <a:cs typeface="Lumberjack"/>
                <a:sym typeface="Lumberjack"/>
              </a:rPr>
              <a:t>ini</a:t>
            </a:r>
            <a:r>
              <a:rPr lang="en-US" sz="2499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.</a:t>
            </a:r>
          </a:p>
        </p:txBody>
      </p:sp>
      <p:sp>
        <p:nvSpPr>
          <p:cNvPr id="6" name="Freeform 6"/>
          <p:cNvSpPr/>
          <p:nvPr/>
        </p:nvSpPr>
        <p:spPr>
          <a:xfrm>
            <a:off x="15047986" y="6172200"/>
            <a:ext cx="3600450" cy="4114800"/>
          </a:xfrm>
          <a:custGeom>
            <a:avLst/>
            <a:gdLst/>
            <a:ahLst/>
            <a:cxnLst/>
            <a:rect l="l" t="t" r="r" b="b"/>
            <a:pathLst>
              <a:path w="3600450" h="4114800">
                <a:moveTo>
                  <a:pt x="0" y="0"/>
                </a:moveTo>
                <a:lnTo>
                  <a:pt x="3600450" y="0"/>
                </a:lnTo>
                <a:lnTo>
                  <a:pt x="36004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857973" y="-1580582"/>
            <a:ext cx="4135204" cy="4732708"/>
          </a:xfrm>
          <a:custGeom>
            <a:avLst/>
            <a:gdLst/>
            <a:ahLst/>
            <a:cxnLst/>
            <a:rect l="l" t="t" r="r" b="b"/>
            <a:pathLst>
              <a:path w="4135204" h="4732708">
                <a:moveTo>
                  <a:pt x="0" y="0"/>
                </a:moveTo>
                <a:lnTo>
                  <a:pt x="4135204" y="0"/>
                </a:lnTo>
                <a:lnTo>
                  <a:pt x="4135204" y="4732708"/>
                </a:lnTo>
                <a:lnTo>
                  <a:pt x="0" y="47327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 flipV="1">
            <a:off x="-1797653" y="7056906"/>
            <a:ext cx="4343094" cy="4970637"/>
          </a:xfrm>
          <a:custGeom>
            <a:avLst/>
            <a:gdLst/>
            <a:ahLst/>
            <a:cxnLst/>
            <a:rect l="l" t="t" r="r" b="b"/>
            <a:pathLst>
              <a:path w="4343094" h="4970637">
                <a:moveTo>
                  <a:pt x="4343094" y="4970637"/>
                </a:moveTo>
                <a:lnTo>
                  <a:pt x="0" y="4970637"/>
                </a:lnTo>
                <a:lnTo>
                  <a:pt x="0" y="0"/>
                </a:lnTo>
                <a:lnTo>
                  <a:pt x="4343094" y="0"/>
                </a:lnTo>
                <a:lnTo>
                  <a:pt x="4343094" y="4970637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6199649" y="9049477"/>
            <a:ext cx="5194130" cy="3343721"/>
          </a:xfrm>
          <a:custGeom>
            <a:avLst/>
            <a:gdLst/>
            <a:ahLst/>
            <a:cxnLst/>
            <a:rect l="l" t="t" r="r" b="b"/>
            <a:pathLst>
              <a:path w="5194130" h="3343721">
                <a:moveTo>
                  <a:pt x="5194129" y="0"/>
                </a:moveTo>
                <a:lnTo>
                  <a:pt x="0" y="0"/>
                </a:lnTo>
                <a:lnTo>
                  <a:pt x="0" y="3343721"/>
                </a:lnTo>
                <a:lnTo>
                  <a:pt x="5194129" y="3343721"/>
                </a:lnTo>
                <a:lnTo>
                  <a:pt x="5194129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V="1">
            <a:off x="6546935" y="-2105676"/>
            <a:ext cx="5194130" cy="3343721"/>
          </a:xfrm>
          <a:custGeom>
            <a:avLst/>
            <a:gdLst/>
            <a:ahLst/>
            <a:cxnLst/>
            <a:rect l="l" t="t" r="r" b="b"/>
            <a:pathLst>
              <a:path w="5194130" h="3343721">
                <a:moveTo>
                  <a:pt x="0" y="3343721"/>
                </a:moveTo>
                <a:lnTo>
                  <a:pt x="5194130" y="3343721"/>
                </a:lnTo>
                <a:lnTo>
                  <a:pt x="5194130" y="0"/>
                </a:lnTo>
                <a:lnTo>
                  <a:pt x="0" y="0"/>
                </a:lnTo>
                <a:lnTo>
                  <a:pt x="0" y="3343721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7906522" flipH="1" flipV="1">
            <a:off x="-1412686" y="-1453041"/>
            <a:ext cx="4343047" cy="4963482"/>
          </a:xfrm>
          <a:custGeom>
            <a:avLst/>
            <a:gdLst/>
            <a:ahLst/>
            <a:cxnLst/>
            <a:rect l="l" t="t" r="r" b="b"/>
            <a:pathLst>
              <a:path w="4343047" h="4963482">
                <a:moveTo>
                  <a:pt x="4343048" y="4963482"/>
                </a:moveTo>
                <a:lnTo>
                  <a:pt x="0" y="4963482"/>
                </a:lnTo>
                <a:lnTo>
                  <a:pt x="0" y="0"/>
                </a:lnTo>
                <a:lnTo>
                  <a:pt x="4343048" y="0"/>
                </a:lnTo>
                <a:lnTo>
                  <a:pt x="4343048" y="4963482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C351E14A-F437-47CF-8C88-DEF0B61E9C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175639"/>
              </p:ext>
            </p:extLst>
          </p:nvPr>
        </p:nvGraphicFramePr>
        <p:xfrm>
          <a:off x="98425" y="98425"/>
          <a:ext cx="3794125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Packager Shell Object" showAsIcon="1" r:id="rId17" imgW="3794760" imgH="440280" progId="Package">
                  <p:embed/>
                </p:oleObj>
              </mc:Choice>
              <mc:Fallback>
                <p:oleObj name="Packager Shell Object" showAsIcon="1" r:id="rId17" imgW="3794760" imgH="4402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3794125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AF9A5D14-456D-42CC-B968-98099D3F25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580958"/>
              </p:ext>
            </p:extLst>
          </p:nvPr>
        </p:nvGraphicFramePr>
        <p:xfrm>
          <a:off x="98425" y="98425"/>
          <a:ext cx="3794125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Packager Shell Object" showAsIcon="1" r:id="rId19" imgW="3794760" imgH="440280" progId="Package">
                  <p:embed/>
                </p:oleObj>
              </mc:Choice>
              <mc:Fallback>
                <p:oleObj name="Packager Shell Object" showAsIcon="1" r:id="rId19" imgW="3794760" imgH="4402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3794125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3797755" y="-4328907"/>
            <a:ext cx="10692491" cy="19008872"/>
          </a:xfrm>
          <a:custGeom>
            <a:avLst/>
            <a:gdLst/>
            <a:ahLst/>
            <a:cxnLst/>
            <a:rect l="l" t="t" r="r" b="b"/>
            <a:pathLst>
              <a:path w="10692491" h="19008872">
                <a:moveTo>
                  <a:pt x="0" y="19008872"/>
                </a:moveTo>
                <a:lnTo>
                  <a:pt x="10692490" y="19008872"/>
                </a:lnTo>
                <a:lnTo>
                  <a:pt x="10692490" y="0"/>
                </a:lnTo>
                <a:lnTo>
                  <a:pt x="0" y="0"/>
                </a:lnTo>
                <a:lnTo>
                  <a:pt x="0" y="19008872"/>
                </a:lnTo>
                <a:close/>
              </a:path>
            </a:pathLst>
          </a:custGeom>
          <a:blipFill>
            <a:blip r:embed="rId2">
              <a:alphaModFix amt="7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05386" y="2790682"/>
            <a:ext cx="6981445" cy="5953268"/>
          </a:xfrm>
          <a:custGeom>
            <a:avLst/>
            <a:gdLst/>
            <a:ahLst/>
            <a:cxnLst/>
            <a:rect l="l" t="t" r="r" b="b"/>
            <a:pathLst>
              <a:path w="6981445" h="5953268">
                <a:moveTo>
                  <a:pt x="0" y="0"/>
                </a:moveTo>
                <a:lnTo>
                  <a:pt x="6981445" y="0"/>
                </a:lnTo>
                <a:lnTo>
                  <a:pt x="6981445" y="5953268"/>
                </a:lnTo>
                <a:lnTo>
                  <a:pt x="0" y="59532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301169" y="2790682"/>
            <a:ext cx="6981445" cy="5953268"/>
          </a:xfrm>
          <a:custGeom>
            <a:avLst/>
            <a:gdLst/>
            <a:ahLst/>
            <a:cxnLst/>
            <a:rect l="l" t="t" r="r" b="b"/>
            <a:pathLst>
              <a:path w="6981445" h="5953268">
                <a:moveTo>
                  <a:pt x="0" y="0"/>
                </a:moveTo>
                <a:lnTo>
                  <a:pt x="6981445" y="0"/>
                </a:lnTo>
                <a:lnTo>
                  <a:pt x="6981445" y="5953268"/>
                </a:lnTo>
                <a:lnTo>
                  <a:pt x="0" y="59532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84236" y="7200900"/>
            <a:ext cx="1874806" cy="3086100"/>
          </a:xfrm>
          <a:custGeom>
            <a:avLst/>
            <a:gdLst/>
            <a:ahLst/>
            <a:cxnLst/>
            <a:rect l="l" t="t" r="r" b="b"/>
            <a:pathLst>
              <a:path w="1874806" h="3086100">
                <a:moveTo>
                  <a:pt x="0" y="0"/>
                </a:moveTo>
                <a:lnTo>
                  <a:pt x="1874806" y="0"/>
                </a:lnTo>
                <a:lnTo>
                  <a:pt x="1874806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926022" y="-964643"/>
            <a:ext cx="3790760" cy="4114800"/>
          </a:xfrm>
          <a:custGeom>
            <a:avLst/>
            <a:gdLst/>
            <a:ahLst/>
            <a:cxnLst/>
            <a:rect l="l" t="t" r="r" b="b"/>
            <a:pathLst>
              <a:path w="3790760" h="4114800">
                <a:moveTo>
                  <a:pt x="0" y="0"/>
                </a:moveTo>
                <a:lnTo>
                  <a:pt x="3790759" y="0"/>
                </a:lnTo>
                <a:lnTo>
                  <a:pt x="37907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122208" y="-964643"/>
            <a:ext cx="3790760" cy="4114800"/>
          </a:xfrm>
          <a:custGeom>
            <a:avLst/>
            <a:gdLst/>
            <a:ahLst/>
            <a:cxnLst/>
            <a:rect l="l" t="t" r="r" b="b"/>
            <a:pathLst>
              <a:path w="3790760" h="4114800">
                <a:moveTo>
                  <a:pt x="0" y="0"/>
                </a:moveTo>
                <a:lnTo>
                  <a:pt x="3790760" y="0"/>
                </a:lnTo>
                <a:lnTo>
                  <a:pt x="379076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6701714" y="7200900"/>
            <a:ext cx="1874806" cy="3086100"/>
          </a:xfrm>
          <a:custGeom>
            <a:avLst/>
            <a:gdLst/>
            <a:ahLst/>
            <a:cxnLst/>
            <a:rect l="l" t="t" r="r" b="b"/>
            <a:pathLst>
              <a:path w="1874806" h="3086100">
                <a:moveTo>
                  <a:pt x="1874806" y="0"/>
                </a:moveTo>
                <a:lnTo>
                  <a:pt x="0" y="0"/>
                </a:lnTo>
                <a:lnTo>
                  <a:pt x="0" y="3086100"/>
                </a:lnTo>
                <a:lnTo>
                  <a:pt x="1874806" y="3086100"/>
                </a:lnTo>
                <a:lnTo>
                  <a:pt x="187480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668552" y="398340"/>
            <a:ext cx="2305116" cy="1388832"/>
          </a:xfrm>
          <a:custGeom>
            <a:avLst/>
            <a:gdLst/>
            <a:ahLst/>
            <a:cxnLst/>
            <a:rect l="l" t="t" r="r" b="b"/>
            <a:pathLst>
              <a:path w="2305116" h="1388832">
                <a:moveTo>
                  <a:pt x="0" y="0"/>
                </a:moveTo>
                <a:lnTo>
                  <a:pt x="2305116" y="0"/>
                </a:lnTo>
                <a:lnTo>
                  <a:pt x="2305116" y="1388833"/>
                </a:lnTo>
                <a:lnTo>
                  <a:pt x="0" y="13888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3129020" y="398340"/>
            <a:ext cx="2305116" cy="1388832"/>
          </a:xfrm>
          <a:custGeom>
            <a:avLst/>
            <a:gdLst/>
            <a:ahLst/>
            <a:cxnLst/>
            <a:rect l="l" t="t" r="r" b="b"/>
            <a:pathLst>
              <a:path w="2305116" h="1388832">
                <a:moveTo>
                  <a:pt x="2305116" y="0"/>
                </a:moveTo>
                <a:lnTo>
                  <a:pt x="0" y="0"/>
                </a:lnTo>
                <a:lnTo>
                  <a:pt x="0" y="1388833"/>
                </a:lnTo>
                <a:lnTo>
                  <a:pt x="2305116" y="1388833"/>
                </a:lnTo>
                <a:lnTo>
                  <a:pt x="2305116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5400000">
            <a:off x="4514501" y="8432345"/>
            <a:ext cx="2057400" cy="41148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0"/>
                </a:moveTo>
                <a:lnTo>
                  <a:pt x="2057400" y="0"/>
                </a:lnTo>
                <a:lnTo>
                  <a:pt x="20574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5400000" flipV="1">
            <a:off x="11716099" y="8432345"/>
            <a:ext cx="2057400" cy="4114800"/>
          </a:xfrm>
          <a:custGeom>
            <a:avLst/>
            <a:gdLst/>
            <a:ahLst/>
            <a:cxnLst/>
            <a:rect l="l" t="t" r="r" b="b"/>
            <a:pathLst>
              <a:path w="2057400" h="4114800">
                <a:moveTo>
                  <a:pt x="0" y="4114800"/>
                </a:moveTo>
                <a:lnTo>
                  <a:pt x="2057400" y="4114800"/>
                </a:lnTo>
                <a:lnTo>
                  <a:pt x="2057400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588217" y="0"/>
            <a:ext cx="4529167" cy="2412811"/>
          </a:xfrm>
          <a:custGeom>
            <a:avLst/>
            <a:gdLst/>
            <a:ahLst/>
            <a:cxnLst/>
            <a:rect l="l" t="t" r="r" b="b"/>
            <a:pathLst>
              <a:path w="4529167" h="2412811">
                <a:moveTo>
                  <a:pt x="0" y="0"/>
                </a:moveTo>
                <a:lnTo>
                  <a:pt x="4529167" y="0"/>
                </a:lnTo>
                <a:lnTo>
                  <a:pt x="4529167" y="2412811"/>
                </a:lnTo>
                <a:lnTo>
                  <a:pt x="0" y="241281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853863" y="4445837"/>
            <a:ext cx="5179728" cy="2453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</a:pP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“</a:t>
            </a:r>
            <a:r>
              <a:rPr lang="en-US" sz="3600" dirty="0" err="1">
                <a:latin typeface="Lumberjack" panose="02000503050000020004" charset="0"/>
              </a:rPr>
              <a:t>Bagaimana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kecenderungan</a:t>
            </a:r>
            <a:r>
              <a:rPr lang="en-US" sz="3600" dirty="0">
                <a:latin typeface="Lumberjack" panose="02000503050000020004" charset="0"/>
              </a:rPr>
              <a:t> media Kompas.com </a:t>
            </a:r>
            <a:r>
              <a:rPr lang="en-US" sz="3600" dirty="0" err="1">
                <a:latin typeface="Lumberjack" panose="02000503050000020004" charset="0"/>
              </a:rPr>
              <a:t>dalam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membingkai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berita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polemik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tambang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nikel</a:t>
            </a:r>
            <a:r>
              <a:rPr lang="en-US" sz="3600" dirty="0">
                <a:latin typeface="Lumberjack" panose="02000503050000020004" charset="0"/>
              </a:rPr>
              <a:t> di Raja Ampat</a:t>
            </a: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?”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54409" y="4457638"/>
            <a:ext cx="5179728" cy="2940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79"/>
              </a:lnSpc>
            </a:pPr>
            <a:r>
              <a:rPr lang="en-US" sz="3600" dirty="0">
                <a:latin typeface="Lumberjack"/>
                <a:ea typeface="Lumberjack"/>
                <a:cs typeface="Lumberjack"/>
                <a:sym typeface="Lumberjack"/>
              </a:rPr>
              <a:t>“</a:t>
            </a:r>
            <a:r>
              <a:rPr lang="en-US" sz="3600" dirty="0" err="1">
                <a:latin typeface="Lumberjack"/>
                <a:ea typeface="Lumberjack"/>
                <a:cs typeface="Lumberjack"/>
                <a:sym typeface="Lumberjack"/>
              </a:rPr>
              <a:t>Untuk</a:t>
            </a:r>
            <a:r>
              <a:rPr lang="en-US" sz="3600" dirty="0"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3600" dirty="0" err="1">
                <a:latin typeface="Lumberjack"/>
                <a:ea typeface="Lumberjack"/>
                <a:cs typeface="Lumberjack"/>
                <a:sym typeface="Lumberjack"/>
              </a:rPr>
              <a:t>mengungkap</a:t>
            </a:r>
            <a:r>
              <a:rPr lang="en-US" sz="3600" dirty="0"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kecenderungan</a:t>
            </a:r>
            <a:r>
              <a:rPr lang="en-US" sz="3600" dirty="0">
                <a:latin typeface="Lumberjack" panose="02000503050000020004" charset="0"/>
              </a:rPr>
              <a:t> media Kompas.com </a:t>
            </a:r>
            <a:r>
              <a:rPr lang="en-US" sz="3600" dirty="0" err="1">
                <a:latin typeface="Lumberjack" panose="02000503050000020004" charset="0"/>
              </a:rPr>
              <a:t>dalam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membingkai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berita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polemik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tambang</a:t>
            </a:r>
            <a:r>
              <a:rPr lang="en-US" sz="3600" dirty="0">
                <a:latin typeface="Lumberjack" panose="02000503050000020004" charset="0"/>
              </a:rPr>
              <a:t> </a:t>
            </a:r>
            <a:r>
              <a:rPr lang="en-US" sz="3600" dirty="0" err="1">
                <a:latin typeface="Lumberjack" panose="02000503050000020004" charset="0"/>
              </a:rPr>
              <a:t>nikel</a:t>
            </a:r>
            <a:r>
              <a:rPr lang="en-US" sz="3600" dirty="0">
                <a:latin typeface="Lumberjack" panose="02000503050000020004" charset="0"/>
              </a:rPr>
              <a:t> di Raja Ampat</a:t>
            </a:r>
            <a:r>
              <a:rPr lang="en-US" sz="3600" dirty="0"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3600" dirty="0" err="1">
                <a:latin typeface="Lumberjack"/>
                <a:ea typeface="Lumberjack"/>
                <a:cs typeface="Lumberjack"/>
                <a:sym typeface="Lumberjack"/>
              </a:rPr>
              <a:t>edisi</a:t>
            </a:r>
            <a:r>
              <a:rPr lang="en-US" sz="3600" dirty="0">
                <a:latin typeface="Lumberjack"/>
                <a:ea typeface="Lumberjack"/>
                <a:cs typeface="Lumberjack"/>
                <a:sym typeface="Lumberjack"/>
              </a:rPr>
              <a:t> 12-19 </a:t>
            </a:r>
            <a:r>
              <a:rPr lang="en-US" sz="3600" dirty="0" err="1">
                <a:latin typeface="Lumberjack"/>
                <a:ea typeface="Lumberjack"/>
                <a:cs typeface="Lumberjack"/>
                <a:sym typeface="Lumberjack"/>
              </a:rPr>
              <a:t>Juni</a:t>
            </a:r>
            <a:r>
              <a:rPr lang="en-US" sz="3600" dirty="0">
                <a:latin typeface="Lumberjack"/>
                <a:ea typeface="Lumberjack"/>
                <a:cs typeface="Lumberjack"/>
                <a:sym typeface="Lumberjack"/>
              </a:rPr>
              <a:t> 2025</a:t>
            </a:r>
            <a:r>
              <a:rPr lang="en-US" sz="3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.”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779579" y="2737960"/>
            <a:ext cx="6388177" cy="913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4"/>
              </a:lnSpc>
            </a:pPr>
            <a:r>
              <a:rPr lang="en-US" sz="4517" dirty="0" err="1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Rumusan</a:t>
            </a:r>
            <a:r>
              <a:rPr lang="en-US" sz="4517" dirty="0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 </a:t>
            </a:r>
            <a:r>
              <a:rPr lang="en-US" sz="4517" dirty="0" err="1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Masalah</a:t>
            </a:r>
            <a:endParaRPr lang="en-US" sz="4517" dirty="0">
              <a:solidFill>
                <a:srgbClr val="000000"/>
              </a:solidFill>
              <a:latin typeface="TAN Tangkiwood"/>
              <a:ea typeface="TAN Tangkiwood"/>
              <a:cs typeface="TAN Tangkiwood"/>
              <a:sym typeface="TAN Tangkiwoo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852800" y="2749761"/>
            <a:ext cx="6388177" cy="913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24"/>
              </a:lnSpc>
            </a:pPr>
            <a:r>
              <a:rPr lang="en-US" sz="4517" dirty="0" err="1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Tujuan</a:t>
            </a:r>
            <a:r>
              <a:rPr lang="en-US" sz="4517" dirty="0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 </a:t>
            </a:r>
            <a:r>
              <a:rPr lang="en-US" sz="4517" dirty="0" err="1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Penelitian</a:t>
            </a:r>
            <a:endParaRPr lang="en-US" sz="4517" dirty="0">
              <a:solidFill>
                <a:srgbClr val="000000"/>
              </a:solidFill>
              <a:latin typeface="TAN Tangkiwood"/>
              <a:ea typeface="TAN Tangkiwood"/>
              <a:cs typeface="TAN Tangkiwood"/>
              <a:sym typeface="TAN Tangkiwoo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3797755" y="-4360936"/>
            <a:ext cx="10692491" cy="19008872"/>
          </a:xfrm>
          <a:custGeom>
            <a:avLst/>
            <a:gdLst/>
            <a:ahLst/>
            <a:cxnLst/>
            <a:rect l="l" t="t" r="r" b="b"/>
            <a:pathLst>
              <a:path w="10692491" h="19008872">
                <a:moveTo>
                  <a:pt x="10692490" y="19008872"/>
                </a:moveTo>
                <a:lnTo>
                  <a:pt x="0" y="19008872"/>
                </a:lnTo>
                <a:lnTo>
                  <a:pt x="0" y="0"/>
                </a:lnTo>
                <a:lnTo>
                  <a:pt x="10692490" y="0"/>
                </a:lnTo>
                <a:lnTo>
                  <a:pt x="10692490" y="19008872"/>
                </a:lnTo>
                <a:close/>
              </a:path>
            </a:pathLst>
          </a:custGeom>
          <a:blipFill>
            <a:blip r:embed="rId2">
              <a:alphaModFix amt="7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23899" y="975004"/>
            <a:ext cx="14240203" cy="8336991"/>
          </a:xfrm>
          <a:custGeom>
            <a:avLst/>
            <a:gdLst/>
            <a:ahLst/>
            <a:cxnLst/>
            <a:rect l="l" t="t" r="r" b="b"/>
            <a:pathLst>
              <a:path w="14240203" h="8336991">
                <a:moveTo>
                  <a:pt x="0" y="0"/>
                </a:moveTo>
                <a:lnTo>
                  <a:pt x="14240202" y="0"/>
                </a:lnTo>
                <a:lnTo>
                  <a:pt x="14240202" y="8336992"/>
                </a:lnTo>
                <a:lnTo>
                  <a:pt x="0" y="83369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3356723" y="7254596"/>
            <a:ext cx="3250692" cy="4114800"/>
          </a:xfrm>
          <a:custGeom>
            <a:avLst/>
            <a:gdLst/>
            <a:ahLst/>
            <a:cxnLst/>
            <a:rect l="l" t="t" r="r" b="b"/>
            <a:pathLst>
              <a:path w="3250692" h="4114800">
                <a:moveTo>
                  <a:pt x="0" y="0"/>
                </a:moveTo>
                <a:lnTo>
                  <a:pt x="3250692" y="0"/>
                </a:lnTo>
                <a:lnTo>
                  <a:pt x="32506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464200" y="4075736"/>
            <a:ext cx="11359600" cy="5238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84"/>
              </a:lnSpc>
            </a:pP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Pada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penelitian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ini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menggunakan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pendekatan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kualitatif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,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peneliti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menggunakan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paradigma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konstruktivis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.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Penelitian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ini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berfokus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pada  </a:t>
            </a:r>
            <a:r>
              <a:rPr lang="en-US" sz="2800" dirty="0" err="1">
                <a:latin typeface="Lumberjack" panose="02000503050000020004" charset="0"/>
              </a:rPr>
              <a:t>analisis</a:t>
            </a:r>
            <a:r>
              <a:rPr lang="en-US" sz="2800" dirty="0">
                <a:latin typeface="Lumberjack" panose="02000503050000020004" charset="0"/>
              </a:rPr>
              <a:t> </a:t>
            </a:r>
            <a:r>
              <a:rPr lang="en-US" sz="2800" dirty="0" err="1">
                <a:latin typeface="Lumberjack" panose="02000503050000020004" charset="0"/>
              </a:rPr>
              <a:t>bingkai</a:t>
            </a:r>
            <a:r>
              <a:rPr lang="en-US" sz="2800" dirty="0">
                <a:latin typeface="Lumberjack" panose="02000503050000020004" charset="0"/>
              </a:rPr>
              <a:t> </a:t>
            </a:r>
            <a:r>
              <a:rPr lang="en-US" sz="2800" dirty="0" err="1">
                <a:latin typeface="Lumberjack" panose="02000503050000020004" charset="0"/>
              </a:rPr>
              <a:t>berita</a:t>
            </a:r>
            <a:r>
              <a:rPr lang="en-US" sz="2800" dirty="0">
                <a:latin typeface="Lumberjack" panose="02000503050000020004" charset="0"/>
              </a:rPr>
              <a:t> </a:t>
            </a:r>
            <a:r>
              <a:rPr lang="en-US" sz="2800" dirty="0" err="1">
                <a:latin typeface="Lumberjack" panose="02000503050000020004" charset="0"/>
              </a:rPr>
              <a:t>polemik</a:t>
            </a:r>
            <a:r>
              <a:rPr lang="en-US" sz="2800" dirty="0">
                <a:latin typeface="Lumberjack" panose="02000503050000020004" charset="0"/>
              </a:rPr>
              <a:t> </a:t>
            </a:r>
            <a:r>
              <a:rPr lang="en-US" sz="2800" dirty="0" err="1">
                <a:latin typeface="Lumberjack" panose="02000503050000020004" charset="0"/>
              </a:rPr>
              <a:t>tambang</a:t>
            </a:r>
            <a:r>
              <a:rPr lang="en-US" sz="2800" dirty="0">
                <a:latin typeface="Lumberjack" panose="02000503050000020004" charset="0"/>
              </a:rPr>
              <a:t> </a:t>
            </a:r>
            <a:r>
              <a:rPr lang="en-US" sz="2800" dirty="0" err="1">
                <a:latin typeface="Lumberjack" panose="02000503050000020004" charset="0"/>
              </a:rPr>
              <a:t>nikel</a:t>
            </a:r>
            <a:r>
              <a:rPr lang="en-US" sz="2800" dirty="0">
                <a:latin typeface="Lumberjack" panose="02000503050000020004" charset="0"/>
              </a:rPr>
              <a:t> di Raja Ampat </a:t>
            </a:r>
            <a:r>
              <a:rPr lang="en-US" sz="2800" dirty="0" err="1">
                <a:latin typeface="Lumberjack" panose="02000503050000020004" charset="0"/>
              </a:rPr>
              <a:t>dengan</a:t>
            </a:r>
            <a:r>
              <a:rPr lang="en-US" sz="2800" dirty="0">
                <a:latin typeface="Lumberjack" panose="02000503050000020004" charset="0"/>
              </a:rPr>
              <a:t> </a:t>
            </a:r>
            <a:r>
              <a:rPr lang="en-US" sz="2800" dirty="0" err="1">
                <a:latin typeface="Lumberjack" panose="02000503050000020004" charset="0"/>
              </a:rPr>
              <a:t>mengkaji</a:t>
            </a:r>
            <a:r>
              <a:rPr lang="en-US" sz="2800" dirty="0">
                <a:latin typeface="Lumberjack" panose="02000503050000020004" charset="0"/>
              </a:rPr>
              <a:t> pada </a:t>
            </a:r>
            <a:r>
              <a:rPr lang="en-US" sz="2800" dirty="0" err="1">
                <a:latin typeface="Lumberjack" panose="02000503050000020004" charset="0"/>
              </a:rPr>
              <a:t>kecenderungan</a:t>
            </a:r>
            <a:r>
              <a:rPr lang="en-US" sz="2800" dirty="0">
                <a:latin typeface="Lumberjack" panose="02000503050000020004" charset="0"/>
              </a:rPr>
              <a:t> </a:t>
            </a:r>
            <a:r>
              <a:rPr lang="en-US" sz="2800" dirty="0" err="1">
                <a:latin typeface="Lumberjack" panose="02000503050000020004" charset="0"/>
              </a:rPr>
              <a:t>bingkai</a:t>
            </a:r>
            <a:r>
              <a:rPr lang="en-US" sz="2800" dirty="0">
                <a:latin typeface="Lumberjack" panose="02000503050000020004" charset="0"/>
              </a:rPr>
              <a:t> di media </a:t>
            </a:r>
            <a:r>
              <a:rPr lang="en-US" sz="2800" i="1" dirty="0">
                <a:latin typeface="Lumberjack" panose="02000503050000020004" charset="0"/>
              </a:rPr>
              <a:t>online </a:t>
            </a:r>
            <a:r>
              <a:rPr lang="en-US" sz="2800" dirty="0">
                <a:latin typeface="Lumberjack" panose="02000503050000020004" charset="0"/>
              </a:rPr>
              <a:t>Kompas.com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.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Peneliti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menggunakan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teori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analisis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framing Robert N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Entman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meliputi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dua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dimensi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besar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yakni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seleksi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isu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dan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penonjolan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serta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penekanan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dalam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aspek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tertentu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. Serta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terdapat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empat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elemen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framing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yakni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mendefinisikan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persoalan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,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menentukan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sumber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penyebab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masalah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,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membuat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penilaian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moral, dan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menentukan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solusi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penyelesaian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 </a:t>
            </a:r>
            <a:r>
              <a:rPr lang="en-US" sz="2800" dirty="0" err="1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masalah</a:t>
            </a:r>
            <a:r>
              <a:rPr lang="en-US" sz="2800" dirty="0">
                <a:solidFill>
                  <a:srgbClr val="29130E"/>
                </a:solidFill>
                <a:latin typeface="Lumberjack" panose="02000503050000020004" charset="0"/>
                <a:ea typeface="Lumberjack"/>
                <a:cs typeface="Lumberjack"/>
                <a:sym typeface="Lumberjack"/>
              </a:rPr>
              <a:t>. </a:t>
            </a:r>
          </a:p>
          <a:p>
            <a:pPr algn="just">
              <a:lnSpc>
                <a:spcPts val="4084"/>
              </a:lnSpc>
            </a:pPr>
            <a:endParaRPr lang="en-US" sz="2917" dirty="0">
              <a:solidFill>
                <a:srgbClr val="29130E"/>
              </a:solidFill>
              <a:latin typeface="Lumberjack"/>
              <a:ea typeface="Lumberjack"/>
              <a:cs typeface="Lumberjack"/>
              <a:sym typeface="Lumberjack"/>
            </a:endParaRPr>
          </a:p>
        </p:txBody>
      </p:sp>
      <p:sp>
        <p:nvSpPr>
          <p:cNvPr id="6" name="Freeform 6"/>
          <p:cNvSpPr/>
          <p:nvPr/>
        </p:nvSpPr>
        <p:spPr>
          <a:xfrm rot="-5400000" flipV="1">
            <a:off x="1680585" y="7453226"/>
            <a:ext cx="3250692" cy="4114800"/>
          </a:xfrm>
          <a:custGeom>
            <a:avLst/>
            <a:gdLst/>
            <a:ahLst/>
            <a:cxnLst/>
            <a:rect l="l" t="t" r="r" b="b"/>
            <a:pathLst>
              <a:path w="3250692" h="4114800">
                <a:moveTo>
                  <a:pt x="0" y="4114800"/>
                </a:moveTo>
                <a:lnTo>
                  <a:pt x="3250692" y="4114800"/>
                </a:lnTo>
                <a:lnTo>
                  <a:pt x="325069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95247">
            <a:off x="7258907" y="7821303"/>
            <a:ext cx="3770186" cy="4114800"/>
          </a:xfrm>
          <a:custGeom>
            <a:avLst/>
            <a:gdLst/>
            <a:ahLst/>
            <a:cxnLst/>
            <a:rect l="l" t="t" r="r" b="b"/>
            <a:pathLst>
              <a:path w="3770186" h="4114800">
                <a:moveTo>
                  <a:pt x="0" y="0"/>
                </a:moveTo>
                <a:lnTo>
                  <a:pt x="3770186" y="0"/>
                </a:lnTo>
                <a:lnTo>
                  <a:pt x="37701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628243">
            <a:off x="16686732" y="351558"/>
            <a:ext cx="2111748" cy="2362795"/>
          </a:xfrm>
          <a:custGeom>
            <a:avLst/>
            <a:gdLst/>
            <a:ahLst/>
            <a:cxnLst/>
            <a:rect l="l" t="t" r="r" b="b"/>
            <a:pathLst>
              <a:path w="2111748" h="2362795">
                <a:moveTo>
                  <a:pt x="0" y="0"/>
                </a:moveTo>
                <a:lnTo>
                  <a:pt x="2111747" y="0"/>
                </a:lnTo>
                <a:lnTo>
                  <a:pt x="2111747" y="2362794"/>
                </a:lnTo>
                <a:lnTo>
                  <a:pt x="0" y="23627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564072" flipH="1">
            <a:off x="-499588" y="359305"/>
            <a:ext cx="2111748" cy="2362795"/>
          </a:xfrm>
          <a:custGeom>
            <a:avLst/>
            <a:gdLst/>
            <a:ahLst/>
            <a:cxnLst/>
            <a:rect l="l" t="t" r="r" b="b"/>
            <a:pathLst>
              <a:path w="2111748" h="2362795">
                <a:moveTo>
                  <a:pt x="2111748" y="0"/>
                </a:moveTo>
                <a:lnTo>
                  <a:pt x="0" y="0"/>
                </a:lnTo>
                <a:lnTo>
                  <a:pt x="0" y="2362795"/>
                </a:lnTo>
                <a:lnTo>
                  <a:pt x="2111748" y="2362795"/>
                </a:lnTo>
                <a:lnTo>
                  <a:pt x="211174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413031">
            <a:off x="17002182" y="3862439"/>
            <a:ext cx="2016252" cy="4114800"/>
          </a:xfrm>
          <a:custGeom>
            <a:avLst/>
            <a:gdLst/>
            <a:ahLst/>
            <a:cxnLst/>
            <a:rect l="l" t="t" r="r" b="b"/>
            <a:pathLst>
              <a:path w="2016252" h="4114800">
                <a:moveTo>
                  <a:pt x="0" y="0"/>
                </a:moveTo>
                <a:lnTo>
                  <a:pt x="2016252" y="0"/>
                </a:lnTo>
                <a:lnTo>
                  <a:pt x="20162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940488" y="1807285"/>
            <a:ext cx="11131446" cy="1679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8499" dirty="0" err="1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Metode</a:t>
            </a:r>
            <a:r>
              <a:rPr lang="en-US" sz="8499" dirty="0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 </a:t>
            </a:r>
            <a:r>
              <a:rPr lang="en-US" sz="8499" dirty="0" err="1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Penelitian</a:t>
            </a:r>
            <a:endParaRPr lang="en-US" sz="8499" dirty="0">
              <a:solidFill>
                <a:srgbClr val="CA5038"/>
              </a:solidFill>
              <a:latin typeface="TAN Tangkiwood"/>
              <a:ea typeface="TAN Tangkiwood"/>
              <a:cs typeface="TAN Tangkiwood"/>
              <a:sym typeface="TAN Tangkiwood"/>
            </a:endParaRPr>
          </a:p>
        </p:txBody>
      </p:sp>
      <p:sp>
        <p:nvSpPr>
          <p:cNvPr id="12" name="Freeform 12"/>
          <p:cNvSpPr/>
          <p:nvPr/>
        </p:nvSpPr>
        <p:spPr>
          <a:xfrm rot="1055362" flipH="1">
            <a:off x="-739393" y="3813893"/>
            <a:ext cx="2016252" cy="4114800"/>
          </a:xfrm>
          <a:custGeom>
            <a:avLst/>
            <a:gdLst/>
            <a:ahLst/>
            <a:cxnLst/>
            <a:rect l="l" t="t" r="r" b="b"/>
            <a:pathLst>
              <a:path w="2016252" h="4114800">
                <a:moveTo>
                  <a:pt x="2016252" y="0"/>
                </a:moveTo>
                <a:lnTo>
                  <a:pt x="0" y="0"/>
                </a:lnTo>
                <a:lnTo>
                  <a:pt x="0" y="4114800"/>
                </a:lnTo>
                <a:lnTo>
                  <a:pt x="2016252" y="4114800"/>
                </a:lnTo>
                <a:lnTo>
                  <a:pt x="2016252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3797755" y="-4360936"/>
            <a:ext cx="10692491" cy="19008872"/>
          </a:xfrm>
          <a:custGeom>
            <a:avLst/>
            <a:gdLst/>
            <a:ahLst/>
            <a:cxnLst/>
            <a:rect l="l" t="t" r="r" b="b"/>
            <a:pathLst>
              <a:path w="10692491" h="19008872">
                <a:moveTo>
                  <a:pt x="0" y="0"/>
                </a:moveTo>
                <a:lnTo>
                  <a:pt x="10692490" y="0"/>
                </a:lnTo>
                <a:lnTo>
                  <a:pt x="10692490" y="19008872"/>
                </a:lnTo>
                <a:lnTo>
                  <a:pt x="0" y="190088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692180" y="7553784"/>
            <a:ext cx="4342716" cy="3409032"/>
          </a:xfrm>
          <a:custGeom>
            <a:avLst/>
            <a:gdLst/>
            <a:ahLst/>
            <a:cxnLst/>
            <a:rect l="l" t="t" r="r" b="b"/>
            <a:pathLst>
              <a:path w="4342716" h="3409032">
                <a:moveTo>
                  <a:pt x="4342716" y="0"/>
                </a:moveTo>
                <a:lnTo>
                  <a:pt x="0" y="0"/>
                </a:lnTo>
                <a:lnTo>
                  <a:pt x="0" y="3409032"/>
                </a:lnTo>
                <a:lnTo>
                  <a:pt x="4342716" y="3409032"/>
                </a:lnTo>
                <a:lnTo>
                  <a:pt x="4342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596145" y="7474651"/>
            <a:ext cx="4342716" cy="3409032"/>
          </a:xfrm>
          <a:custGeom>
            <a:avLst/>
            <a:gdLst/>
            <a:ahLst/>
            <a:cxnLst/>
            <a:rect l="l" t="t" r="r" b="b"/>
            <a:pathLst>
              <a:path w="4342716" h="3409032">
                <a:moveTo>
                  <a:pt x="0" y="0"/>
                </a:moveTo>
                <a:lnTo>
                  <a:pt x="4342716" y="0"/>
                </a:lnTo>
                <a:lnTo>
                  <a:pt x="4342716" y="3409032"/>
                </a:lnTo>
                <a:lnTo>
                  <a:pt x="0" y="34090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92920" y="3006501"/>
            <a:ext cx="3964516" cy="4671005"/>
          </a:xfrm>
          <a:custGeom>
            <a:avLst/>
            <a:gdLst/>
            <a:ahLst/>
            <a:cxnLst/>
            <a:rect l="l" t="t" r="r" b="b"/>
            <a:pathLst>
              <a:path w="3964516" h="4671005">
                <a:moveTo>
                  <a:pt x="0" y="0"/>
                </a:moveTo>
                <a:lnTo>
                  <a:pt x="3964516" y="0"/>
                </a:lnTo>
                <a:lnTo>
                  <a:pt x="3964516" y="4671005"/>
                </a:lnTo>
                <a:lnTo>
                  <a:pt x="0" y="46710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347650">
            <a:off x="-803776" y="-1053943"/>
            <a:ext cx="3174771" cy="3131118"/>
          </a:xfrm>
          <a:custGeom>
            <a:avLst/>
            <a:gdLst/>
            <a:ahLst/>
            <a:cxnLst/>
            <a:rect l="l" t="t" r="r" b="b"/>
            <a:pathLst>
              <a:path w="3174771" h="3131118">
                <a:moveTo>
                  <a:pt x="0" y="0"/>
                </a:moveTo>
                <a:lnTo>
                  <a:pt x="3174771" y="0"/>
                </a:lnTo>
                <a:lnTo>
                  <a:pt x="3174771" y="3131118"/>
                </a:lnTo>
                <a:lnTo>
                  <a:pt x="0" y="31311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195136" flipH="1">
            <a:off x="16041820" y="-1017386"/>
            <a:ext cx="3174771" cy="3131118"/>
          </a:xfrm>
          <a:custGeom>
            <a:avLst/>
            <a:gdLst/>
            <a:ahLst/>
            <a:cxnLst/>
            <a:rect l="l" t="t" r="r" b="b"/>
            <a:pathLst>
              <a:path w="3174771" h="3131118">
                <a:moveTo>
                  <a:pt x="3174772" y="0"/>
                </a:moveTo>
                <a:lnTo>
                  <a:pt x="0" y="0"/>
                </a:lnTo>
                <a:lnTo>
                  <a:pt x="0" y="3131118"/>
                </a:lnTo>
                <a:lnTo>
                  <a:pt x="3174772" y="3131118"/>
                </a:lnTo>
                <a:lnTo>
                  <a:pt x="317477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575213" y="333686"/>
            <a:ext cx="15086712" cy="137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dirty="0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Hasil </a:t>
            </a:r>
            <a:r>
              <a:rPr lang="en-US" sz="6999" dirty="0" err="1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Penelitian</a:t>
            </a:r>
            <a:r>
              <a:rPr lang="en-US" sz="6999" dirty="0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 dan </a:t>
            </a:r>
            <a:r>
              <a:rPr lang="en-US" sz="6999" dirty="0" err="1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Pembahasan</a:t>
            </a:r>
            <a:endParaRPr lang="en-US" sz="6999" dirty="0">
              <a:solidFill>
                <a:srgbClr val="CA5038"/>
              </a:solidFill>
              <a:latin typeface="TAN Tangkiwood"/>
              <a:ea typeface="TAN Tangkiwood"/>
              <a:cs typeface="TAN Tangkiwood"/>
              <a:sym typeface="TAN Tangkiwood"/>
            </a:endParaRPr>
          </a:p>
        </p:txBody>
      </p:sp>
      <p:sp>
        <p:nvSpPr>
          <p:cNvPr id="9" name="Freeform 9"/>
          <p:cNvSpPr/>
          <p:nvPr/>
        </p:nvSpPr>
        <p:spPr>
          <a:xfrm rot="-1792984">
            <a:off x="11230326" y="9270411"/>
            <a:ext cx="1688109" cy="928460"/>
          </a:xfrm>
          <a:custGeom>
            <a:avLst/>
            <a:gdLst/>
            <a:ahLst/>
            <a:cxnLst/>
            <a:rect l="l" t="t" r="r" b="b"/>
            <a:pathLst>
              <a:path w="1688109" h="928460">
                <a:moveTo>
                  <a:pt x="0" y="0"/>
                </a:moveTo>
                <a:lnTo>
                  <a:pt x="1688110" y="0"/>
                </a:lnTo>
                <a:lnTo>
                  <a:pt x="1688110" y="928460"/>
                </a:lnTo>
                <a:lnTo>
                  <a:pt x="0" y="9284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689788" flipH="1">
            <a:off x="5369672" y="9270411"/>
            <a:ext cx="1688109" cy="928460"/>
          </a:xfrm>
          <a:custGeom>
            <a:avLst/>
            <a:gdLst/>
            <a:ahLst/>
            <a:cxnLst/>
            <a:rect l="l" t="t" r="r" b="b"/>
            <a:pathLst>
              <a:path w="1688109" h="928460">
                <a:moveTo>
                  <a:pt x="1688109" y="0"/>
                </a:moveTo>
                <a:lnTo>
                  <a:pt x="0" y="0"/>
                </a:lnTo>
                <a:lnTo>
                  <a:pt x="0" y="928460"/>
                </a:lnTo>
                <a:lnTo>
                  <a:pt x="1688109" y="928460"/>
                </a:lnTo>
                <a:lnTo>
                  <a:pt x="1688109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973312" y="3064602"/>
            <a:ext cx="3964516" cy="4671005"/>
          </a:xfrm>
          <a:custGeom>
            <a:avLst/>
            <a:gdLst/>
            <a:ahLst/>
            <a:cxnLst/>
            <a:rect l="l" t="t" r="r" b="b"/>
            <a:pathLst>
              <a:path w="3964516" h="4671005">
                <a:moveTo>
                  <a:pt x="0" y="0"/>
                </a:moveTo>
                <a:lnTo>
                  <a:pt x="3964516" y="0"/>
                </a:lnTo>
                <a:lnTo>
                  <a:pt x="3964516" y="4671005"/>
                </a:lnTo>
                <a:lnTo>
                  <a:pt x="0" y="46710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436833" y="3064602"/>
            <a:ext cx="3964516" cy="4671005"/>
          </a:xfrm>
          <a:custGeom>
            <a:avLst/>
            <a:gdLst/>
            <a:ahLst/>
            <a:cxnLst/>
            <a:rect l="l" t="t" r="r" b="b"/>
            <a:pathLst>
              <a:path w="3964516" h="4671005">
                <a:moveTo>
                  <a:pt x="0" y="0"/>
                </a:moveTo>
                <a:lnTo>
                  <a:pt x="3964516" y="0"/>
                </a:lnTo>
                <a:lnTo>
                  <a:pt x="3964516" y="4671005"/>
                </a:lnTo>
                <a:lnTo>
                  <a:pt x="0" y="46710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900353" y="3064602"/>
            <a:ext cx="3964516" cy="4671005"/>
          </a:xfrm>
          <a:custGeom>
            <a:avLst/>
            <a:gdLst/>
            <a:ahLst/>
            <a:cxnLst/>
            <a:rect l="l" t="t" r="r" b="b"/>
            <a:pathLst>
              <a:path w="3964516" h="4671005">
                <a:moveTo>
                  <a:pt x="0" y="0"/>
                </a:moveTo>
                <a:lnTo>
                  <a:pt x="3964516" y="0"/>
                </a:lnTo>
                <a:lnTo>
                  <a:pt x="3964516" y="4671005"/>
                </a:lnTo>
                <a:lnTo>
                  <a:pt x="0" y="467100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480401" y="4238558"/>
            <a:ext cx="3641304" cy="1779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Ekosistem</a:t>
            </a:r>
            <a:r>
              <a:rPr lang="en-US" sz="2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flora dan fauna di Raja Ampat </a:t>
            </a:r>
            <a:r>
              <a:rPr lang="en-US" sz="2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berpotensi</a:t>
            </a:r>
            <a:r>
              <a:rPr lang="en-US" sz="2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tercemar</a:t>
            </a:r>
            <a:r>
              <a:rPr lang="en-US" sz="2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imbas</a:t>
            </a:r>
            <a:r>
              <a:rPr lang="en-US" sz="2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hilirisasi</a:t>
            </a:r>
            <a:r>
              <a:rPr lang="en-US" sz="2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nikel</a:t>
            </a:r>
            <a:r>
              <a:rPr lang="en-US" sz="2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Raja Ampat.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740776" y="4026386"/>
            <a:ext cx="4005145" cy="229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1" algn="ctr">
              <a:lnSpc>
                <a:spcPts val="3640"/>
              </a:lnSpc>
            </a:pP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Pemerintah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baru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menanggapi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terhadap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sebuah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polemik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yang </a:t>
            </a: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tiba-tiba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menjadi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viral di </a:t>
            </a: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kalangan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6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masyarakat</a:t>
            </a:r>
            <a:r>
              <a:rPr lang="en-US" sz="26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.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55457" y="4114230"/>
            <a:ext cx="3439444" cy="1931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Adanya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aktifitas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tambang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nikel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mendapatkan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penolakan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oleh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publik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953798" y="4228240"/>
            <a:ext cx="3675407" cy="1931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Presiden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Prabowo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mencabut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izin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usaha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pertambangan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(IUP) 4 </a:t>
            </a:r>
            <a:r>
              <a:rPr lang="en-US" sz="27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perusahaan</a:t>
            </a:r>
            <a:r>
              <a:rPr lang="en-US" sz="27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76825" y="1698053"/>
            <a:ext cx="15086712" cy="861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 err="1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Analisis</a:t>
            </a:r>
            <a:r>
              <a:rPr lang="en-US" sz="5000" dirty="0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 Framing Robert N </a:t>
            </a:r>
            <a:r>
              <a:rPr lang="en-US" sz="5000" dirty="0" err="1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Entman</a:t>
            </a:r>
            <a:r>
              <a:rPr lang="en-US" sz="5000" dirty="0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 </a:t>
            </a:r>
            <a:r>
              <a:rPr lang="en-US" sz="5000" dirty="0" err="1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Berita</a:t>
            </a:r>
            <a:r>
              <a:rPr lang="en-US" sz="5000" dirty="0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 Kompas.com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5060" y="3094110"/>
            <a:ext cx="3661511" cy="701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Define Problem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76872" y="3136655"/>
            <a:ext cx="3661511" cy="659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dirty="0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Diagnose Causes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118569" y="3172961"/>
            <a:ext cx="3661511" cy="659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dirty="0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Moral Adjustment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594280" y="3172961"/>
            <a:ext cx="3661511" cy="659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dirty="0">
                <a:solidFill>
                  <a:srgbClr val="000000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Recommendation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 flipV="1">
            <a:off x="3797755" y="-4360936"/>
            <a:ext cx="10692491" cy="19008872"/>
          </a:xfrm>
          <a:custGeom>
            <a:avLst/>
            <a:gdLst/>
            <a:ahLst/>
            <a:cxnLst/>
            <a:rect l="l" t="t" r="r" b="b"/>
            <a:pathLst>
              <a:path w="10692491" h="19008872">
                <a:moveTo>
                  <a:pt x="10692490" y="19008872"/>
                </a:moveTo>
                <a:lnTo>
                  <a:pt x="0" y="19008872"/>
                </a:lnTo>
                <a:lnTo>
                  <a:pt x="0" y="0"/>
                </a:lnTo>
                <a:lnTo>
                  <a:pt x="10692490" y="0"/>
                </a:lnTo>
                <a:lnTo>
                  <a:pt x="10692490" y="19008872"/>
                </a:lnTo>
                <a:close/>
              </a:path>
            </a:pathLst>
          </a:custGeom>
          <a:blipFill>
            <a:blip r:embed="rId2">
              <a:alphaModFix amt="7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512072" y="2358139"/>
            <a:ext cx="13263856" cy="6511347"/>
          </a:xfrm>
          <a:custGeom>
            <a:avLst/>
            <a:gdLst/>
            <a:ahLst/>
            <a:cxnLst/>
            <a:rect l="l" t="t" r="r" b="b"/>
            <a:pathLst>
              <a:path w="13263856" h="6511347">
                <a:moveTo>
                  <a:pt x="0" y="0"/>
                </a:moveTo>
                <a:lnTo>
                  <a:pt x="13263856" y="0"/>
                </a:lnTo>
                <a:lnTo>
                  <a:pt x="13263856" y="6511348"/>
                </a:lnTo>
                <a:lnTo>
                  <a:pt x="0" y="65113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411843" y="300739"/>
            <a:ext cx="4007204" cy="2925259"/>
          </a:xfrm>
          <a:custGeom>
            <a:avLst/>
            <a:gdLst/>
            <a:ahLst/>
            <a:cxnLst/>
            <a:rect l="l" t="t" r="r" b="b"/>
            <a:pathLst>
              <a:path w="4007204" h="2925259">
                <a:moveTo>
                  <a:pt x="0" y="0"/>
                </a:moveTo>
                <a:lnTo>
                  <a:pt x="4007204" y="0"/>
                </a:lnTo>
                <a:lnTo>
                  <a:pt x="4007204" y="2925259"/>
                </a:lnTo>
                <a:lnTo>
                  <a:pt x="0" y="29252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-1032703" y="300739"/>
            <a:ext cx="4007204" cy="2925259"/>
          </a:xfrm>
          <a:custGeom>
            <a:avLst/>
            <a:gdLst/>
            <a:ahLst/>
            <a:cxnLst/>
            <a:rect l="l" t="t" r="r" b="b"/>
            <a:pathLst>
              <a:path w="4007204" h="2925259">
                <a:moveTo>
                  <a:pt x="4007205" y="0"/>
                </a:moveTo>
                <a:lnTo>
                  <a:pt x="0" y="0"/>
                </a:lnTo>
                <a:lnTo>
                  <a:pt x="0" y="2925259"/>
                </a:lnTo>
                <a:lnTo>
                  <a:pt x="4007205" y="2925259"/>
                </a:lnTo>
                <a:lnTo>
                  <a:pt x="4007205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35054" y="3788635"/>
            <a:ext cx="3826764" cy="4114800"/>
          </a:xfrm>
          <a:custGeom>
            <a:avLst/>
            <a:gdLst/>
            <a:ahLst/>
            <a:cxnLst/>
            <a:rect l="l" t="t" r="r" b="b"/>
            <a:pathLst>
              <a:path w="3826764" h="4114800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-2273818" y="3788635"/>
            <a:ext cx="3826764" cy="4114800"/>
          </a:xfrm>
          <a:custGeom>
            <a:avLst/>
            <a:gdLst/>
            <a:ahLst/>
            <a:cxnLst/>
            <a:rect l="l" t="t" r="r" b="b"/>
            <a:pathLst>
              <a:path w="3826764" h="4114800">
                <a:moveTo>
                  <a:pt x="3826764" y="0"/>
                </a:moveTo>
                <a:lnTo>
                  <a:pt x="0" y="0"/>
                </a:lnTo>
                <a:lnTo>
                  <a:pt x="0" y="4114800"/>
                </a:lnTo>
                <a:lnTo>
                  <a:pt x="3826764" y="4114800"/>
                </a:lnTo>
                <a:lnTo>
                  <a:pt x="382676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82235">
            <a:off x="3323733" y="-1571204"/>
            <a:ext cx="3912252" cy="2953750"/>
          </a:xfrm>
          <a:custGeom>
            <a:avLst/>
            <a:gdLst/>
            <a:ahLst/>
            <a:cxnLst/>
            <a:rect l="l" t="t" r="r" b="b"/>
            <a:pathLst>
              <a:path w="3912252" h="2953750">
                <a:moveTo>
                  <a:pt x="0" y="0"/>
                </a:moveTo>
                <a:lnTo>
                  <a:pt x="3912252" y="0"/>
                </a:lnTo>
                <a:lnTo>
                  <a:pt x="3912252" y="2953750"/>
                </a:lnTo>
                <a:lnTo>
                  <a:pt x="0" y="29537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397372" y="2372761"/>
            <a:ext cx="11131446" cy="1380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44"/>
              </a:lnSpc>
            </a:pPr>
            <a:r>
              <a:rPr lang="en-US" sz="5000" dirty="0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Kesimpulan</a:t>
            </a:r>
          </a:p>
        </p:txBody>
      </p:sp>
      <p:sp>
        <p:nvSpPr>
          <p:cNvPr id="10" name="Freeform 10"/>
          <p:cNvSpPr/>
          <p:nvPr/>
        </p:nvSpPr>
        <p:spPr>
          <a:xfrm rot="497808" flipH="1">
            <a:off x="11306950" y="-1571204"/>
            <a:ext cx="3912252" cy="2953750"/>
          </a:xfrm>
          <a:custGeom>
            <a:avLst/>
            <a:gdLst/>
            <a:ahLst/>
            <a:cxnLst/>
            <a:rect l="l" t="t" r="r" b="b"/>
            <a:pathLst>
              <a:path w="3912252" h="2953750">
                <a:moveTo>
                  <a:pt x="3912252" y="0"/>
                </a:moveTo>
                <a:lnTo>
                  <a:pt x="0" y="0"/>
                </a:lnTo>
                <a:lnTo>
                  <a:pt x="0" y="2953750"/>
                </a:lnTo>
                <a:lnTo>
                  <a:pt x="3912252" y="2953750"/>
                </a:lnTo>
                <a:lnTo>
                  <a:pt x="3912252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 flipV="1">
            <a:off x="0" y="8869487"/>
            <a:ext cx="1941799" cy="1417513"/>
          </a:xfrm>
          <a:custGeom>
            <a:avLst/>
            <a:gdLst/>
            <a:ahLst/>
            <a:cxnLst/>
            <a:rect l="l" t="t" r="r" b="b"/>
            <a:pathLst>
              <a:path w="1941799" h="1417513">
                <a:moveTo>
                  <a:pt x="1941799" y="1417513"/>
                </a:moveTo>
                <a:lnTo>
                  <a:pt x="0" y="1417513"/>
                </a:lnTo>
                <a:lnTo>
                  <a:pt x="0" y="0"/>
                </a:lnTo>
                <a:lnTo>
                  <a:pt x="1941799" y="0"/>
                </a:lnTo>
                <a:lnTo>
                  <a:pt x="1941799" y="1417513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6658953" y="8733426"/>
            <a:ext cx="1941799" cy="1417513"/>
          </a:xfrm>
          <a:custGeom>
            <a:avLst/>
            <a:gdLst/>
            <a:ahLst/>
            <a:cxnLst/>
            <a:rect l="l" t="t" r="r" b="b"/>
            <a:pathLst>
              <a:path w="1941799" h="1417513">
                <a:moveTo>
                  <a:pt x="0" y="1417513"/>
                </a:moveTo>
                <a:lnTo>
                  <a:pt x="1941799" y="1417513"/>
                </a:lnTo>
                <a:lnTo>
                  <a:pt x="1941799" y="0"/>
                </a:lnTo>
                <a:lnTo>
                  <a:pt x="0" y="0"/>
                </a:lnTo>
                <a:lnTo>
                  <a:pt x="0" y="1417513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493803" flipH="1">
            <a:off x="2180598" y="9290182"/>
            <a:ext cx="1153149" cy="1157490"/>
          </a:xfrm>
          <a:custGeom>
            <a:avLst/>
            <a:gdLst/>
            <a:ahLst/>
            <a:cxnLst/>
            <a:rect l="l" t="t" r="r" b="b"/>
            <a:pathLst>
              <a:path w="1153149" h="1157490">
                <a:moveTo>
                  <a:pt x="1153148" y="0"/>
                </a:moveTo>
                <a:lnTo>
                  <a:pt x="0" y="0"/>
                </a:lnTo>
                <a:lnTo>
                  <a:pt x="0" y="1157489"/>
                </a:lnTo>
                <a:lnTo>
                  <a:pt x="1153148" y="1157489"/>
                </a:lnTo>
                <a:lnTo>
                  <a:pt x="1153148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2528589">
            <a:off x="14895061" y="9278187"/>
            <a:ext cx="1153149" cy="1157490"/>
          </a:xfrm>
          <a:custGeom>
            <a:avLst/>
            <a:gdLst/>
            <a:ahLst/>
            <a:cxnLst/>
            <a:rect l="l" t="t" r="r" b="b"/>
            <a:pathLst>
              <a:path w="1153149" h="1157490">
                <a:moveTo>
                  <a:pt x="0" y="0"/>
                </a:moveTo>
                <a:lnTo>
                  <a:pt x="1153149" y="0"/>
                </a:lnTo>
                <a:lnTo>
                  <a:pt x="1153149" y="1157490"/>
                </a:lnTo>
                <a:lnTo>
                  <a:pt x="0" y="115749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3922551" y="9264076"/>
            <a:ext cx="1357308" cy="1209701"/>
          </a:xfrm>
          <a:custGeom>
            <a:avLst/>
            <a:gdLst/>
            <a:ahLst/>
            <a:cxnLst/>
            <a:rect l="l" t="t" r="r" b="b"/>
            <a:pathLst>
              <a:path w="1357308" h="1209701">
                <a:moveTo>
                  <a:pt x="0" y="0"/>
                </a:moveTo>
                <a:lnTo>
                  <a:pt x="1357308" y="0"/>
                </a:lnTo>
                <a:lnTo>
                  <a:pt x="1357308" y="1209701"/>
                </a:lnTo>
                <a:lnTo>
                  <a:pt x="0" y="120970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924843" y="9224819"/>
            <a:ext cx="1357308" cy="1209701"/>
          </a:xfrm>
          <a:custGeom>
            <a:avLst/>
            <a:gdLst/>
            <a:ahLst/>
            <a:cxnLst/>
            <a:rect l="l" t="t" r="r" b="b"/>
            <a:pathLst>
              <a:path w="1357308" h="1209701">
                <a:moveTo>
                  <a:pt x="0" y="0"/>
                </a:moveTo>
                <a:lnTo>
                  <a:pt x="1357308" y="0"/>
                </a:lnTo>
                <a:lnTo>
                  <a:pt x="1357308" y="1209701"/>
                </a:lnTo>
                <a:lnTo>
                  <a:pt x="0" y="120970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632284" y="9442183"/>
            <a:ext cx="791329" cy="767589"/>
          </a:xfrm>
          <a:custGeom>
            <a:avLst/>
            <a:gdLst/>
            <a:ahLst/>
            <a:cxnLst/>
            <a:rect l="l" t="t" r="r" b="b"/>
            <a:pathLst>
              <a:path w="791329" h="767589">
                <a:moveTo>
                  <a:pt x="0" y="0"/>
                </a:moveTo>
                <a:lnTo>
                  <a:pt x="791329" y="0"/>
                </a:lnTo>
                <a:lnTo>
                  <a:pt x="791329" y="767589"/>
                </a:lnTo>
                <a:lnTo>
                  <a:pt x="0" y="76758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flipH="1">
            <a:off x="11762039" y="9378331"/>
            <a:ext cx="791329" cy="767589"/>
          </a:xfrm>
          <a:custGeom>
            <a:avLst/>
            <a:gdLst/>
            <a:ahLst/>
            <a:cxnLst/>
            <a:rect l="l" t="t" r="r" b="b"/>
            <a:pathLst>
              <a:path w="791329" h="767589">
                <a:moveTo>
                  <a:pt x="791329" y="0"/>
                </a:moveTo>
                <a:lnTo>
                  <a:pt x="0" y="0"/>
                </a:lnTo>
                <a:lnTo>
                  <a:pt x="0" y="767590"/>
                </a:lnTo>
                <a:lnTo>
                  <a:pt x="791329" y="767590"/>
                </a:lnTo>
                <a:lnTo>
                  <a:pt x="791329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6959695" y="9378331"/>
            <a:ext cx="1118515" cy="1928475"/>
          </a:xfrm>
          <a:custGeom>
            <a:avLst/>
            <a:gdLst/>
            <a:ahLst/>
            <a:cxnLst/>
            <a:rect l="l" t="t" r="r" b="b"/>
            <a:pathLst>
              <a:path w="1118515" h="1928475">
                <a:moveTo>
                  <a:pt x="0" y="0"/>
                </a:moveTo>
                <a:lnTo>
                  <a:pt x="1118515" y="0"/>
                </a:lnTo>
                <a:lnTo>
                  <a:pt x="1118515" y="1928475"/>
                </a:lnTo>
                <a:lnTo>
                  <a:pt x="0" y="1928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224872" y="9378331"/>
            <a:ext cx="1118515" cy="1928475"/>
          </a:xfrm>
          <a:custGeom>
            <a:avLst/>
            <a:gdLst/>
            <a:ahLst/>
            <a:cxnLst/>
            <a:rect l="l" t="t" r="r" b="b"/>
            <a:pathLst>
              <a:path w="1118515" h="1928475">
                <a:moveTo>
                  <a:pt x="0" y="0"/>
                </a:moveTo>
                <a:lnTo>
                  <a:pt x="1118515" y="0"/>
                </a:lnTo>
                <a:lnTo>
                  <a:pt x="1118515" y="1928475"/>
                </a:lnTo>
                <a:lnTo>
                  <a:pt x="0" y="1928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8524292" y="9224819"/>
            <a:ext cx="1281480" cy="1986791"/>
          </a:xfrm>
          <a:custGeom>
            <a:avLst/>
            <a:gdLst/>
            <a:ahLst/>
            <a:cxnLst/>
            <a:rect l="l" t="t" r="r" b="b"/>
            <a:pathLst>
              <a:path w="1281480" h="1986791">
                <a:moveTo>
                  <a:pt x="0" y="0"/>
                </a:moveTo>
                <a:lnTo>
                  <a:pt x="1281480" y="0"/>
                </a:lnTo>
                <a:lnTo>
                  <a:pt x="1281480" y="1986791"/>
                </a:lnTo>
                <a:lnTo>
                  <a:pt x="0" y="198679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flipV="1">
            <a:off x="8275496" y="-2247900"/>
            <a:ext cx="1874806" cy="3086100"/>
          </a:xfrm>
          <a:custGeom>
            <a:avLst/>
            <a:gdLst/>
            <a:ahLst/>
            <a:cxnLst/>
            <a:rect l="l" t="t" r="r" b="b"/>
            <a:pathLst>
              <a:path w="1874806" h="3086100">
                <a:moveTo>
                  <a:pt x="0" y="3086100"/>
                </a:moveTo>
                <a:lnTo>
                  <a:pt x="1874806" y="3086100"/>
                </a:lnTo>
                <a:lnTo>
                  <a:pt x="1874806" y="0"/>
                </a:lnTo>
                <a:lnTo>
                  <a:pt x="0" y="0"/>
                </a:lnTo>
                <a:lnTo>
                  <a:pt x="0" y="308610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2757172" y="4077606"/>
            <a:ext cx="12021450" cy="3792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51"/>
              </a:lnSpc>
            </a:pPr>
            <a:r>
              <a:rPr lang="en-US" sz="2400" dirty="0">
                <a:latin typeface="Lumberjack" panose="02000503050000020004" charset="0"/>
              </a:rPr>
              <a:t>Kompas.com </a:t>
            </a:r>
            <a:r>
              <a:rPr lang="en-US" sz="2400" dirty="0" err="1">
                <a:latin typeface="Lumberjack" panose="02000503050000020004" charset="0"/>
              </a:rPr>
              <a:t>dalam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bingkai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pertama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cenderung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berpihak</a:t>
            </a:r>
            <a:r>
              <a:rPr lang="en-US" sz="2400" dirty="0">
                <a:latin typeface="Lumberjack" panose="02000503050000020004" charset="0"/>
              </a:rPr>
              <a:t> pada </a:t>
            </a:r>
            <a:r>
              <a:rPr lang="en-US" sz="2400" dirty="0" err="1">
                <a:latin typeface="Lumberjack" panose="02000503050000020004" charset="0"/>
              </a:rPr>
              <a:t>sisi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tanggapan</a:t>
            </a:r>
            <a:r>
              <a:rPr lang="en-US" sz="2400" dirty="0">
                <a:latin typeface="Lumberjack" panose="02000503050000020004" charset="0"/>
              </a:rPr>
              <a:t> dan </a:t>
            </a:r>
            <a:r>
              <a:rPr lang="en-US" sz="2400" dirty="0" err="1">
                <a:latin typeface="Lumberjack" panose="02000503050000020004" charset="0"/>
              </a:rPr>
              <a:t>komentar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dari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kalangan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masyarakat</a:t>
            </a:r>
            <a:r>
              <a:rPr lang="en-US" sz="2400" dirty="0">
                <a:latin typeface="Lumberjack" panose="02000503050000020004" charset="0"/>
              </a:rPr>
              <a:t> dan </a:t>
            </a:r>
            <a:r>
              <a:rPr lang="en-US" sz="2400" dirty="0" err="1">
                <a:latin typeface="Lumberjack" panose="02000503050000020004" charset="0"/>
              </a:rPr>
              <a:t>akademisi</a:t>
            </a:r>
            <a:r>
              <a:rPr lang="en-US" sz="2400" dirty="0">
                <a:latin typeface="Lumberjack" panose="02000503050000020004" charset="0"/>
              </a:rPr>
              <a:t>. Hal </a:t>
            </a:r>
            <a:r>
              <a:rPr lang="en-US" sz="2400" dirty="0" err="1">
                <a:latin typeface="Lumberjack" panose="02000503050000020004" charset="0"/>
              </a:rPr>
              <a:t>ini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diperkuat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dengan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adanya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pemilihan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narasumber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utama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dari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dosen</a:t>
            </a:r>
            <a:r>
              <a:rPr lang="en-US" sz="2400" dirty="0">
                <a:latin typeface="Lumberjack" panose="02000503050000020004" charset="0"/>
              </a:rPr>
              <a:t> IPB, </a:t>
            </a:r>
            <a:r>
              <a:rPr lang="en-US" sz="2400" dirty="0" err="1">
                <a:latin typeface="Lumberjack" panose="02000503050000020004" charset="0"/>
              </a:rPr>
              <a:t>beberapa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mahasiswa</a:t>
            </a:r>
            <a:r>
              <a:rPr lang="en-US" sz="2400" dirty="0">
                <a:latin typeface="Lumberjack" panose="02000503050000020004" charset="0"/>
              </a:rPr>
              <a:t> Papua, dan </a:t>
            </a:r>
            <a:r>
              <a:rPr lang="en-US" sz="2400" i="1" dirty="0">
                <a:latin typeface="Lumberjack" panose="02000503050000020004" charset="0"/>
              </a:rPr>
              <a:t>Non-Government Organization </a:t>
            </a:r>
            <a:r>
              <a:rPr lang="en-US" sz="2400" dirty="0">
                <a:latin typeface="Lumberjack" panose="02000503050000020004" charset="0"/>
              </a:rPr>
              <a:t>(NG0) Greenpeace Indonesia. </a:t>
            </a:r>
            <a:r>
              <a:rPr lang="en-US" sz="2400" dirty="0" err="1">
                <a:latin typeface="Lumberjack" panose="02000503050000020004" charset="0"/>
              </a:rPr>
              <a:t>Kemudian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hal</a:t>
            </a:r>
            <a:r>
              <a:rPr lang="en-US" sz="2400" dirty="0">
                <a:latin typeface="Lumberjack" panose="02000503050000020004" charset="0"/>
              </a:rPr>
              <a:t> yang </a:t>
            </a:r>
            <a:r>
              <a:rPr lang="en-US" sz="2400" dirty="0" err="1">
                <a:latin typeface="Lumberjack" panose="02000503050000020004" charset="0"/>
              </a:rPr>
              <a:t>ditonjolkan</a:t>
            </a:r>
            <a:r>
              <a:rPr lang="en-US" sz="2400" dirty="0">
                <a:latin typeface="Lumberjack" panose="02000503050000020004" charset="0"/>
              </a:rPr>
              <a:t> oleh media </a:t>
            </a:r>
            <a:r>
              <a:rPr lang="en-US" sz="2400" i="1" dirty="0">
                <a:latin typeface="Lumberjack" panose="02000503050000020004" charset="0"/>
              </a:rPr>
              <a:t>online </a:t>
            </a:r>
            <a:r>
              <a:rPr lang="en-US" sz="2400" dirty="0">
                <a:latin typeface="Lumberjack" panose="02000503050000020004" charset="0"/>
              </a:rPr>
              <a:t>Kompas.com </a:t>
            </a:r>
            <a:r>
              <a:rPr lang="en-US" sz="2400" dirty="0" err="1">
                <a:latin typeface="Lumberjack" panose="02000503050000020004" charset="0"/>
              </a:rPr>
              <a:t>adalah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dengan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menyoroti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respon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kebijakan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publik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pemerintah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pusat</a:t>
            </a:r>
            <a:r>
              <a:rPr lang="en-US" sz="2400" dirty="0">
                <a:latin typeface="Lumberjack" panose="02000503050000020004" charset="0"/>
              </a:rPr>
              <a:t>. </a:t>
            </a:r>
            <a:r>
              <a:rPr lang="en-US" sz="2400" dirty="0" err="1">
                <a:latin typeface="Lumberjack" panose="02000503050000020004" charset="0"/>
              </a:rPr>
              <a:t>Kemudian</a:t>
            </a:r>
            <a:r>
              <a:rPr lang="en-US" sz="2400" dirty="0">
                <a:latin typeface="Lumberjack" panose="02000503050000020004" charset="0"/>
              </a:rPr>
              <a:t>, </a:t>
            </a:r>
            <a:r>
              <a:rPr lang="en-US" sz="2400" dirty="0" err="1">
                <a:latin typeface="Lumberjack" panose="02000503050000020004" charset="0"/>
              </a:rPr>
              <a:t>bingkai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pemberitaan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kedua</a:t>
            </a:r>
            <a:r>
              <a:rPr lang="en-US" sz="2400" dirty="0">
                <a:latin typeface="Lumberjack" panose="02000503050000020004" charset="0"/>
              </a:rPr>
              <a:t> yang </a:t>
            </a:r>
            <a:r>
              <a:rPr lang="en-US" sz="2400" dirty="0" err="1">
                <a:latin typeface="Lumberjack" panose="02000503050000020004" charset="0"/>
              </a:rPr>
              <a:t>dilakukan</a:t>
            </a:r>
            <a:r>
              <a:rPr lang="en-US" sz="2400" dirty="0">
                <a:latin typeface="Lumberjack" panose="02000503050000020004" charset="0"/>
              </a:rPr>
              <a:t> oleh Kompas.com </a:t>
            </a:r>
            <a:r>
              <a:rPr lang="en-US" sz="2400" dirty="0" err="1">
                <a:latin typeface="Lumberjack" panose="02000503050000020004" charset="0"/>
              </a:rPr>
              <a:t>adalah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dengan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cenderung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berperan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sebagai</a:t>
            </a:r>
            <a:r>
              <a:rPr lang="en-US" sz="2400" dirty="0">
                <a:latin typeface="Lumberjack" panose="02000503050000020004" charset="0"/>
              </a:rPr>
              <a:t> media yang </a:t>
            </a:r>
            <a:r>
              <a:rPr lang="en-US" sz="2400" dirty="0" err="1">
                <a:latin typeface="Lumberjack" panose="02000503050000020004" charset="0"/>
              </a:rPr>
              <a:t>mengkampanyekan</a:t>
            </a:r>
            <a:r>
              <a:rPr lang="en-US" sz="2400" dirty="0">
                <a:latin typeface="Lumberjack" panose="02000503050000020004" charset="0"/>
              </a:rPr>
              <a:t> agar </a:t>
            </a:r>
            <a:r>
              <a:rPr lang="en-US" sz="2400" dirty="0" err="1">
                <a:latin typeface="Lumberjack" panose="02000503050000020004" charset="0"/>
              </a:rPr>
              <a:t>konsep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kelestarian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lingkungan</a:t>
            </a:r>
            <a:r>
              <a:rPr lang="en-US" sz="2400" dirty="0">
                <a:latin typeface="Lumberjack" panose="02000503050000020004" charset="0"/>
              </a:rPr>
              <a:t> di Raja Ampat </a:t>
            </a:r>
            <a:r>
              <a:rPr lang="en-US" sz="2400" dirty="0" err="1">
                <a:latin typeface="Lumberjack" panose="02000503050000020004" charset="0"/>
              </a:rPr>
              <a:t>dapat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terjaga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dengan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baik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secara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berkelanjutan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melalui</a:t>
            </a:r>
            <a:r>
              <a:rPr lang="en-US" sz="2400" dirty="0">
                <a:latin typeface="Lumberjack" panose="02000503050000020004" charset="0"/>
              </a:rPr>
              <a:t> </a:t>
            </a:r>
            <a:r>
              <a:rPr lang="en-US" sz="2400" dirty="0" err="1">
                <a:latin typeface="Lumberjack" panose="02000503050000020004" charset="0"/>
              </a:rPr>
              <a:t>pemberitaannya</a:t>
            </a:r>
            <a:r>
              <a:rPr lang="en-US" sz="2400" dirty="0">
                <a:latin typeface="Lumberjack" panose="02000503050000020004" charset="0"/>
              </a:rPr>
              <a:t>.</a:t>
            </a:r>
          </a:p>
          <a:p>
            <a:pPr algn="just">
              <a:lnSpc>
                <a:spcPts val="3251"/>
              </a:lnSpc>
            </a:pPr>
            <a:endParaRPr lang="en-US" sz="2322" dirty="0">
              <a:solidFill>
                <a:srgbClr val="29130E"/>
              </a:solidFill>
              <a:latin typeface="Lumberjack"/>
              <a:ea typeface="Lumberjack"/>
              <a:cs typeface="Lumberjack"/>
              <a:sym typeface="Lumberjac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H="1">
            <a:off x="3797755" y="-4360936"/>
            <a:ext cx="10692491" cy="19008872"/>
          </a:xfrm>
          <a:custGeom>
            <a:avLst/>
            <a:gdLst/>
            <a:ahLst/>
            <a:cxnLst/>
            <a:rect l="l" t="t" r="r" b="b"/>
            <a:pathLst>
              <a:path w="10692491" h="19008872">
                <a:moveTo>
                  <a:pt x="10692490" y="0"/>
                </a:moveTo>
                <a:lnTo>
                  <a:pt x="0" y="0"/>
                </a:lnTo>
                <a:lnTo>
                  <a:pt x="0" y="19008872"/>
                </a:lnTo>
                <a:lnTo>
                  <a:pt x="10692490" y="19008872"/>
                </a:lnTo>
                <a:lnTo>
                  <a:pt x="10692490" y="0"/>
                </a:lnTo>
                <a:close/>
              </a:path>
            </a:pathLst>
          </a:custGeom>
          <a:blipFill>
            <a:blip r:embed="rId2">
              <a:alphaModFix amt="7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49939" y="2074978"/>
            <a:ext cx="10006543" cy="5678713"/>
          </a:xfrm>
          <a:custGeom>
            <a:avLst/>
            <a:gdLst/>
            <a:ahLst/>
            <a:cxnLst/>
            <a:rect l="l" t="t" r="r" b="b"/>
            <a:pathLst>
              <a:path w="10006543" h="5678713">
                <a:moveTo>
                  <a:pt x="0" y="0"/>
                </a:moveTo>
                <a:lnTo>
                  <a:pt x="10006544" y="0"/>
                </a:lnTo>
                <a:lnTo>
                  <a:pt x="10006544" y="5678713"/>
                </a:lnTo>
                <a:lnTo>
                  <a:pt x="0" y="56787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086568" y="3349990"/>
            <a:ext cx="8340221" cy="3721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99"/>
              </a:lnSpc>
            </a:pPr>
            <a:r>
              <a:rPr lang="en-US" sz="12999">
                <a:solidFill>
                  <a:srgbClr val="CA5038"/>
                </a:solidFill>
                <a:latin typeface="TAN Tangkiwood"/>
                <a:ea typeface="TAN Tangkiwood"/>
                <a:cs typeface="TAN Tangkiwood"/>
                <a:sym typeface="TAN Tangkiwood"/>
              </a:rPr>
              <a:t>Terima Kasih</a:t>
            </a:r>
          </a:p>
        </p:txBody>
      </p:sp>
      <p:sp>
        <p:nvSpPr>
          <p:cNvPr id="5" name="Freeform 5"/>
          <p:cNvSpPr/>
          <p:nvPr/>
        </p:nvSpPr>
        <p:spPr>
          <a:xfrm flipV="1">
            <a:off x="15628535" y="4408806"/>
            <a:ext cx="1630765" cy="1698714"/>
          </a:xfrm>
          <a:custGeom>
            <a:avLst/>
            <a:gdLst/>
            <a:ahLst/>
            <a:cxnLst/>
            <a:rect l="l" t="t" r="r" b="b"/>
            <a:pathLst>
              <a:path w="1630765" h="1698714">
                <a:moveTo>
                  <a:pt x="0" y="1698714"/>
                </a:moveTo>
                <a:lnTo>
                  <a:pt x="1630765" y="1698714"/>
                </a:lnTo>
                <a:lnTo>
                  <a:pt x="1630765" y="0"/>
                </a:lnTo>
                <a:lnTo>
                  <a:pt x="0" y="0"/>
                </a:lnTo>
                <a:lnTo>
                  <a:pt x="0" y="1698714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028700" y="4408806"/>
            <a:ext cx="1627776" cy="1695600"/>
          </a:xfrm>
          <a:custGeom>
            <a:avLst/>
            <a:gdLst/>
            <a:ahLst/>
            <a:cxnLst/>
            <a:rect l="l" t="t" r="r" b="b"/>
            <a:pathLst>
              <a:path w="1627776" h="1695600">
                <a:moveTo>
                  <a:pt x="1627776" y="0"/>
                </a:moveTo>
                <a:lnTo>
                  <a:pt x="0" y="0"/>
                </a:lnTo>
                <a:lnTo>
                  <a:pt x="0" y="1695600"/>
                </a:lnTo>
                <a:lnTo>
                  <a:pt x="1627776" y="1695600"/>
                </a:lnTo>
                <a:lnTo>
                  <a:pt x="162777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467383">
            <a:off x="15283918" y="-1546323"/>
            <a:ext cx="4022217" cy="4114800"/>
          </a:xfrm>
          <a:custGeom>
            <a:avLst/>
            <a:gdLst/>
            <a:ahLst/>
            <a:cxnLst/>
            <a:rect l="l" t="t" r="r" b="b"/>
            <a:pathLst>
              <a:path w="4022217" h="4114800">
                <a:moveTo>
                  <a:pt x="0" y="0"/>
                </a:moveTo>
                <a:lnTo>
                  <a:pt x="4022217" y="0"/>
                </a:lnTo>
                <a:lnTo>
                  <a:pt x="40222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700000">
            <a:off x="-1446266" y="7586243"/>
            <a:ext cx="4022217" cy="4114800"/>
          </a:xfrm>
          <a:custGeom>
            <a:avLst/>
            <a:gdLst/>
            <a:ahLst/>
            <a:cxnLst/>
            <a:rect l="l" t="t" r="r" b="b"/>
            <a:pathLst>
              <a:path w="4022217" h="4114800">
                <a:moveTo>
                  <a:pt x="0" y="0"/>
                </a:moveTo>
                <a:lnTo>
                  <a:pt x="4022217" y="0"/>
                </a:lnTo>
                <a:lnTo>
                  <a:pt x="402221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400000" flipH="1" flipV="1">
            <a:off x="7982074" y="7866319"/>
            <a:ext cx="2323851" cy="3554648"/>
          </a:xfrm>
          <a:custGeom>
            <a:avLst/>
            <a:gdLst/>
            <a:ahLst/>
            <a:cxnLst/>
            <a:rect l="l" t="t" r="r" b="b"/>
            <a:pathLst>
              <a:path w="2323851" h="3554648">
                <a:moveTo>
                  <a:pt x="2323852" y="3554648"/>
                </a:moveTo>
                <a:lnTo>
                  <a:pt x="0" y="3554648"/>
                </a:lnTo>
                <a:lnTo>
                  <a:pt x="0" y="0"/>
                </a:lnTo>
                <a:lnTo>
                  <a:pt x="2323852" y="0"/>
                </a:lnTo>
                <a:lnTo>
                  <a:pt x="2323852" y="3554648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8426426" flipH="1">
            <a:off x="-1324472" y="-547911"/>
            <a:ext cx="5194130" cy="3343721"/>
          </a:xfrm>
          <a:custGeom>
            <a:avLst/>
            <a:gdLst/>
            <a:ahLst/>
            <a:cxnLst/>
            <a:rect l="l" t="t" r="r" b="b"/>
            <a:pathLst>
              <a:path w="5194130" h="3343721">
                <a:moveTo>
                  <a:pt x="5194129" y="0"/>
                </a:moveTo>
                <a:lnTo>
                  <a:pt x="0" y="0"/>
                </a:lnTo>
                <a:lnTo>
                  <a:pt x="0" y="3343722"/>
                </a:lnTo>
                <a:lnTo>
                  <a:pt x="5194129" y="3343722"/>
                </a:lnTo>
                <a:lnTo>
                  <a:pt x="5194129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8203547" flipV="1">
            <a:off x="14613604" y="7233149"/>
            <a:ext cx="5194130" cy="3343721"/>
          </a:xfrm>
          <a:custGeom>
            <a:avLst/>
            <a:gdLst/>
            <a:ahLst/>
            <a:cxnLst/>
            <a:rect l="l" t="t" r="r" b="b"/>
            <a:pathLst>
              <a:path w="5194130" h="3343721">
                <a:moveTo>
                  <a:pt x="0" y="3343721"/>
                </a:moveTo>
                <a:lnTo>
                  <a:pt x="5194130" y="3343721"/>
                </a:lnTo>
                <a:lnTo>
                  <a:pt x="5194130" y="0"/>
                </a:lnTo>
                <a:lnTo>
                  <a:pt x="0" y="0"/>
                </a:lnTo>
                <a:lnTo>
                  <a:pt x="0" y="3343721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368259" y="511076"/>
            <a:ext cx="5551482" cy="1813023"/>
          </a:xfrm>
          <a:custGeom>
            <a:avLst/>
            <a:gdLst/>
            <a:ahLst/>
            <a:cxnLst/>
            <a:rect l="l" t="t" r="r" b="b"/>
            <a:pathLst>
              <a:path w="5551482" h="1623924">
                <a:moveTo>
                  <a:pt x="0" y="0"/>
                </a:moveTo>
                <a:lnTo>
                  <a:pt x="5551482" y="0"/>
                </a:lnTo>
                <a:lnTo>
                  <a:pt x="5551482" y="1623924"/>
                </a:lnTo>
                <a:lnTo>
                  <a:pt x="0" y="162392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AD94482B-528B-44F9-826E-933DAA0434C6}"/>
              </a:ext>
            </a:extLst>
          </p:cNvPr>
          <p:cNvSpPr txBox="1"/>
          <p:nvPr/>
        </p:nvSpPr>
        <p:spPr>
          <a:xfrm>
            <a:off x="2609832" y="8107300"/>
            <a:ext cx="10588121" cy="605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 err="1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Dikelola</a:t>
            </a:r>
            <a:r>
              <a:rPr lang="en-US" sz="3500" dirty="0">
                <a:solidFill>
                  <a:srgbClr val="29130E"/>
                </a:solidFill>
                <a:latin typeface="Lumberjack"/>
                <a:ea typeface="Lumberjack"/>
                <a:cs typeface="Lumberjack"/>
                <a:sym typeface="Lumberjack"/>
              </a:rPr>
              <a:t> oleh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17D08BD-7B8F-4EA5-9D53-3D21C85FFB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7871777"/>
            <a:ext cx="2209506" cy="10769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470</Words>
  <Application>Microsoft Office PowerPoint</Application>
  <PresentationFormat>Custom</PresentationFormat>
  <Paragraphs>29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Lumberjack</vt:lpstr>
      <vt:lpstr>TAN Tangkiwood</vt:lpstr>
      <vt:lpstr>Arial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Keberpihakan Presiden Prabowo dalam Kontestasi Pemilihan Kepala Daerah (Pilkada) DKI Jakarta 2024 (Analisis Framing di Media Indonesia.com)</dc:title>
  <cp:lastModifiedBy>TOSHIBA PC</cp:lastModifiedBy>
  <cp:revision>27</cp:revision>
  <dcterms:created xsi:type="dcterms:W3CDTF">2006-08-16T00:00:00Z</dcterms:created>
  <dcterms:modified xsi:type="dcterms:W3CDTF">2025-08-06T02:31:45Z</dcterms:modified>
  <dc:identifier>DAGdmOYreVo</dc:identifier>
</cp:coreProperties>
</file>