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9" r:id="rId12"/>
    <p:sldId id="270" r:id="rId13"/>
    <p:sldId id="271" r:id="rId14"/>
    <p:sldId id="272" r:id="rId15"/>
    <p:sldId id="273" r:id="rId16"/>
    <p:sldId id="266" r:id="rId17"/>
    <p:sldId id="274" r:id="rId18"/>
    <p:sldId id="267" r:id="rId19"/>
    <p:sldId id="268" r:id="rId20"/>
  </p:sldIdLst>
  <p:sldSz cx="18288000" cy="10287000"/>
  <p:notesSz cx="6858000" cy="9144000"/>
  <p:embeddedFontLst>
    <p:embeddedFont>
      <p:font typeface="Balmy" charset="0"/>
      <p:regular r:id="rId21"/>
    </p:embeddedFont>
    <p:embeddedFont>
      <p:font typeface="Bubblebody Neue Ultra-Bold" panose="020B0604020202020204" charset="0"/>
      <p:regular r:id="rId22"/>
    </p:embeddedFont>
    <p:embeddedFont>
      <p:font typeface="Calibri" panose="020F0502020204030204" pitchFamily="34" charset="0"/>
      <p:regular r:id="rId23"/>
      <p:bold r:id="rId24"/>
      <p:italic r:id="rId25"/>
      <p:boldItalic r:id="rId26"/>
    </p:embeddedFont>
    <p:embeddedFont>
      <p:font typeface="Childos Arabic" panose="020B0604020202020204" charset="-78"/>
      <p:regular r:id="rId27"/>
    </p:embeddedFont>
    <p:embeddedFont>
      <p:font typeface="Childos Arabic Light" panose="020B0604020202020204" charset="-78"/>
      <p:regular r:id="rId28"/>
    </p:embeddedFont>
    <p:embeddedFont>
      <p:font typeface="Dekko" panose="020B0604020202020204" charset="0"/>
      <p:regular r:id="rId2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2" d="100"/>
          <a:sy n="42" d="100"/>
        </p:scale>
        <p:origin x="996"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4/24/2024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4/24/2024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4/24/2024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4/24/2024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13"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6.png"/><Relationship Id="rId12" Type="http://schemas.openxmlformats.org/officeDocument/2006/relationships/image" Target="../media/image11.sv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svg"/><Relationship Id="rId4" Type="http://schemas.openxmlformats.org/officeDocument/2006/relationships/image" Target="../media/image3.svg"/><Relationship Id="rId9" Type="http://schemas.openxmlformats.org/officeDocument/2006/relationships/image" Target="../media/image8.png"/><Relationship Id="rId14" Type="http://schemas.openxmlformats.org/officeDocument/2006/relationships/image" Target="../media/image13.svg"/></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19.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18.png"/><Relationship Id="rId5" Type="http://schemas.openxmlformats.org/officeDocument/2006/relationships/image" Target="../media/image17.sv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21.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7.svg"/><Relationship Id="rId4" Type="http://schemas.openxmlformats.org/officeDocument/2006/relationships/image" Target="../media/image16.png"/></Relationships>
</file>

<file path=ppt/slides/_rels/slide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23.svg"/><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5.svg"/><Relationship Id="rId7" Type="http://schemas.openxmlformats.org/officeDocument/2006/relationships/image" Target="../media/image25.sv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17.svg"/><Relationship Id="rId4" Type="http://schemas.openxmlformats.org/officeDocument/2006/relationships/image" Target="../media/image16.png"/><Relationship Id="rId9" Type="http://schemas.openxmlformats.org/officeDocument/2006/relationships/image" Target="../media/image27.svg"/></Relationships>
</file>

<file path=ppt/slides/_rels/slide6.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29.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8.png"/><Relationship Id="rId5" Type="http://schemas.openxmlformats.org/officeDocument/2006/relationships/image" Target="../media/image17.svg"/><Relationship Id="rId4" Type="http://schemas.openxmlformats.org/officeDocument/2006/relationships/image" Target="../media/image16.png"/></Relationships>
</file>

<file path=ppt/slides/_rels/slide7.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image" Target="../media/image31.svg"/><Relationship Id="rId4" Type="http://schemas.openxmlformats.org/officeDocument/2006/relationships/image" Target="../media/image30.png"/></Relationships>
</file>

<file path=ppt/slides/_rels/slide8.xml.rels><?xml version="1.0" encoding="UTF-8" standalone="yes"?>
<Relationships xmlns="http://schemas.openxmlformats.org/package/2006/relationships"><Relationship Id="rId3" Type="http://schemas.openxmlformats.org/officeDocument/2006/relationships/image" Target="../media/image15.svg"/><Relationship Id="rId7" Type="http://schemas.openxmlformats.org/officeDocument/2006/relationships/image" Target="../media/image33.jpe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17.sv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13.svg"/><Relationship Id="rId3" Type="http://schemas.openxmlformats.org/officeDocument/2006/relationships/image" Target="../media/image15.svg"/><Relationship Id="rId7" Type="http://schemas.openxmlformats.org/officeDocument/2006/relationships/image" Target="../media/image3.svg"/><Relationship Id="rId12" Type="http://schemas.openxmlformats.org/officeDocument/2006/relationships/image" Target="../media/image12.png"/><Relationship Id="rId2" Type="http://schemas.openxmlformats.org/officeDocument/2006/relationships/image" Target="../media/image14.pn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35.svg"/><Relationship Id="rId5" Type="http://schemas.openxmlformats.org/officeDocument/2006/relationships/image" Target="../media/image17.svg"/><Relationship Id="rId15" Type="http://schemas.openxmlformats.org/officeDocument/2006/relationships/image" Target="../media/image7.svg"/><Relationship Id="rId10" Type="http://schemas.openxmlformats.org/officeDocument/2006/relationships/image" Target="../media/image34.png"/><Relationship Id="rId4" Type="http://schemas.openxmlformats.org/officeDocument/2006/relationships/image" Target="../media/image16.png"/><Relationship Id="rId9" Type="http://schemas.openxmlformats.org/officeDocument/2006/relationships/image" Target="../media/image5.svg"/><Relationship Id="rId1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29207" y="-810045"/>
            <a:ext cx="20557163" cy="9342528"/>
          </a:xfrm>
          <a:custGeom>
            <a:avLst/>
            <a:gdLst/>
            <a:ahLst/>
            <a:cxnLst/>
            <a:rect l="l" t="t" r="r" b="b"/>
            <a:pathLst>
              <a:path w="20557163" h="9342528">
                <a:moveTo>
                  <a:pt x="0" y="0"/>
                </a:moveTo>
                <a:lnTo>
                  <a:pt x="20557163" y="0"/>
                </a:lnTo>
                <a:lnTo>
                  <a:pt x="20557163" y="9342528"/>
                </a:lnTo>
                <a:lnTo>
                  <a:pt x="0" y="9342528"/>
                </a:lnTo>
                <a:lnTo>
                  <a:pt x="0" y="0"/>
                </a:lnTo>
                <a:close/>
              </a:path>
            </a:pathLst>
          </a:custGeom>
          <a:blipFill>
            <a:blip r:embed="rId2"/>
            <a:stretch>
              <a:fillRect t="-29256" b="-17344"/>
            </a:stretch>
          </a:blipFill>
        </p:spPr>
      </p:sp>
      <p:sp>
        <p:nvSpPr>
          <p:cNvPr id="3" name="Freeform 3"/>
          <p:cNvSpPr/>
          <p:nvPr/>
        </p:nvSpPr>
        <p:spPr>
          <a:xfrm>
            <a:off x="866924" y="439540"/>
            <a:ext cx="12922113" cy="6706749"/>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4" name="Freeform 4"/>
          <p:cNvSpPr/>
          <p:nvPr/>
        </p:nvSpPr>
        <p:spPr>
          <a:xfrm>
            <a:off x="14749724" y="439540"/>
            <a:ext cx="2711318" cy="2726188"/>
          </a:xfrm>
          <a:custGeom>
            <a:avLst/>
            <a:gdLst/>
            <a:ahLst/>
            <a:cxnLst/>
            <a:rect l="l" t="t" r="r" b="b"/>
            <a:pathLst>
              <a:path w="2711318" h="2726188">
                <a:moveTo>
                  <a:pt x="0" y="0"/>
                </a:moveTo>
                <a:lnTo>
                  <a:pt x="2711317" y="0"/>
                </a:lnTo>
                <a:lnTo>
                  <a:pt x="2711317" y="2726188"/>
                </a:lnTo>
                <a:lnTo>
                  <a:pt x="0" y="27261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5" name="Freeform 5"/>
          <p:cNvSpPr/>
          <p:nvPr/>
        </p:nvSpPr>
        <p:spPr>
          <a:xfrm>
            <a:off x="14749724" y="3487366"/>
            <a:ext cx="2711318" cy="3366196"/>
          </a:xfrm>
          <a:custGeom>
            <a:avLst/>
            <a:gdLst/>
            <a:ahLst/>
            <a:cxnLst/>
            <a:rect l="l" t="t" r="r" b="b"/>
            <a:pathLst>
              <a:path w="2711318" h="3366196">
                <a:moveTo>
                  <a:pt x="0" y="0"/>
                </a:moveTo>
                <a:lnTo>
                  <a:pt x="2711317" y="0"/>
                </a:lnTo>
                <a:lnTo>
                  <a:pt x="2711317" y="3366196"/>
                </a:lnTo>
                <a:lnTo>
                  <a:pt x="0" y="3366196"/>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6" name="TextBox 6"/>
          <p:cNvSpPr txBox="1"/>
          <p:nvPr/>
        </p:nvSpPr>
        <p:spPr>
          <a:xfrm>
            <a:off x="1260734" y="1966213"/>
            <a:ext cx="12134493" cy="528799"/>
          </a:xfrm>
          <a:prstGeom prst="rect">
            <a:avLst/>
          </a:prstGeom>
        </p:spPr>
        <p:txBody>
          <a:bodyPr lIns="0" tIns="0" rIns="0" bIns="0" rtlCol="0" anchor="t">
            <a:spAutoFit/>
          </a:bodyPr>
          <a:lstStyle/>
          <a:p>
            <a:pPr algn="ctr">
              <a:lnSpc>
                <a:spcPts val="4759"/>
              </a:lnSpc>
            </a:pPr>
            <a:r>
              <a:rPr lang="en-US" sz="3399" dirty="0">
                <a:solidFill>
                  <a:srgbClr val="683E38"/>
                </a:solidFill>
                <a:latin typeface="Bubblebody Neue Ultra-Bold"/>
              </a:rPr>
              <a:t>“</a:t>
            </a:r>
            <a:r>
              <a:rPr lang="en-US" sz="3399" dirty="0" err="1">
                <a:solidFill>
                  <a:srgbClr val="683E38"/>
                </a:solidFill>
                <a:latin typeface="Bubblebody Neue Ultra-Bold"/>
              </a:rPr>
              <a:t>Pemberitaan</a:t>
            </a:r>
            <a:r>
              <a:rPr lang="en-US" sz="3399" dirty="0">
                <a:solidFill>
                  <a:srgbClr val="683E38"/>
                </a:solidFill>
                <a:latin typeface="Bubblebody Neue Ultra-Bold"/>
              </a:rPr>
              <a:t> Stunting Ramah Anak di Media Digital”</a:t>
            </a:r>
          </a:p>
        </p:txBody>
      </p:sp>
      <p:sp>
        <p:nvSpPr>
          <p:cNvPr id="7" name="TextBox 7"/>
          <p:cNvSpPr txBox="1"/>
          <p:nvPr/>
        </p:nvSpPr>
        <p:spPr>
          <a:xfrm>
            <a:off x="-1113313" y="3420691"/>
            <a:ext cx="16024140" cy="1282402"/>
          </a:xfrm>
          <a:prstGeom prst="rect">
            <a:avLst/>
          </a:prstGeom>
        </p:spPr>
        <p:txBody>
          <a:bodyPr lIns="0" tIns="0" rIns="0" bIns="0" rtlCol="0" anchor="t">
            <a:spAutoFit/>
          </a:bodyPr>
          <a:lstStyle/>
          <a:p>
            <a:pPr algn="ctr">
              <a:lnSpc>
                <a:spcPts val="5040"/>
              </a:lnSpc>
            </a:pPr>
            <a:r>
              <a:rPr lang="en-US" sz="3600" dirty="0">
                <a:solidFill>
                  <a:srgbClr val="683E38"/>
                </a:solidFill>
                <a:latin typeface="Dekko"/>
              </a:rPr>
              <a:t>Oleh:</a:t>
            </a:r>
          </a:p>
          <a:p>
            <a:pPr algn="ctr">
              <a:lnSpc>
                <a:spcPts val="5040"/>
              </a:lnSpc>
            </a:pPr>
            <a:r>
              <a:rPr lang="en-US" sz="3600" dirty="0">
                <a:solidFill>
                  <a:srgbClr val="683E38"/>
                </a:solidFill>
                <a:latin typeface="Dekko"/>
              </a:rPr>
              <a:t>Rachmi </a:t>
            </a:r>
            <a:r>
              <a:rPr lang="en-US" sz="3600" dirty="0" err="1">
                <a:solidFill>
                  <a:srgbClr val="683E38"/>
                </a:solidFill>
                <a:latin typeface="Dekko"/>
              </a:rPr>
              <a:t>Kurnia</a:t>
            </a:r>
            <a:r>
              <a:rPr lang="en-US" sz="3600" dirty="0">
                <a:solidFill>
                  <a:srgbClr val="683E38"/>
                </a:solidFill>
                <a:latin typeface="Dekko"/>
              </a:rPr>
              <a:t> Siregar</a:t>
            </a:r>
          </a:p>
        </p:txBody>
      </p:sp>
      <p:grpSp>
        <p:nvGrpSpPr>
          <p:cNvPr id="8" name="Group 8"/>
          <p:cNvGrpSpPr/>
          <p:nvPr/>
        </p:nvGrpSpPr>
        <p:grpSpPr>
          <a:xfrm>
            <a:off x="-1283299" y="8532483"/>
            <a:ext cx="20854598" cy="4730734"/>
            <a:chOff x="0" y="0"/>
            <a:chExt cx="5492569" cy="1245955"/>
          </a:xfrm>
        </p:grpSpPr>
        <p:sp>
          <p:nvSpPr>
            <p:cNvPr id="9" name="Freeform 9"/>
            <p:cNvSpPr/>
            <p:nvPr/>
          </p:nvSpPr>
          <p:spPr>
            <a:xfrm>
              <a:off x="0" y="0"/>
              <a:ext cx="5492569" cy="1245955"/>
            </a:xfrm>
            <a:custGeom>
              <a:avLst/>
              <a:gdLst/>
              <a:ahLst/>
              <a:cxnLst/>
              <a:rect l="l" t="t" r="r" b="b"/>
              <a:pathLst>
                <a:path w="5492569" h="1245955">
                  <a:moveTo>
                    <a:pt x="0" y="0"/>
                  </a:moveTo>
                  <a:lnTo>
                    <a:pt x="5492569" y="0"/>
                  </a:lnTo>
                  <a:lnTo>
                    <a:pt x="5492569" y="1245955"/>
                  </a:lnTo>
                  <a:lnTo>
                    <a:pt x="0" y="1245955"/>
                  </a:lnTo>
                  <a:close/>
                </a:path>
              </a:pathLst>
            </a:custGeom>
            <a:solidFill>
              <a:srgbClr val="FCCE5D"/>
            </a:solidFill>
            <a:ln cap="sq">
              <a:noFill/>
              <a:prstDash val="solid"/>
              <a:miter/>
            </a:ln>
          </p:spPr>
        </p:sp>
        <p:sp>
          <p:nvSpPr>
            <p:cNvPr id="10" name="TextBox 10"/>
            <p:cNvSpPr txBox="1"/>
            <p:nvPr/>
          </p:nvSpPr>
          <p:spPr>
            <a:xfrm>
              <a:off x="0" y="-38100"/>
              <a:ext cx="5492569" cy="1284055"/>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a:off x="5452598" y="8346518"/>
            <a:ext cx="2892318" cy="1940482"/>
          </a:xfrm>
          <a:custGeom>
            <a:avLst/>
            <a:gdLst/>
            <a:ahLst/>
            <a:cxnLst/>
            <a:rect l="l" t="t" r="r" b="b"/>
            <a:pathLst>
              <a:path w="2892318" h="1940482">
                <a:moveTo>
                  <a:pt x="0" y="0"/>
                </a:moveTo>
                <a:lnTo>
                  <a:pt x="2892317" y="0"/>
                </a:lnTo>
                <a:lnTo>
                  <a:pt x="2892317" y="1940482"/>
                </a:lnTo>
                <a:lnTo>
                  <a:pt x="0" y="194048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12" name="Freeform 12"/>
          <p:cNvSpPr/>
          <p:nvPr/>
        </p:nvSpPr>
        <p:spPr>
          <a:xfrm>
            <a:off x="8585511" y="3023279"/>
            <a:ext cx="9619432" cy="7660566"/>
          </a:xfrm>
          <a:custGeom>
            <a:avLst/>
            <a:gdLst/>
            <a:ahLst/>
            <a:cxnLst/>
            <a:rect l="l" t="t" r="r" b="b"/>
            <a:pathLst>
              <a:path w="9619432" h="7660566">
                <a:moveTo>
                  <a:pt x="0" y="0"/>
                </a:moveTo>
                <a:lnTo>
                  <a:pt x="9619432" y="0"/>
                </a:lnTo>
                <a:lnTo>
                  <a:pt x="9619432" y="7660566"/>
                </a:lnTo>
                <a:lnTo>
                  <a:pt x="0" y="7660566"/>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13" name="Freeform 13"/>
          <p:cNvSpPr/>
          <p:nvPr/>
        </p:nvSpPr>
        <p:spPr>
          <a:xfrm>
            <a:off x="-776702" y="5814157"/>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8" name="Group 8"/>
          <p:cNvGrpSpPr/>
          <p:nvPr/>
        </p:nvGrpSpPr>
        <p:grpSpPr>
          <a:xfrm>
            <a:off x="990447" y="2236759"/>
            <a:ext cx="1129028" cy="896875"/>
            <a:chOff x="0" y="0"/>
            <a:chExt cx="519923" cy="413016"/>
          </a:xfrm>
        </p:grpSpPr>
        <p:sp>
          <p:nvSpPr>
            <p:cNvPr id="9" name="Freeform 9"/>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10" name="Freeform 10"/>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11" name="TextBox 11"/>
          <p:cNvSpPr txBox="1"/>
          <p:nvPr/>
        </p:nvSpPr>
        <p:spPr>
          <a:xfrm>
            <a:off x="1028700" y="2436950"/>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01</a:t>
            </a:r>
          </a:p>
        </p:txBody>
      </p:sp>
      <p:sp>
        <p:nvSpPr>
          <p:cNvPr id="12" name="TextBox 12"/>
          <p:cNvSpPr txBox="1"/>
          <p:nvPr/>
        </p:nvSpPr>
        <p:spPr>
          <a:xfrm>
            <a:off x="2487045" y="2409568"/>
            <a:ext cx="6492151" cy="1057275"/>
          </a:xfrm>
          <a:prstGeom prst="rect">
            <a:avLst/>
          </a:prstGeom>
        </p:spPr>
        <p:txBody>
          <a:bodyPr lIns="0" tIns="0" rIns="0" bIns="0" rtlCol="0" anchor="t">
            <a:spAutoFit/>
          </a:bodyPr>
          <a:lstStyle/>
          <a:p>
            <a:pPr>
              <a:lnSpc>
                <a:spcPts val="4199"/>
              </a:lnSpc>
            </a:pPr>
            <a:r>
              <a:rPr lang="en-US" sz="2999">
                <a:solidFill>
                  <a:srgbClr val="442816"/>
                </a:solidFill>
                <a:latin typeface="Childos Arabic Light"/>
              </a:rPr>
              <a:t>Wartawan merahasiakan identitas anak.</a:t>
            </a:r>
          </a:p>
          <a:p>
            <a:pPr>
              <a:lnSpc>
                <a:spcPts val="4199"/>
              </a:lnSpc>
              <a:spcBef>
                <a:spcPct val="0"/>
              </a:spcBef>
            </a:pPr>
            <a:endParaRPr lang="en-US" sz="2999">
              <a:solidFill>
                <a:srgbClr val="442816"/>
              </a:solidFill>
              <a:latin typeface="Childos Arabic Light"/>
            </a:endParaRPr>
          </a:p>
        </p:txBody>
      </p:sp>
      <p:grpSp>
        <p:nvGrpSpPr>
          <p:cNvPr id="13" name="Group 13"/>
          <p:cNvGrpSpPr/>
          <p:nvPr/>
        </p:nvGrpSpPr>
        <p:grpSpPr>
          <a:xfrm>
            <a:off x="990447" y="3382508"/>
            <a:ext cx="1129028" cy="896875"/>
            <a:chOff x="0" y="0"/>
            <a:chExt cx="519923" cy="413016"/>
          </a:xfrm>
        </p:grpSpPr>
        <p:sp>
          <p:nvSpPr>
            <p:cNvPr id="14" name="Freeform 14"/>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15" name="Freeform 15"/>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16" name="TextBox 16"/>
          <p:cNvSpPr txBox="1"/>
          <p:nvPr/>
        </p:nvSpPr>
        <p:spPr>
          <a:xfrm>
            <a:off x="990447" y="3582699"/>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02</a:t>
            </a:r>
          </a:p>
        </p:txBody>
      </p:sp>
      <p:sp>
        <p:nvSpPr>
          <p:cNvPr id="17" name="TextBox 17"/>
          <p:cNvSpPr txBox="1"/>
          <p:nvPr/>
        </p:nvSpPr>
        <p:spPr>
          <a:xfrm>
            <a:off x="2487045" y="3296783"/>
            <a:ext cx="6492151" cy="1555115"/>
          </a:xfrm>
          <a:prstGeom prst="rect">
            <a:avLst/>
          </a:prstGeom>
        </p:spPr>
        <p:txBody>
          <a:bodyPr lIns="0" tIns="0" rIns="0" bIns="0" rtlCol="0" anchor="t">
            <a:spAutoFit/>
          </a:bodyPr>
          <a:lstStyle/>
          <a:p>
            <a:pPr>
              <a:lnSpc>
                <a:spcPts val="4059"/>
              </a:lnSpc>
            </a:pPr>
            <a:r>
              <a:rPr lang="en-US" sz="2899">
                <a:solidFill>
                  <a:srgbClr val="442816"/>
                </a:solidFill>
                <a:latin typeface="Childos Arabic Light"/>
              </a:rPr>
              <a:t>Wartawan memberitakan secara faktual dengan narasi bernuansa positif.</a:t>
            </a:r>
          </a:p>
          <a:p>
            <a:pPr>
              <a:lnSpc>
                <a:spcPts val="4059"/>
              </a:lnSpc>
              <a:spcBef>
                <a:spcPct val="0"/>
              </a:spcBef>
            </a:pPr>
            <a:endParaRPr lang="en-US" sz="2899">
              <a:solidFill>
                <a:srgbClr val="442816"/>
              </a:solidFill>
              <a:latin typeface="Childos Arabic Light"/>
            </a:endParaRPr>
          </a:p>
        </p:txBody>
      </p:sp>
      <p:grpSp>
        <p:nvGrpSpPr>
          <p:cNvPr id="18" name="Group 18"/>
          <p:cNvGrpSpPr/>
          <p:nvPr/>
        </p:nvGrpSpPr>
        <p:grpSpPr>
          <a:xfrm>
            <a:off x="9312571" y="2236759"/>
            <a:ext cx="1129028" cy="896875"/>
            <a:chOff x="0" y="0"/>
            <a:chExt cx="519923" cy="413016"/>
          </a:xfrm>
        </p:grpSpPr>
        <p:sp>
          <p:nvSpPr>
            <p:cNvPr id="19" name="Freeform 19"/>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20" name="Freeform 20"/>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21" name="TextBox 21"/>
          <p:cNvSpPr txBox="1"/>
          <p:nvPr/>
        </p:nvSpPr>
        <p:spPr>
          <a:xfrm>
            <a:off x="9346766" y="2463834"/>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07</a:t>
            </a:r>
          </a:p>
        </p:txBody>
      </p:sp>
      <p:sp>
        <p:nvSpPr>
          <p:cNvPr id="22" name="TextBox 22"/>
          <p:cNvSpPr txBox="1"/>
          <p:nvPr/>
        </p:nvSpPr>
        <p:spPr>
          <a:xfrm>
            <a:off x="10767149" y="2160559"/>
            <a:ext cx="6492151" cy="1436370"/>
          </a:xfrm>
          <a:prstGeom prst="rect">
            <a:avLst/>
          </a:prstGeom>
        </p:spPr>
        <p:txBody>
          <a:bodyPr lIns="0" tIns="0" rIns="0" bIns="0" rtlCol="0" anchor="t">
            <a:spAutoFit/>
          </a:bodyPr>
          <a:lstStyle/>
          <a:p>
            <a:pPr>
              <a:lnSpc>
                <a:spcPts val="3779"/>
              </a:lnSpc>
            </a:pPr>
            <a:r>
              <a:rPr lang="en-US" sz="2700">
                <a:solidFill>
                  <a:srgbClr val="442816"/>
                </a:solidFill>
                <a:latin typeface="Childos Arabic Light"/>
              </a:rPr>
              <a:t>Wartawan tidak mewawancarai saksi anak dalam kasus pelaku belum ditangkap.</a:t>
            </a:r>
          </a:p>
          <a:p>
            <a:pPr>
              <a:lnSpc>
                <a:spcPts val="3779"/>
              </a:lnSpc>
              <a:spcBef>
                <a:spcPct val="0"/>
              </a:spcBef>
            </a:pPr>
            <a:endParaRPr lang="en-US" sz="2700">
              <a:solidFill>
                <a:srgbClr val="442816"/>
              </a:solidFill>
              <a:latin typeface="Childos Arabic Light"/>
            </a:endParaRPr>
          </a:p>
        </p:txBody>
      </p:sp>
      <p:grpSp>
        <p:nvGrpSpPr>
          <p:cNvPr id="23" name="Group 23"/>
          <p:cNvGrpSpPr/>
          <p:nvPr/>
        </p:nvGrpSpPr>
        <p:grpSpPr>
          <a:xfrm>
            <a:off x="9308659" y="4650858"/>
            <a:ext cx="1129028" cy="896875"/>
            <a:chOff x="0" y="0"/>
            <a:chExt cx="519923" cy="413016"/>
          </a:xfrm>
        </p:grpSpPr>
        <p:sp>
          <p:nvSpPr>
            <p:cNvPr id="24" name="Freeform 24"/>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25" name="Freeform 25"/>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26" name="TextBox 26"/>
          <p:cNvSpPr txBox="1"/>
          <p:nvPr/>
        </p:nvSpPr>
        <p:spPr>
          <a:xfrm>
            <a:off x="9346766" y="4942875"/>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09</a:t>
            </a:r>
          </a:p>
        </p:txBody>
      </p:sp>
      <p:grpSp>
        <p:nvGrpSpPr>
          <p:cNvPr id="27" name="Group 27"/>
          <p:cNvGrpSpPr/>
          <p:nvPr/>
        </p:nvGrpSpPr>
        <p:grpSpPr>
          <a:xfrm>
            <a:off x="9346766" y="5870788"/>
            <a:ext cx="1129028" cy="896875"/>
            <a:chOff x="0" y="0"/>
            <a:chExt cx="519923" cy="413016"/>
          </a:xfrm>
        </p:grpSpPr>
        <p:sp>
          <p:nvSpPr>
            <p:cNvPr id="28" name="Freeform 28"/>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29" name="Freeform 29"/>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30" name="TextBox 30"/>
          <p:cNvSpPr txBox="1"/>
          <p:nvPr/>
        </p:nvSpPr>
        <p:spPr>
          <a:xfrm>
            <a:off x="9346766" y="6128758"/>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10</a:t>
            </a:r>
          </a:p>
        </p:txBody>
      </p:sp>
      <p:sp>
        <p:nvSpPr>
          <p:cNvPr id="31" name="TextBox 31"/>
          <p:cNvSpPr txBox="1"/>
          <p:nvPr/>
        </p:nvSpPr>
        <p:spPr>
          <a:xfrm>
            <a:off x="10767149" y="7063204"/>
            <a:ext cx="7029239" cy="1436370"/>
          </a:xfrm>
          <a:prstGeom prst="rect">
            <a:avLst/>
          </a:prstGeom>
        </p:spPr>
        <p:txBody>
          <a:bodyPr lIns="0" tIns="0" rIns="0" bIns="0" rtlCol="0" anchor="t">
            <a:spAutoFit/>
          </a:bodyPr>
          <a:lstStyle/>
          <a:p>
            <a:pPr>
              <a:lnSpc>
                <a:spcPts val="3779"/>
              </a:lnSpc>
            </a:pPr>
            <a:r>
              <a:rPr lang="en-US" sz="2700">
                <a:solidFill>
                  <a:srgbClr val="442816"/>
                </a:solidFill>
                <a:latin typeface="Childos Arabic Light"/>
              </a:rPr>
              <a:t>Wartawan tidak menjadikan media sosial sebagai materi utama berita anak.</a:t>
            </a:r>
          </a:p>
          <a:p>
            <a:pPr>
              <a:lnSpc>
                <a:spcPts val="3779"/>
              </a:lnSpc>
              <a:spcBef>
                <a:spcPct val="0"/>
              </a:spcBef>
            </a:pPr>
            <a:endParaRPr lang="en-US" sz="2700">
              <a:solidFill>
                <a:srgbClr val="442816"/>
              </a:solidFill>
              <a:latin typeface="Childos Arabic Light"/>
            </a:endParaRPr>
          </a:p>
        </p:txBody>
      </p:sp>
      <p:grpSp>
        <p:nvGrpSpPr>
          <p:cNvPr id="32" name="Group 32"/>
          <p:cNvGrpSpPr/>
          <p:nvPr/>
        </p:nvGrpSpPr>
        <p:grpSpPr>
          <a:xfrm>
            <a:off x="9308659" y="6999145"/>
            <a:ext cx="1129028" cy="896875"/>
            <a:chOff x="0" y="0"/>
            <a:chExt cx="519923" cy="413016"/>
          </a:xfrm>
        </p:grpSpPr>
        <p:sp>
          <p:nvSpPr>
            <p:cNvPr id="33" name="Freeform 33"/>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34" name="Freeform 34"/>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35" name="TextBox 35"/>
          <p:cNvSpPr txBox="1"/>
          <p:nvPr/>
        </p:nvSpPr>
        <p:spPr>
          <a:xfrm>
            <a:off x="9346766" y="7304021"/>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11</a:t>
            </a:r>
          </a:p>
        </p:txBody>
      </p:sp>
      <p:sp>
        <p:nvSpPr>
          <p:cNvPr id="36" name="TextBox 36"/>
          <p:cNvSpPr txBox="1"/>
          <p:nvPr/>
        </p:nvSpPr>
        <p:spPr>
          <a:xfrm>
            <a:off x="10767149" y="8235870"/>
            <a:ext cx="6492151" cy="1436370"/>
          </a:xfrm>
          <a:prstGeom prst="rect">
            <a:avLst/>
          </a:prstGeom>
        </p:spPr>
        <p:txBody>
          <a:bodyPr lIns="0" tIns="0" rIns="0" bIns="0" rtlCol="0" anchor="t">
            <a:spAutoFit/>
          </a:bodyPr>
          <a:lstStyle/>
          <a:p>
            <a:pPr>
              <a:lnSpc>
                <a:spcPts val="3779"/>
              </a:lnSpc>
            </a:pPr>
            <a:r>
              <a:rPr lang="en-US" sz="2700">
                <a:solidFill>
                  <a:srgbClr val="442816"/>
                </a:solidFill>
                <a:latin typeface="Childos Arabic Light"/>
              </a:rPr>
              <a:t>Wartawan berpedoman pada UU Sistem Peradilan Pidana Anak (SPPA)</a:t>
            </a:r>
          </a:p>
          <a:p>
            <a:pPr>
              <a:lnSpc>
                <a:spcPts val="3779"/>
              </a:lnSpc>
              <a:spcBef>
                <a:spcPct val="0"/>
              </a:spcBef>
            </a:pPr>
            <a:endParaRPr lang="en-US" sz="2700">
              <a:solidFill>
                <a:srgbClr val="442816"/>
              </a:solidFill>
              <a:latin typeface="Childos Arabic Light"/>
            </a:endParaRPr>
          </a:p>
        </p:txBody>
      </p:sp>
      <p:sp>
        <p:nvSpPr>
          <p:cNvPr id="37" name="TextBox 37"/>
          <p:cNvSpPr txBox="1"/>
          <p:nvPr/>
        </p:nvSpPr>
        <p:spPr>
          <a:xfrm>
            <a:off x="990447" y="472504"/>
            <a:ext cx="16805942" cy="1280160"/>
          </a:xfrm>
          <a:prstGeom prst="rect">
            <a:avLst/>
          </a:prstGeom>
        </p:spPr>
        <p:txBody>
          <a:bodyPr lIns="0" tIns="0" rIns="0" bIns="0" rtlCol="0" anchor="t">
            <a:spAutoFit/>
          </a:bodyPr>
          <a:lstStyle/>
          <a:p>
            <a:pPr algn="ctr">
              <a:lnSpc>
                <a:spcPts val="5040"/>
              </a:lnSpc>
            </a:pPr>
            <a:r>
              <a:rPr lang="en-US" sz="3600" dirty="0" err="1">
                <a:solidFill>
                  <a:srgbClr val="683E38"/>
                </a:solidFill>
                <a:latin typeface="Bubblebody Neue Ultra-Bold"/>
              </a:rPr>
              <a:t>Pedoman</a:t>
            </a:r>
            <a:r>
              <a:rPr lang="en-US" sz="3600" dirty="0">
                <a:solidFill>
                  <a:srgbClr val="683E38"/>
                </a:solidFill>
                <a:latin typeface="Bubblebody Neue Ultra-Bold"/>
              </a:rPr>
              <a:t> </a:t>
            </a:r>
            <a:r>
              <a:rPr lang="en-US" sz="3600" dirty="0" err="1">
                <a:solidFill>
                  <a:srgbClr val="683E38"/>
                </a:solidFill>
                <a:latin typeface="Bubblebody Neue Ultra-Bold"/>
              </a:rPr>
              <a:t>Pemberitaan</a:t>
            </a:r>
            <a:r>
              <a:rPr lang="en-US" sz="3600" dirty="0">
                <a:solidFill>
                  <a:srgbClr val="683E38"/>
                </a:solidFill>
                <a:latin typeface="Bubblebody Neue Ultra-Bold"/>
              </a:rPr>
              <a:t> Ramah Anak </a:t>
            </a:r>
            <a:r>
              <a:rPr lang="en-US" sz="3600" dirty="0" err="1">
                <a:solidFill>
                  <a:srgbClr val="683E38"/>
                </a:solidFill>
                <a:latin typeface="Bubblebody Neue Ultra-Bold"/>
              </a:rPr>
              <a:t>Berdasarkan</a:t>
            </a:r>
            <a:r>
              <a:rPr lang="en-US" sz="3600" dirty="0">
                <a:solidFill>
                  <a:srgbClr val="683E38"/>
                </a:solidFill>
                <a:latin typeface="Bubblebody Neue Ultra-Bold"/>
              </a:rPr>
              <a:t> </a:t>
            </a:r>
            <a:r>
              <a:rPr lang="en-US" sz="3600" dirty="0" err="1">
                <a:solidFill>
                  <a:srgbClr val="683E38"/>
                </a:solidFill>
                <a:latin typeface="Bubblebody Neue Ultra-Bold"/>
              </a:rPr>
              <a:t>Peraturan</a:t>
            </a:r>
            <a:r>
              <a:rPr lang="en-US" sz="3600" dirty="0">
                <a:solidFill>
                  <a:srgbClr val="683E38"/>
                </a:solidFill>
                <a:latin typeface="Bubblebody Neue Ultra-Bold"/>
              </a:rPr>
              <a:t> Dewan Pers No.1/</a:t>
            </a:r>
            <a:r>
              <a:rPr lang="en-US" sz="3600" dirty="0" err="1">
                <a:solidFill>
                  <a:srgbClr val="683E38"/>
                </a:solidFill>
                <a:latin typeface="Bubblebody Neue Ultra-Bold"/>
              </a:rPr>
              <a:t>Peraturan</a:t>
            </a:r>
            <a:r>
              <a:rPr lang="en-US" sz="3600" dirty="0">
                <a:solidFill>
                  <a:srgbClr val="683E38"/>
                </a:solidFill>
                <a:latin typeface="Bubblebody Neue Ultra-Bold"/>
              </a:rPr>
              <a:t>-DP/II/2019 </a:t>
            </a:r>
          </a:p>
        </p:txBody>
      </p:sp>
      <p:grpSp>
        <p:nvGrpSpPr>
          <p:cNvPr id="38" name="Group 38"/>
          <p:cNvGrpSpPr/>
          <p:nvPr/>
        </p:nvGrpSpPr>
        <p:grpSpPr>
          <a:xfrm>
            <a:off x="986542" y="4531953"/>
            <a:ext cx="1129028" cy="896875"/>
            <a:chOff x="0" y="0"/>
            <a:chExt cx="519923" cy="413016"/>
          </a:xfrm>
        </p:grpSpPr>
        <p:sp>
          <p:nvSpPr>
            <p:cNvPr id="39" name="Freeform 39"/>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40" name="Freeform 40"/>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41" name="TextBox 41"/>
          <p:cNvSpPr txBox="1"/>
          <p:nvPr/>
        </p:nvSpPr>
        <p:spPr>
          <a:xfrm>
            <a:off x="986542" y="4719189"/>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03</a:t>
            </a:r>
          </a:p>
        </p:txBody>
      </p:sp>
      <p:sp>
        <p:nvSpPr>
          <p:cNvPr id="42" name="TextBox 42"/>
          <p:cNvSpPr txBox="1"/>
          <p:nvPr/>
        </p:nvSpPr>
        <p:spPr>
          <a:xfrm>
            <a:off x="2487045" y="4446228"/>
            <a:ext cx="6906373" cy="1040766"/>
          </a:xfrm>
          <a:prstGeom prst="rect">
            <a:avLst/>
          </a:prstGeom>
        </p:spPr>
        <p:txBody>
          <a:bodyPr lIns="0" tIns="0" rIns="0" bIns="0" rtlCol="0" anchor="t">
            <a:spAutoFit/>
          </a:bodyPr>
          <a:lstStyle/>
          <a:p>
            <a:pPr>
              <a:lnSpc>
                <a:spcPts val="4059"/>
              </a:lnSpc>
              <a:spcBef>
                <a:spcPct val="0"/>
              </a:spcBef>
            </a:pPr>
            <a:r>
              <a:rPr lang="en-US" sz="2899">
                <a:solidFill>
                  <a:srgbClr val="000000"/>
                </a:solidFill>
                <a:latin typeface="Childos Arabic"/>
              </a:rPr>
              <a:t>Wartawan tidak menggali informasi di luar kapasitas anak</a:t>
            </a:r>
          </a:p>
        </p:txBody>
      </p:sp>
      <p:sp>
        <p:nvSpPr>
          <p:cNvPr id="43" name="TextBox 43"/>
          <p:cNvSpPr txBox="1"/>
          <p:nvPr/>
        </p:nvSpPr>
        <p:spPr>
          <a:xfrm>
            <a:off x="2440393" y="5596937"/>
            <a:ext cx="6906373" cy="1555116"/>
          </a:xfrm>
          <a:prstGeom prst="rect">
            <a:avLst/>
          </a:prstGeom>
        </p:spPr>
        <p:txBody>
          <a:bodyPr lIns="0" tIns="0" rIns="0" bIns="0" rtlCol="0" anchor="t">
            <a:spAutoFit/>
          </a:bodyPr>
          <a:lstStyle/>
          <a:p>
            <a:pPr>
              <a:lnSpc>
                <a:spcPts val="4059"/>
              </a:lnSpc>
            </a:pPr>
            <a:r>
              <a:rPr lang="en-US" sz="2899">
                <a:solidFill>
                  <a:srgbClr val="000000"/>
                </a:solidFill>
                <a:latin typeface="Childos Arabic"/>
              </a:rPr>
              <a:t>Wartawan tidak mempublikasikan identitas anak untuk melengkapi informasi</a:t>
            </a:r>
          </a:p>
          <a:p>
            <a:pPr>
              <a:lnSpc>
                <a:spcPts val="4059"/>
              </a:lnSpc>
              <a:spcBef>
                <a:spcPct val="0"/>
              </a:spcBef>
            </a:pPr>
            <a:endParaRPr lang="en-US" sz="2899">
              <a:solidFill>
                <a:srgbClr val="000000"/>
              </a:solidFill>
              <a:latin typeface="Childos Arabic"/>
            </a:endParaRPr>
          </a:p>
        </p:txBody>
      </p:sp>
      <p:grpSp>
        <p:nvGrpSpPr>
          <p:cNvPr id="44" name="Group 44"/>
          <p:cNvGrpSpPr/>
          <p:nvPr/>
        </p:nvGrpSpPr>
        <p:grpSpPr>
          <a:xfrm>
            <a:off x="990447" y="5711745"/>
            <a:ext cx="1129028" cy="896875"/>
            <a:chOff x="0" y="0"/>
            <a:chExt cx="519923" cy="413016"/>
          </a:xfrm>
        </p:grpSpPr>
        <p:sp>
          <p:nvSpPr>
            <p:cNvPr id="45" name="Freeform 45"/>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46" name="Freeform 46"/>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47" name="TextBox 47"/>
          <p:cNvSpPr txBox="1"/>
          <p:nvPr/>
        </p:nvSpPr>
        <p:spPr>
          <a:xfrm>
            <a:off x="990447" y="5918413"/>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04</a:t>
            </a:r>
          </a:p>
        </p:txBody>
      </p:sp>
      <p:grpSp>
        <p:nvGrpSpPr>
          <p:cNvPr id="48" name="Group 48"/>
          <p:cNvGrpSpPr/>
          <p:nvPr/>
        </p:nvGrpSpPr>
        <p:grpSpPr>
          <a:xfrm>
            <a:off x="1028700" y="6856270"/>
            <a:ext cx="1129028" cy="896875"/>
            <a:chOff x="0" y="0"/>
            <a:chExt cx="519923" cy="413016"/>
          </a:xfrm>
        </p:grpSpPr>
        <p:sp>
          <p:nvSpPr>
            <p:cNvPr id="49" name="Freeform 49"/>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50" name="Freeform 50"/>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51" name="TextBox 51"/>
          <p:cNvSpPr txBox="1"/>
          <p:nvPr/>
        </p:nvSpPr>
        <p:spPr>
          <a:xfrm>
            <a:off x="1016090" y="7046770"/>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05</a:t>
            </a:r>
          </a:p>
        </p:txBody>
      </p:sp>
      <p:sp>
        <p:nvSpPr>
          <p:cNvPr id="52" name="TextBox 52"/>
          <p:cNvSpPr txBox="1"/>
          <p:nvPr/>
        </p:nvSpPr>
        <p:spPr>
          <a:xfrm>
            <a:off x="2487045" y="6731848"/>
            <a:ext cx="6906373" cy="1555116"/>
          </a:xfrm>
          <a:prstGeom prst="rect">
            <a:avLst/>
          </a:prstGeom>
        </p:spPr>
        <p:txBody>
          <a:bodyPr lIns="0" tIns="0" rIns="0" bIns="0" rtlCol="0" anchor="t">
            <a:spAutoFit/>
          </a:bodyPr>
          <a:lstStyle/>
          <a:p>
            <a:pPr>
              <a:lnSpc>
                <a:spcPts val="4059"/>
              </a:lnSpc>
            </a:pPr>
            <a:r>
              <a:rPr lang="en-US" sz="2899">
                <a:solidFill>
                  <a:srgbClr val="000000"/>
                </a:solidFill>
                <a:latin typeface="Childos Arabic"/>
              </a:rPr>
              <a:t>Wartawan memperhatikan dampak pemberitaan yang berlebihan</a:t>
            </a:r>
          </a:p>
          <a:p>
            <a:pPr>
              <a:lnSpc>
                <a:spcPts val="4059"/>
              </a:lnSpc>
              <a:spcBef>
                <a:spcPct val="0"/>
              </a:spcBef>
            </a:pPr>
            <a:endParaRPr lang="en-US" sz="2899">
              <a:solidFill>
                <a:srgbClr val="000000"/>
              </a:solidFill>
              <a:latin typeface="Childos Arabic"/>
            </a:endParaRPr>
          </a:p>
        </p:txBody>
      </p:sp>
      <p:grpSp>
        <p:nvGrpSpPr>
          <p:cNvPr id="53" name="Group 53"/>
          <p:cNvGrpSpPr/>
          <p:nvPr/>
        </p:nvGrpSpPr>
        <p:grpSpPr>
          <a:xfrm>
            <a:off x="1016090" y="8010320"/>
            <a:ext cx="1129028" cy="896875"/>
            <a:chOff x="0" y="0"/>
            <a:chExt cx="519923" cy="413016"/>
          </a:xfrm>
        </p:grpSpPr>
        <p:sp>
          <p:nvSpPr>
            <p:cNvPr id="54" name="Freeform 54"/>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55" name="Freeform 55"/>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56" name="TextBox 56"/>
          <p:cNvSpPr txBox="1"/>
          <p:nvPr/>
        </p:nvSpPr>
        <p:spPr>
          <a:xfrm>
            <a:off x="986542" y="8238920"/>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06</a:t>
            </a:r>
          </a:p>
        </p:txBody>
      </p:sp>
      <p:sp>
        <p:nvSpPr>
          <p:cNvPr id="57" name="TextBox 57"/>
          <p:cNvSpPr txBox="1"/>
          <p:nvPr/>
        </p:nvSpPr>
        <p:spPr>
          <a:xfrm>
            <a:off x="2440393" y="7895003"/>
            <a:ext cx="6906373" cy="2069466"/>
          </a:xfrm>
          <a:prstGeom prst="rect">
            <a:avLst/>
          </a:prstGeom>
        </p:spPr>
        <p:txBody>
          <a:bodyPr lIns="0" tIns="0" rIns="0" bIns="0" rtlCol="0" anchor="t">
            <a:spAutoFit/>
          </a:bodyPr>
          <a:lstStyle/>
          <a:p>
            <a:pPr>
              <a:lnSpc>
                <a:spcPts val="4059"/>
              </a:lnSpc>
            </a:pPr>
            <a:r>
              <a:rPr lang="en-US" sz="2899">
                <a:solidFill>
                  <a:srgbClr val="000000"/>
                </a:solidFill>
                <a:latin typeface="Childos Arabic"/>
              </a:rPr>
              <a:t>Wartawan tidak memberitakan anak dalam perlindungan LPSK (Lembaga Perlindungan Saksi dan Korban)</a:t>
            </a:r>
          </a:p>
          <a:p>
            <a:pPr>
              <a:lnSpc>
                <a:spcPts val="4059"/>
              </a:lnSpc>
              <a:spcBef>
                <a:spcPct val="0"/>
              </a:spcBef>
            </a:pPr>
            <a:endParaRPr lang="en-US" sz="2899">
              <a:solidFill>
                <a:srgbClr val="000000"/>
              </a:solidFill>
              <a:latin typeface="Childos Arabic"/>
            </a:endParaRPr>
          </a:p>
        </p:txBody>
      </p:sp>
      <p:grpSp>
        <p:nvGrpSpPr>
          <p:cNvPr id="58" name="Group 58"/>
          <p:cNvGrpSpPr/>
          <p:nvPr/>
        </p:nvGrpSpPr>
        <p:grpSpPr>
          <a:xfrm>
            <a:off x="9308659" y="3382508"/>
            <a:ext cx="1129028" cy="896875"/>
            <a:chOff x="0" y="0"/>
            <a:chExt cx="519923" cy="413016"/>
          </a:xfrm>
        </p:grpSpPr>
        <p:sp>
          <p:nvSpPr>
            <p:cNvPr id="59" name="Freeform 59"/>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60" name="Freeform 60"/>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61" name="TextBox 61"/>
          <p:cNvSpPr txBox="1"/>
          <p:nvPr/>
        </p:nvSpPr>
        <p:spPr>
          <a:xfrm>
            <a:off x="9308659" y="3573084"/>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08</a:t>
            </a:r>
          </a:p>
        </p:txBody>
      </p:sp>
      <p:sp>
        <p:nvSpPr>
          <p:cNvPr id="62" name="TextBox 62"/>
          <p:cNvSpPr txBox="1"/>
          <p:nvPr/>
        </p:nvSpPr>
        <p:spPr>
          <a:xfrm>
            <a:off x="10767149" y="3306308"/>
            <a:ext cx="6492151" cy="1436370"/>
          </a:xfrm>
          <a:prstGeom prst="rect">
            <a:avLst/>
          </a:prstGeom>
        </p:spPr>
        <p:txBody>
          <a:bodyPr lIns="0" tIns="0" rIns="0" bIns="0" rtlCol="0" anchor="t">
            <a:spAutoFit/>
          </a:bodyPr>
          <a:lstStyle/>
          <a:p>
            <a:pPr>
              <a:lnSpc>
                <a:spcPts val="3779"/>
              </a:lnSpc>
            </a:pPr>
            <a:r>
              <a:rPr lang="en-US" sz="2700">
                <a:solidFill>
                  <a:srgbClr val="442816"/>
                </a:solidFill>
                <a:latin typeface="Childos Arabic Light"/>
              </a:rPr>
              <a:t>Wartawan tudak mempublikasikan identitas anak yang berhubungan dengan pelaku.</a:t>
            </a:r>
          </a:p>
          <a:p>
            <a:pPr>
              <a:lnSpc>
                <a:spcPts val="3779"/>
              </a:lnSpc>
              <a:spcBef>
                <a:spcPct val="0"/>
              </a:spcBef>
            </a:pPr>
            <a:endParaRPr lang="en-US" sz="2700">
              <a:solidFill>
                <a:srgbClr val="442816"/>
              </a:solidFill>
              <a:latin typeface="Childos Arabic Light"/>
            </a:endParaRPr>
          </a:p>
        </p:txBody>
      </p:sp>
      <p:sp>
        <p:nvSpPr>
          <p:cNvPr id="63" name="TextBox 63"/>
          <p:cNvSpPr txBox="1"/>
          <p:nvPr/>
        </p:nvSpPr>
        <p:spPr>
          <a:xfrm>
            <a:off x="10767149" y="4595364"/>
            <a:ext cx="7029239" cy="1436370"/>
          </a:xfrm>
          <a:prstGeom prst="rect">
            <a:avLst/>
          </a:prstGeom>
        </p:spPr>
        <p:txBody>
          <a:bodyPr lIns="0" tIns="0" rIns="0" bIns="0" rtlCol="0" anchor="t">
            <a:spAutoFit/>
          </a:bodyPr>
          <a:lstStyle/>
          <a:p>
            <a:pPr>
              <a:lnSpc>
                <a:spcPts val="3779"/>
              </a:lnSpc>
            </a:pPr>
            <a:r>
              <a:rPr lang="en-US" sz="2700">
                <a:solidFill>
                  <a:srgbClr val="442816"/>
                </a:solidFill>
                <a:latin typeface="Childos Arabic Light"/>
              </a:rPr>
              <a:t>Wartawan boleh mengumumkan identitas anak hilang atau disandera, jika anak belum ditemukan.</a:t>
            </a:r>
          </a:p>
          <a:p>
            <a:pPr>
              <a:lnSpc>
                <a:spcPts val="3779"/>
              </a:lnSpc>
              <a:spcBef>
                <a:spcPct val="0"/>
              </a:spcBef>
            </a:pPr>
            <a:endParaRPr lang="en-US" sz="2700">
              <a:solidFill>
                <a:srgbClr val="442816"/>
              </a:solidFill>
              <a:latin typeface="Childos Arabic Light"/>
            </a:endParaRPr>
          </a:p>
        </p:txBody>
      </p:sp>
      <p:sp>
        <p:nvSpPr>
          <p:cNvPr id="64" name="TextBox 64"/>
          <p:cNvSpPr txBox="1"/>
          <p:nvPr/>
        </p:nvSpPr>
        <p:spPr>
          <a:xfrm>
            <a:off x="10809169" y="5852335"/>
            <a:ext cx="7029239" cy="1436370"/>
          </a:xfrm>
          <a:prstGeom prst="rect">
            <a:avLst/>
          </a:prstGeom>
        </p:spPr>
        <p:txBody>
          <a:bodyPr lIns="0" tIns="0" rIns="0" bIns="0" rtlCol="0" anchor="t">
            <a:spAutoFit/>
          </a:bodyPr>
          <a:lstStyle/>
          <a:p>
            <a:pPr>
              <a:lnSpc>
                <a:spcPts val="3779"/>
              </a:lnSpc>
            </a:pPr>
            <a:r>
              <a:rPr lang="en-US" sz="2700">
                <a:solidFill>
                  <a:srgbClr val="442816"/>
                </a:solidFill>
                <a:latin typeface="Childos Arabic Light"/>
              </a:rPr>
              <a:t>Wartawan tidak memberitakan identitas anak yang terlibat dalam politik atau SARA.</a:t>
            </a:r>
          </a:p>
          <a:p>
            <a:pPr>
              <a:lnSpc>
                <a:spcPts val="3779"/>
              </a:lnSpc>
              <a:spcBef>
                <a:spcPct val="0"/>
              </a:spcBef>
            </a:pPr>
            <a:endParaRPr lang="en-US" sz="2700">
              <a:solidFill>
                <a:srgbClr val="442816"/>
              </a:solidFill>
              <a:latin typeface="Childos Arabic Light"/>
            </a:endParaRPr>
          </a:p>
        </p:txBody>
      </p:sp>
      <p:grpSp>
        <p:nvGrpSpPr>
          <p:cNvPr id="65" name="Group 65"/>
          <p:cNvGrpSpPr/>
          <p:nvPr/>
        </p:nvGrpSpPr>
        <p:grpSpPr>
          <a:xfrm>
            <a:off x="9312571" y="8191295"/>
            <a:ext cx="1129028" cy="896875"/>
            <a:chOff x="0" y="0"/>
            <a:chExt cx="519923" cy="413016"/>
          </a:xfrm>
        </p:grpSpPr>
        <p:sp>
          <p:nvSpPr>
            <p:cNvPr id="66" name="Freeform 66"/>
            <p:cNvSpPr/>
            <p:nvPr/>
          </p:nvSpPr>
          <p:spPr>
            <a:xfrm>
              <a:off x="10160" y="16510"/>
              <a:ext cx="497063" cy="385076"/>
            </a:xfrm>
            <a:custGeom>
              <a:avLst/>
              <a:gdLst/>
              <a:ahLst/>
              <a:cxnLst/>
              <a:rect l="l" t="t" r="r" b="b"/>
              <a:pathLst>
                <a:path w="497063" h="385076">
                  <a:moveTo>
                    <a:pt x="497063" y="385076"/>
                  </a:moveTo>
                  <a:lnTo>
                    <a:pt x="0" y="377456"/>
                  </a:lnTo>
                  <a:lnTo>
                    <a:pt x="0" y="146781"/>
                  </a:lnTo>
                  <a:lnTo>
                    <a:pt x="17780" y="19050"/>
                  </a:lnTo>
                  <a:lnTo>
                    <a:pt x="245614" y="0"/>
                  </a:lnTo>
                  <a:lnTo>
                    <a:pt x="478013" y="5080"/>
                  </a:lnTo>
                  <a:close/>
                </a:path>
              </a:pathLst>
            </a:custGeom>
            <a:solidFill>
              <a:srgbClr val="FCCE5D"/>
            </a:solidFill>
          </p:spPr>
        </p:sp>
        <p:sp>
          <p:nvSpPr>
            <p:cNvPr id="67" name="Freeform 67"/>
            <p:cNvSpPr/>
            <p:nvPr/>
          </p:nvSpPr>
          <p:spPr>
            <a:xfrm>
              <a:off x="-3810" y="0"/>
              <a:ext cx="526273" cy="411746"/>
            </a:xfrm>
            <a:custGeom>
              <a:avLst/>
              <a:gdLst/>
              <a:ahLst/>
              <a:cxnLst/>
              <a:rect l="l" t="t" r="r" b="b"/>
              <a:pathLst>
                <a:path w="526273" h="411746">
                  <a:moveTo>
                    <a:pt x="491983" y="21590"/>
                  </a:moveTo>
                  <a:cubicBezTo>
                    <a:pt x="493253" y="34290"/>
                    <a:pt x="493253" y="44450"/>
                    <a:pt x="494523" y="54610"/>
                  </a:cubicBezTo>
                  <a:cubicBezTo>
                    <a:pt x="497063" y="68762"/>
                    <a:pt x="498333" y="75156"/>
                    <a:pt x="500873" y="81320"/>
                  </a:cubicBezTo>
                  <a:cubicBezTo>
                    <a:pt x="500873" y="90225"/>
                    <a:pt x="513573" y="265812"/>
                    <a:pt x="519923" y="274717"/>
                  </a:cubicBezTo>
                  <a:cubicBezTo>
                    <a:pt x="526273" y="288188"/>
                    <a:pt x="522463" y="301888"/>
                    <a:pt x="522463" y="315360"/>
                  </a:cubicBezTo>
                  <a:cubicBezTo>
                    <a:pt x="522463" y="327233"/>
                    <a:pt x="523733" y="338193"/>
                    <a:pt x="525003" y="350785"/>
                  </a:cubicBezTo>
                  <a:cubicBezTo>
                    <a:pt x="525003" y="372376"/>
                    <a:pt x="525003" y="386346"/>
                    <a:pt x="525003" y="410476"/>
                  </a:cubicBezTo>
                  <a:cubicBezTo>
                    <a:pt x="502143" y="410476"/>
                    <a:pt x="481823" y="411746"/>
                    <a:pt x="465357" y="410476"/>
                  </a:cubicBezTo>
                  <a:cubicBezTo>
                    <a:pt x="444059" y="405396"/>
                    <a:pt x="422433" y="411746"/>
                    <a:pt x="401135" y="406666"/>
                  </a:cubicBezTo>
                  <a:cubicBezTo>
                    <a:pt x="388356" y="402856"/>
                    <a:pt x="375905" y="405396"/>
                    <a:pt x="363126" y="402856"/>
                  </a:cubicBezTo>
                  <a:cubicBezTo>
                    <a:pt x="357228" y="401585"/>
                    <a:pt x="351330" y="400316"/>
                    <a:pt x="345432" y="399046"/>
                  </a:cubicBezTo>
                  <a:cubicBezTo>
                    <a:pt x="341828" y="399046"/>
                    <a:pt x="338551" y="400316"/>
                    <a:pt x="334947" y="400316"/>
                  </a:cubicBezTo>
                  <a:cubicBezTo>
                    <a:pt x="325772" y="399046"/>
                    <a:pt x="300542" y="400316"/>
                    <a:pt x="291368" y="399046"/>
                  </a:cubicBezTo>
                  <a:cubicBezTo>
                    <a:pt x="284814" y="397776"/>
                    <a:pt x="153749" y="406666"/>
                    <a:pt x="147196" y="405396"/>
                  </a:cubicBezTo>
                  <a:cubicBezTo>
                    <a:pt x="145557" y="405396"/>
                    <a:pt x="143591" y="406666"/>
                    <a:pt x="141953" y="406666"/>
                  </a:cubicBezTo>
                  <a:cubicBezTo>
                    <a:pt x="138021" y="406666"/>
                    <a:pt x="134417" y="407935"/>
                    <a:pt x="130485" y="407935"/>
                  </a:cubicBezTo>
                  <a:cubicBezTo>
                    <a:pt x="120655" y="407935"/>
                    <a:pt x="111152" y="406666"/>
                    <a:pt x="101323" y="405396"/>
                  </a:cubicBezTo>
                  <a:cubicBezTo>
                    <a:pt x="95425" y="404126"/>
                    <a:pt x="89527" y="402856"/>
                    <a:pt x="83956" y="401585"/>
                  </a:cubicBezTo>
                  <a:cubicBezTo>
                    <a:pt x="73471" y="400316"/>
                    <a:pt x="62986" y="399046"/>
                    <a:pt x="48260" y="399046"/>
                  </a:cubicBezTo>
                  <a:cubicBezTo>
                    <a:pt x="38100" y="399046"/>
                    <a:pt x="29210" y="399046"/>
                    <a:pt x="19050" y="397776"/>
                  </a:cubicBezTo>
                  <a:cubicBezTo>
                    <a:pt x="10160" y="396506"/>
                    <a:pt x="5080" y="390156"/>
                    <a:pt x="7620" y="381266"/>
                  </a:cubicBezTo>
                  <a:cubicBezTo>
                    <a:pt x="16510" y="349609"/>
                    <a:pt x="12700" y="343901"/>
                    <a:pt x="11430" y="337964"/>
                  </a:cubicBezTo>
                  <a:cubicBezTo>
                    <a:pt x="10160" y="325863"/>
                    <a:pt x="6350" y="313990"/>
                    <a:pt x="7620" y="301888"/>
                  </a:cubicBezTo>
                  <a:cubicBezTo>
                    <a:pt x="5080" y="286818"/>
                    <a:pt x="0" y="100272"/>
                    <a:pt x="7620" y="84974"/>
                  </a:cubicBezTo>
                  <a:cubicBezTo>
                    <a:pt x="8890" y="82005"/>
                    <a:pt x="7620" y="78809"/>
                    <a:pt x="8890" y="75841"/>
                  </a:cubicBezTo>
                  <a:cubicBezTo>
                    <a:pt x="10160" y="71046"/>
                    <a:pt x="12700" y="65794"/>
                    <a:pt x="13970" y="44450"/>
                  </a:cubicBezTo>
                  <a:cubicBezTo>
                    <a:pt x="13970" y="41910"/>
                    <a:pt x="15240" y="39370"/>
                    <a:pt x="16510" y="38100"/>
                  </a:cubicBezTo>
                  <a:cubicBezTo>
                    <a:pt x="38100" y="35560"/>
                    <a:pt x="54794" y="30480"/>
                    <a:pt x="60037" y="29210"/>
                  </a:cubicBezTo>
                  <a:cubicBezTo>
                    <a:pt x="68884" y="25400"/>
                    <a:pt x="77731" y="22860"/>
                    <a:pt x="86905" y="20320"/>
                  </a:cubicBezTo>
                  <a:cubicBezTo>
                    <a:pt x="93131" y="17780"/>
                    <a:pt x="99357" y="16510"/>
                    <a:pt x="105255" y="13970"/>
                  </a:cubicBezTo>
                  <a:cubicBezTo>
                    <a:pt x="111152" y="11430"/>
                    <a:pt x="117378" y="8890"/>
                    <a:pt x="123276" y="8890"/>
                  </a:cubicBezTo>
                  <a:cubicBezTo>
                    <a:pt x="129829" y="7620"/>
                    <a:pt x="136383" y="10160"/>
                    <a:pt x="142936" y="8890"/>
                  </a:cubicBezTo>
                  <a:cubicBezTo>
                    <a:pt x="151127" y="8890"/>
                    <a:pt x="299559" y="6350"/>
                    <a:pt x="307751" y="5080"/>
                  </a:cubicBezTo>
                  <a:cubicBezTo>
                    <a:pt x="315615" y="3810"/>
                    <a:pt x="323479" y="2540"/>
                    <a:pt x="331670" y="2540"/>
                  </a:cubicBezTo>
                  <a:cubicBezTo>
                    <a:pt x="345105" y="1270"/>
                    <a:pt x="358211" y="0"/>
                    <a:pt x="371645" y="0"/>
                  </a:cubicBezTo>
                  <a:cubicBezTo>
                    <a:pt x="377216" y="0"/>
                    <a:pt x="383114" y="2540"/>
                    <a:pt x="388684" y="2540"/>
                  </a:cubicBezTo>
                  <a:cubicBezTo>
                    <a:pt x="404084" y="3810"/>
                    <a:pt x="419812" y="5080"/>
                    <a:pt x="435212" y="7620"/>
                  </a:cubicBezTo>
                  <a:cubicBezTo>
                    <a:pt x="443404" y="8890"/>
                    <a:pt x="451595" y="12700"/>
                    <a:pt x="459787" y="16510"/>
                  </a:cubicBezTo>
                  <a:cubicBezTo>
                    <a:pt x="461753" y="16510"/>
                    <a:pt x="463719" y="16510"/>
                    <a:pt x="465357" y="16510"/>
                  </a:cubicBezTo>
                  <a:cubicBezTo>
                    <a:pt x="472933" y="17780"/>
                    <a:pt x="481823" y="20320"/>
                    <a:pt x="491983" y="21590"/>
                  </a:cubicBezTo>
                  <a:close/>
                  <a:moveTo>
                    <a:pt x="502143" y="393966"/>
                  </a:moveTo>
                  <a:cubicBezTo>
                    <a:pt x="503413" y="377456"/>
                    <a:pt x="504683" y="364756"/>
                    <a:pt x="504683" y="352056"/>
                  </a:cubicBezTo>
                  <a:cubicBezTo>
                    <a:pt x="503413" y="337051"/>
                    <a:pt x="502143" y="324949"/>
                    <a:pt x="502143" y="311935"/>
                  </a:cubicBezTo>
                  <a:cubicBezTo>
                    <a:pt x="502143" y="305998"/>
                    <a:pt x="504683" y="300061"/>
                    <a:pt x="503413" y="294125"/>
                  </a:cubicBezTo>
                  <a:cubicBezTo>
                    <a:pt x="503413" y="288645"/>
                    <a:pt x="502143" y="282937"/>
                    <a:pt x="500873" y="277457"/>
                  </a:cubicBezTo>
                  <a:cubicBezTo>
                    <a:pt x="495793" y="269008"/>
                    <a:pt x="484363" y="94107"/>
                    <a:pt x="484363" y="85659"/>
                  </a:cubicBezTo>
                  <a:cubicBezTo>
                    <a:pt x="481823" y="78580"/>
                    <a:pt x="479283" y="71274"/>
                    <a:pt x="476743" y="63500"/>
                  </a:cubicBezTo>
                  <a:cubicBezTo>
                    <a:pt x="475473" y="44450"/>
                    <a:pt x="474203" y="43180"/>
                    <a:pt x="464374" y="41910"/>
                  </a:cubicBezTo>
                  <a:cubicBezTo>
                    <a:pt x="463391" y="41910"/>
                    <a:pt x="462736" y="41910"/>
                    <a:pt x="461753" y="40640"/>
                  </a:cubicBezTo>
                  <a:cubicBezTo>
                    <a:pt x="453561" y="36830"/>
                    <a:pt x="445042" y="31750"/>
                    <a:pt x="436850" y="30480"/>
                  </a:cubicBezTo>
                  <a:cubicBezTo>
                    <a:pt x="416863" y="26670"/>
                    <a:pt x="396548" y="25400"/>
                    <a:pt x="376560" y="22860"/>
                  </a:cubicBezTo>
                  <a:cubicBezTo>
                    <a:pt x="373611" y="22860"/>
                    <a:pt x="370335" y="22860"/>
                    <a:pt x="367386" y="22860"/>
                  </a:cubicBezTo>
                  <a:cubicBezTo>
                    <a:pt x="362471" y="22860"/>
                    <a:pt x="357556" y="22860"/>
                    <a:pt x="352968" y="22860"/>
                  </a:cubicBezTo>
                  <a:cubicBezTo>
                    <a:pt x="342483" y="22860"/>
                    <a:pt x="331998" y="22860"/>
                    <a:pt x="321840" y="24130"/>
                  </a:cubicBezTo>
                  <a:cubicBezTo>
                    <a:pt x="312993" y="25400"/>
                    <a:pt x="163906" y="29210"/>
                    <a:pt x="155059" y="29210"/>
                  </a:cubicBezTo>
                  <a:cubicBezTo>
                    <a:pt x="140642" y="29210"/>
                    <a:pt x="126225" y="26670"/>
                    <a:pt x="111808" y="33020"/>
                  </a:cubicBezTo>
                  <a:cubicBezTo>
                    <a:pt x="104272" y="36830"/>
                    <a:pt x="97063" y="36830"/>
                    <a:pt x="89854" y="38100"/>
                  </a:cubicBezTo>
                  <a:cubicBezTo>
                    <a:pt x="77403" y="41910"/>
                    <a:pt x="64952" y="45720"/>
                    <a:pt x="49530" y="50800"/>
                  </a:cubicBezTo>
                  <a:cubicBezTo>
                    <a:pt x="36830" y="50800"/>
                    <a:pt x="34290" y="53340"/>
                    <a:pt x="33020" y="65109"/>
                  </a:cubicBezTo>
                  <a:cubicBezTo>
                    <a:pt x="31750" y="69219"/>
                    <a:pt x="31750" y="73329"/>
                    <a:pt x="30480" y="77439"/>
                  </a:cubicBezTo>
                  <a:cubicBezTo>
                    <a:pt x="29210" y="84289"/>
                    <a:pt x="26670" y="90910"/>
                    <a:pt x="25400" y="97760"/>
                  </a:cubicBezTo>
                  <a:cubicBezTo>
                    <a:pt x="20320" y="105067"/>
                    <a:pt x="26670" y="283622"/>
                    <a:pt x="29210" y="290928"/>
                  </a:cubicBezTo>
                  <a:cubicBezTo>
                    <a:pt x="29210" y="298691"/>
                    <a:pt x="29210" y="306683"/>
                    <a:pt x="30480" y="314446"/>
                  </a:cubicBezTo>
                  <a:cubicBezTo>
                    <a:pt x="30480" y="320155"/>
                    <a:pt x="33020" y="325863"/>
                    <a:pt x="33020" y="331571"/>
                  </a:cubicBezTo>
                  <a:cubicBezTo>
                    <a:pt x="33020" y="337736"/>
                    <a:pt x="33020" y="343901"/>
                    <a:pt x="31750" y="352056"/>
                  </a:cubicBezTo>
                  <a:cubicBezTo>
                    <a:pt x="31750" y="355866"/>
                    <a:pt x="31750" y="358406"/>
                    <a:pt x="31750" y="362216"/>
                  </a:cubicBezTo>
                  <a:cubicBezTo>
                    <a:pt x="31750" y="372376"/>
                    <a:pt x="35560" y="376186"/>
                    <a:pt x="44450" y="376186"/>
                  </a:cubicBezTo>
                  <a:cubicBezTo>
                    <a:pt x="55450" y="376186"/>
                    <a:pt x="60037" y="377456"/>
                    <a:pt x="64297" y="377456"/>
                  </a:cubicBezTo>
                  <a:cubicBezTo>
                    <a:pt x="70522" y="377456"/>
                    <a:pt x="77075" y="374916"/>
                    <a:pt x="83301" y="377456"/>
                  </a:cubicBezTo>
                  <a:cubicBezTo>
                    <a:pt x="93459" y="381266"/>
                    <a:pt x="103616" y="383806"/>
                    <a:pt x="113774" y="382536"/>
                  </a:cubicBezTo>
                  <a:cubicBezTo>
                    <a:pt x="120327" y="381266"/>
                    <a:pt x="126553" y="383806"/>
                    <a:pt x="133106" y="383806"/>
                  </a:cubicBezTo>
                  <a:cubicBezTo>
                    <a:pt x="142608" y="383806"/>
                    <a:pt x="152110" y="382536"/>
                    <a:pt x="161613" y="383806"/>
                  </a:cubicBezTo>
                  <a:cubicBezTo>
                    <a:pt x="175702" y="385076"/>
                    <a:pt x="330360" y="374916"/>
                    <a:pt x="344777" y="377456"/>
                  </a:cubicBezTo>
                  <a:cubicBezTo>
                    <a:pt x="351003" y="378726"/>
                    <a:pt x="357228" y="379996"/>
                    <a:pt x="363126" y="379996"/>
                  </a:cubicBezTo>
                  <a:cubicBezTo>
                    <a:pt x="373939" y="382536"/>
                    <a:pt x="384424" y="378726"/>
                    <a:pt x="395237" y="382536"/>
                  </a:cubicBezTo>
                  <a:cubicBezTo>
                    <a:pt x="404084" y="385076"/>
                    <a:pt x="412931" y="385076"/>
                    <a:pt x="421778" y="387616"/>
                  </a:cubicBezTo>
                  <a:cubicBezTo>
                    <a:pt x="434885" y="391426"/>
                    <a:pt x="447991" y="393966"/>
                    <a:pt x="461098" y="395236"/>
                  </a:cubicBezTo>
                  <a:cubicBezTo>
                    <a:pt x="466013" y="395236"/>
                    <a:pt x="481823" y="393966"/>
                    <a:pt x="502143" y="393966"/>
                  </a:cubicBezTo>
                  <a:close/>
                </a:path>
              </a:pathLst>
            </a:custGeom>
            <a:solidFill>
              <a:srgbClr val="252627"/>
            </a:solidFill>
          </p:spPr>
        </p:sp>
      </p:grpSp>
      <p:sp>
        <p:nvSpPr>
          <p:cNvPr id="68" name="TextBox 68"/>
          <p:cNvSpPr txBox="1"/>
          <p:nvPr/>
        </p:nvSpPr>
        <p:spPr>
          <a:xfrm>
            <a:off x="9346766" y="8428479"/>
            <a:ext cx="1129028" cy="544119"/>
          </a:xfrm>
          <a:prstGeom prst="rect">
            <a:avLst/>
          </a:prstGeom>
        </p:spPr>
        <p:txBody>
          <a:bodyPr lIns="0" tIns="0" rIns="0" bIns="0" rtlCol="0" anchor="t">
            <a:spAutoFit/>
          </a:bodyPr>
          <a:lstStyle/>
          <a:p>
            <a:pPr algn="ctr">
              <a:lnSpc>
                <a:spcPts val="4067"/>
              </a:lnSpc>
            </a:pPr>
            <a:r>
              <a:rPr lang="en-US" sz="3911">
                <a:solidFill>
                  <a:srgbClr val="442816"/>
                </a:solidFill>
                <a:latin typeface="Balmy"/>
              </a:rPr>
              <a:t>12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22600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634323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7696775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36437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81421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452495" y="-1810571"/>
            <a:ext cx="19192990" cy="5459181"/>
            <a:chOff x="0" y="0"/>
            <a:chExt cx="4660506" cy="1325617"/>
          </a:xfrm>
        </p:grpSpPr>
        <p:sp>
          <p:nvSpPr>
            <p:cNvPr id="10" name="Freeform 10"/>
            <p:cNvSpPr/>
            <p:nvPr/>
          </p:nvSpPr>
          <p:spPr>
            <a:xfrm>
              <a:off x="10160" y="16510"/>
              <a:ext cx="4637646" cy="1297677"/>
            </a:xfrm>
            <a:custGeom>
              <a:avLst/>
              <a:gdLst/>
              <a:ahLst/>
              <a:cxnLst/>
              <a:rect l="l" t="t" r="r" b="b"/>
              <a:pathLst>
                <a:path w="4637646" h="1297677">
                  <a:moveTo>
                    <a:pt x="4637646" y="1297677"/>
                  </a:moveTo>
                  <a:lnTo>
                    <a:pt x="0" y="1290057"/>
                  </a:lnTo>
                  <a:lnTo>
                    <a:pt x="0" y="463295"/>
                  </a:lnTo>
                  <a:lnTo>
                    <a:pt x="17780" y="19050"/>
                  </a:lnTo>
                  <a:lnTo>
                    <a:pt x="2310582" y="0"/>
                  </a:lnTo>
                  <a:lnTo>
                    <a:pt x="4618596" y="5080"/>
                  </a:lnTo>
                  <a:close/>
                </a:path>
              </a:pathLst>
            </a:custGeom>
            <a:solidFill>
              <a:srgbClr val="FCCE5D"/>
            </a:solidFill>
          </p:spPr>
        </p:sp>
        <p:sp>
          <p:nvSpPr>
            <p:cNvPr id="11" name="Freeform 11"/>
            <p:cNvSpPr/>
            <p:nvPr/>
          </p:nvSpPr>
          <p:spPr>
            <a:xfrm>
              <a:off x="-3810" y="0"/>
              <a:ext cx="4666856" cy="1324347"/>
            </a:xfrm>
            <a:custGeom>
              <a:avLst/>
              <a:gdLst/>
              <a:ahLst/>
              <a:cxnLst/>
              <a:rect l="l" t="t" r="r" b="b"/>
              <a:pathLst>
                <a:path w="4666856" h="1324347">
                  <a:moveTo>
                    <a:pt x="4632566" y="21590"/>
                  </a:moveTo>
                  <a:cubicBezTo>
                    <a:pt x="4633836" y="34290"/>
                    <a:pt x="4633836" y="44450"/>
                    <a:pt x="4635106" y="54610"/>
                  </a:cubicBezTo>
                  <a:cubicBezTo>
                    <a:pt x="4637646" y="82883"/>
                    <a:pt x="4638916" y="109728"/>
                    <a:pt x="4641456" y="135614"/>
                  </a:cubicBezTo>
                  <a:cubicBezTo>
                    <a:pt x="4641456" y="173005"/>
                    <a:pt x="4654156" y="910284"/>
                    <a:pt x="4660506" y="947675"/>
                  </a:cubicBezTo>
                  <a:cubicBezTo>
                    <a:pt x="4666856" y="1004241"/>
                    <a:pt x="4663046" y="1061766"/>
                    <a:pt x="4663046" y="1118332"/>
                  </a:cubicBezTo>
                  <a:cubicBezTo>
                    <a:pt x="4663046" y="1168187"/>
                    <a:pt x="4664316" y="1214207"/>
                    <a:pt x="4665586" y="1263387"/>
                  </a:cubicBezTo>
                  <a:cubicBezTo>
                    <a:pt x="4665586" y="1284977"/>
                    <a:pt x="4665586" y="1298947"/>
                    <a:pt x="4665586" y="1323077"/>
                  </a:cubicBezTo>
                  <a:cubicBezTo>
                    <a:pt x="4642726" y="1323077"/>
                    <a:pt x="4622406" y="1324347"/>
                    <a:pt x="4592510" y="1323077"/>
                  </a:cubicBezTo>
                  <a:cubicBezTo>
                    <a:pt x="4357769" y="1317997"/>
                    <a:pt x="4119417" y="1324347"/>
                    <a:pt x="3884676" y="1319267"/>
                  </a:cubicBezTo>
                  <a:cubicBezTo>
                    <a:pt x="3743831" y="1315457"/>
                    <a:pt x="3606598" y="1317997"/>
                    <a:pt x="3465754" y="1315457"/>
                  </a:cubicBezTo>
                  <a:cubicBezTo>
                    <a:pt x="3400748" y="1314187"/>
                    <a:pt x="3335743" y="1312917"/>
                    <a:pt x="3270738" y="1311647"/>
                  </a:cubicBezTo>
                  <a:cubicBezTo>
                    <a:pt x="3231013" y="1311647"/>
                    <a:pt x="3194899" y="1312917"/>
                    <a:pt x="3155173" y="1312917"/>
                  </a:cubicBezTo>
                  <a:cubicBezTo>
                    <a:pt x="3054054" y="1311647"/>
                    <a:pt x="2775977" y="1312917"/>
                    <a:pt x="2674858" y="1311647"/>
                  </a:cubicBezTo>
                  <a:cubicBezTo>
                    <a:pt x="2602630" y="1310377"/>
                    <a:pt x="1158071" y="1319267"/>
                    <a:pt x="1085843" y="1317997"/>
                  </a:cubicBezTo>
                  <a:cubicBezTo>
                    <a:pt x="1067786" y="1317997"/>
                    <a:pt x="1046118" y="1319267"/>
                    <a:pt x="1028060" y="1319267"/>
                  </a:cubicBezTo>
                  <a:cubicBezTo>
                    <a:pt x="984724" y="1319267"/>
                    <a:pt x="944998" y="1320537"/>
                    <a:pt x="901662" y="1320537"/>
                  </a:cubicBezTo>
                  <a:cubicBezTo>
                    <a:pt x="793320" y="1320537"/>
                    <a:pt x="688589" y="1319267"/>
                    <a:pt x="580247" y="1317997"/>
                  </a:cubicBezTo>
                  <a:cubicBezTo>
                    <a:pt x="515242" y="1316727"/>
                    <a:pt x="450237" y="1315457"/>
                    <a:pt x="388843" y="1314187"/>
                  </a:cubicBezTo>
                  <a:cubicBezTo>
                    <a:pt x="273278" y="1312917"/>
                    <a:pt x="157714" y="1311647"/>
                    <a:pt x="48260" y="1311647"/>
                  </a:cubicBezTo>
                  <a:cubicBezTo>
                    <a:pt x="38100" y="1311647"/>
                    <a:pt x="29210" y="1311647"/>
                    <a:pt x="19050" y="1310377"/>
                  </a:cubicBezTo>
                  <a:cubicBezTo>
                    <a:pt x="10160" y="1309107"/>
                    <a:pt x="5080" y="1302757"/>
                    <a:pt x="7620" y="1293867"/>
                  </a:cubicBezTo>
                  <a:cubicBezTo>
                    <a:pt x="16510" y="1262145"/>
                    <a:pt x="12700" y="1238176"/>
                    <a:pt x="11430" y="1213248"/>
                  </a:cubicBezTo>
                  <a:cubicBezTo>
                    <a:pt x="10160" y="1162435"/>
                    <a:pt x="6350" y="1112580"/>
                    <a:pt x="7620" y="1061766"/>
                  </a:cubicBezTo>
                  <a:cubicBezTo>
                    <a:pt x="5080" y="998489"/>
                    <a:pt x="0" y="215190"/>
                    <a:pt x="7620" y="150954"/>
                  </a:cubicBezTo>
                  <a:cubicBezTo>
                    <a:pt x="8890" y="138490"/>
                    <a:pt x="7620" y="125068"/>
                    <a:pt x="8890" y="112604"/>
                  </a:cubicBezTo>
                  <a:cubicBezTo>
                    <a:pt x="10160" y="92470"/>
                    <a:pt x="12700" y="70419"/>
                    <a:pt x="13970" y="44450"/>
                  </a:cubicBezTo>
                  <a:cubicBezTo>
                    <a:pt x="13970" y="41910"/>
                    <a:pt x="15240" y="39370"/>
                    <a:pt x="16510" y="38100"/>
                  </a:cubicBezTo>
                  <a:cubicBezTo>
                    <a:pt x="38100" y="35560"/>
                    <a:pt x="67429" y="30480"/>
                    <a:pt x="125211" y="29210"/>
                  </a:cubicBezTo>
                  <a:cubicBezTo>
                    <a:pt x="222719" y="25400"/>
                    <a:pt x="320227" y="22860"/>
                    <a:pt x="421346" y="20320"/>
                  </a:cubicBezTo>
                  <a:cubicBezTo>
                    <a:pt x="489962" y="17780"/>
                    <a:pt x="558579" y="16510"/>
                    <a:pt x="623584" y="13970"/>
                  </a:cubicBezTo>
                  <a:cubicBezTo>
                    <a:pt x="688589" y="11430"/>
                    <a:pt x="757206" y="8890"/>
                    <a:pt x="822211" y="8890"/>
                  </a:cubicBezTo>
                  <a:cubicBezTo>
                    <a:pt x="894439" y="7620"/>
                    <a:pt x="966667" y="10160"/>
                    <a:pt x="1038895" y="8890"/>
                  </a:cubicBezTo>
                  <a:cubicBezTo>
                    <a:pt x="1129180" y="8890"/>
                    <a:pt x="2765143" y="6350"/>
                    <a:pt x="2855428" y="5080"/>
                  </a:cubicBezTo>
                  <a:cubicBezTo>
                    <a:pt x="2942101" y="3810"/>
                    <a:pt x="3028775" y="2540"/>
                    <a:pt x="3119060" y="2540"/>
                  </a:cubicBezTo>
                  <a:cubicBezTo>
                    <a:pt x="3267127" y="1270"/>
                    <a:pt x="3411583" y="0"/>
                    <a:pt x="3559650" y="0"/>
                  </a:cubicBezTo>
                  <a:cubicBezTo>
                    <a:pt x="3621044" y="0"/>
                    <a:pt x="3686049" y="2540"/>
                    <a:pt x="3747443" y="2540"/>
                  </a:cubicBezTo>
                  <a:cubicBezTo>
                    <a:pt x="3917178" y="3810"/>
                    <a:pt x="4090525" y="5080"/>
                    <a:pt x="4260261" y="7620"/>
                  </a:cubicBezTo>
                  <a:cubicBezTo>
                    <a:pt x="4350546" y="8890"/>
                    <a:pt x="4440831" y="12700"/>
                    <a:pt x="4531116" y="16510"/>
                  </a:cubicBezTo>
                  <a:cubicBezTo>
                    <a:pt x="4552784" y="16510"/>
                    <a:pt x="4574453" y="16510"/>
                    <a:pt x="4592510" y="16510"/>
                  </a:cubicBezTo>
                  <a:cubicBezTo>
                    <a:pt x="4613516" y="17780"/>
                    <a:pt x="4622406" y="20320"/>
                    <a:pt x="4632566" y="21590"/>
                  </a:cubicBezTo>
                  <a:close/>
                  <a:moveTo>
                    <a:pt x="4642726" y="1306567"/>
                  </a:moveTo>
                  <a:cubicBezTo>
                    <a:pt x="4643996" y="1290057"/>
                    <a:pt x="4645266" y="1277357"/>
                    <a:pt x="4645266" y="1264657"/>
                  </a:cubicBezTo>
                  <a:cubicBezTo>
                    <a:pt x="4643996" y="1209413"/>
                    <a:pt x="4642726" y="1158600"/>
                    <a:pt x="4642726" y="1103951"/>
                  </a:cubicBezTo>
                  <a:cubicBezTo>
                    <a:pt x="4642726" y="1079023"/>
                    <a:pt x="4645266" y="1054096"/>
                    <a:pt x="4643996" y="1029168"/>
                  </a:cubicBezTo>
                  <a:cubicBezTo>
                    <a:pt x="4643996" y="1006158"/>
                    <a:pt x="4642726" y="982190"/>
                    <a:pt x="4641456" y="959180"/>
                  </a:cubicBezTo>
                  <a:cubicBezTo>
                    <a:pt x="4636376" y="923706"/>
                    <a:pt x="4624946" y="189304"/>
                    <a:pt x="4624946" y="153830"/>
                  </a:cubicBezTo>
                  <a:cubicBezTo>
                    <a:pt x="4622406" y="124109"/>
                    <a:pt x="4619866" y="93429"/>
                    <a:pt x="4617326" y="63500"/>
                  </a:cubicBezTo>
                  <a:cubicBezTo>
                    <a:pt x="4616056" y="44450"/>
                    <a:pt x="4614786" y="43180"/>
                    <a:pt x="4581676" y="41910"/>
                  </a:cubicBezTo>
                  <a:cubicBezTo>
                    <a:pt x="4570841" y="41910"/>
                    <a:pt x="4563619" y="41910"/>
                    <a:pt x="4552784" y="40640"/>
                  </a:cubicBezTo>
                  <a:cubicBezTo>
                    <a:pt x="4462500" y="36830"/>
                    <a:pt x="4368603" y="31750"/>
                    <a:pt x="4278318" y="30480"/>
                  </a:cubicBezTo>
                  <a:cubicBezTo>
                    <a:pt x="4058023" y="26670"/>
                    <a:pt x="3834117" y="25400"/>
                    <a:pt x="3613821" y="22860"/>
                  </a:cubicBezTo>
                  <a:cubicBezTo>
                    <a:pt x="3581319" y="22860"/>
                    <a:pt x="3545205" y="22860"/>
                    <a:pt x="3512702" y="22860"/>
                  </a:cubicBezTo>
                  <a:cubicBezTo>
                    <a:pt x="3458531" y="22860"/>
                    <a:pt x="3404360" y="22860"/>
                    <a:pt x="3353800" y="22860"/>
                  </a:cubicBezTo>
                  <a:cubicBezTo>
                    <a:pt x="3238236" y="22860"/>
                    <a:pt x="3122671" y="22860"/>
                    <a:pt x="3010718" y="24130"/>
                  </a:cubicBezTo>
                  <a:cubicBezTo>
                    <a:pt x="2913210" y="25400"/>
                    <a:pt x="1270024" y="29210"/>
                    <a:pt x="1172516" y="29210"/>
                  </a:cubicBezTo>
                  <a:cubicBezTo>
                    <a:pt x="1013615" y="29210"/>
                    <a:pt x="854713" y="26670"/>
                    <a:pt x="695812" y="33020"/>
                  </a:cubicBezTo>
                  <a:cubicBezTo>
                    <a:pt x="612750" y="36830"/>
                    <a:pt x="533299" y="36830"/>
                    <a:pt x="453848" y="38100"/>
                  </a:cubicBezTo>
                  <a:cubicBezTo>
                    <a:pt x="316615" y="41910"/>
                    <a:pt x="179382" y="45720"/>
                    <a:pt x="49530" y="50800"/>
                  </a:cubicBezTo>
                  <a:cubicBezTo>
                    <a:pt x="36830" y="50800"/>
                    <a:pt x="34290" y="53340"/>
                    <a:pt x="33020" y="67543"/>
                  </a:cubicBezTo>
                  <a:cubicBezTo>
                    <a:pt x="31750" y="84800"/>
                    <a:pt x="31750" y="102058"/>
                    <a:pt x="30480" y="119315"/>
                  </a:cubicBezTo>
                  <a:cubicBezTo>
                    <a:pt x="29210" y="148078"/>
                    <a:pt x="26670" y="175882"/>
                    <a:pt x="25400" y="204644"/>
                  </a:cubicBezTo>
                  <a:cubicBezTo>
                    <a:pt x="20320" y="235324"/>
                    <a:pt x="26670" y="985066"/>
                    <a:pt x="29210" y="1015746"/>
                  </a:cubicBezTo>
                  <a:cubicBezTo>
                    <a:pt x="29210" y="1048343"/>
                    <a:pt x="29210" y="1081900"/>
                    <a:pt x="30480" y="1114497"/>
                  </a:cubicBezTo>
                  <a:cubicBezTo>
                    <a:pt x="30480" y="1138466"/>
                    <a:pt x="33020" y="1162435"/>
                    <a:pt x="33020" y="1186403"/>
                  </a:cubicBezTo>
                  <a:cubicBezTo>
                    <a:pt x="33020" y="1212290"/>
                    <a:pt x="33020" y="1238176"/>
                    <a:pt x="31750" y="1264657"/>
                  </a:cubicBezTo>
                  <a:cubicBezTo>
                    <a:pt x="31750" y="1268467"/>
                    <a:pt x="31750" y="1271007"/>
                    <a:pt x="31750" y="1274817"/>
                  </a:cubicBezTo>
                  <a:cubicBezTo>
                    <a:pt x="31750" y="1284977"/>
                    <a:pt x="35560" y="1288787"/>
                    <a:pt x="44450" y="1288787"/>
                  </a:cubicBezTo>
                  <a:cubicBezTo>
                    <a:pt x="74652" y="1288787"/>
                    <a:pt x="125211" y="1290057"/>
                    <a:pt x="172159" y="1290057"/>
                  </a:cubicBezTo>
                  <a:cubicBezTo>
                    <a:pt x="240776" y="1290057"/>
                    <a:pt x="313004" y="1287517"/>
                    <a:pt x="381620" y="1290057"/>
                  </a:cubicBezTo>
                  <a:cubicBezTo>
                    <a:pt x="493574" y="1293867"/>
                    <a:pt x="605527" y="1296407"/>
                    <a:pt x="717480" y="1295137"/>
                  </a:cubicBezTo>
                  <a:cubicBezTo>
                    <a:pt x="789708" y="1293867"/>
                    <a:pt x="858325" y="1296407"/>
                    <a:pt x="930553" y="1296407"/>
                  </a:cubicBezTo>
                  <a:cubicBezTo>
                    <a:pt x="1035283" y="1296407"/>
                    <a:pt x="1140014" y="1295137"/>
                    <a:pt x="1244744" y="1296407"/>
                  </a:cubicBezTo>
                  <a:cubicBezTo>
                    <a:pt x="1400034" y="1297677"/>
                    <a:pt x="3104614" y="1287517"/>
                    <a:pt x="3263516" y="1290057"/>
                  </a:cubicBezTo>
                  <a:cubicBezTo>
                    <a:pt x="3332132" y="1291327"/>
                    <a:pt x="3400748" y="1292597"/>
                    <a:pt x="3465754" y="1292597"/>
                  </a:cubicBezTo>
                  <a:cubicBezTo>
                    <a:pt x="3584930" y="1295137"/>
                    <a:pt x="3700495" y="1291327"/>
                    <a:pt x="3819671" y="1295137"/>
                  </a:cubicBezTo>
                  <a:cubicBezTo>
                    <a:pt x="3917178" y="1297677"/>
                    <a:pt x="4014686" y="1297677"/>
                    <a:pt x="4112194" y="1300217"/>
                  </a:cubicBezTo>
                  <a:cubicBezTo>
                    <a:pt x="4256650" y="1304027"/>
                    <a:pt x="4401106" y="1306567"/>
                    <a:pt x="4545562" y="1307837"/>
                  </a:cubicBezTo>
                  <a:cubicBezTo>
                    <a:pt x="4599733" y="1307837"/>
                    <a:pt x="4622406" y="1306567"/>
                    <a:pt x="4642726" y="1306567"/>
                  </a:cubicBezTo>
                  <a:close/>
                </a:path>
              </a:pathLst>
            </a:custGeom>
            <a:solidFill>
              <a:srgbClr val="252627"/>
            </a:solidFill>
          </p:spPr>
        </p:sp>
      </p:grpSp>
      <p:sp>
        <p:nvSpPr>
          <p:cNvPr id="12" name="TextBox 12"/>
          <p:cNvSpPr txBox="1"/>
          <p:nvPr/>
        </p:nvSpPr>
        <p:spPr>
          <a:xfrm>
            <a:off x="2674608" y="985695"/>
            <a:ext cx="12938784" cy="2859024"/>
          </a:xfrm>
          <a:prstGeom prst="rect">
            <a:avLst/>
          </a:prstGeom>
        </p:spPr>
        <p:txBody>
          <a:bodyPr lIns="0" tIns="0" rIns="0" bIns="0" rtlCol="0" anchor="t">
            <a:spAutoFit/>
          </a:bodyPr>
          <a:lstStyle/>
          <a:p>
            <a:pPr algn="ctr">
              <a:lnSpc>
                <a:spcPts val="5200"/>
              </a:lnSpc>
            </a:pPr>
            <a:r>
              <a:rPr lang="en-US" sz="5000">
                <a:solidFill>
                  <a:srgbClr val="442816"/>
                </a:solidFill>
                <a:latin typeface="Balmy"/>
              </a:rPr>
              <a:t>Media massa bertanggung jawab dalam melindungi anak dari segala bentuk diskriminasi</a:t>
            </a:r>
          </a:p>
          <a:p>
            <a:pPr algn="ctr">
              <a:lnSpc>
                <a:spcPts val="6656"/>
              </a:lnSpc>
            </a:pPr>
            <a:endParaRPr lang="en-US" sz="5000">
              <a:solidFill>
                <a:srgbClr val="442816"/>
              </a:solidFill>
              <a:latin typeface="Balmy"/>
            </a:endParaRPr>
          </a:p>
        </p:txBody>
      </p:sp>
      <p:sp>
        <p:nvSpPr>
          <p:cNvPr id="13" name="TextBox 13"/>
          <p:cNvSpPr txBox="1"/>
          <p:nvPr/>
        </p:nvSpPr>
        <p:spPr>
          <a:xfrm>
            <a:off x="794874" y="4881466"/>
            <a:ext cx="16698252" cy="4831003"/>
          </a:xfrm>
          <a:prstGeom prst="rect">
            <a:avLst/>
          </a:prstGeom>
        </p:spPr>
        <p:txBody>
          <a:bodyPr lIns="0" tIns="0" rIns="0" bIns="0" rtlCol="0" anchor="t">
            <a:spAutoFit/>
          </a:bodyPr>
          <a:lstStyle/>
          <a:p>
            <a:pPr algn="ctr">
              <a:lnSpc>
                <a:spcPts val="4480"/>
              </a:lnSpc>
            </a:pPr>
            <a:r>
              <a:rPr lang="en-US" sz="3200">
                <a:solidFill>
                  <a:srgbClr val="442816"/>
                </a:solidFill>
                <a:latin typeface="Childos Arabic Light"/>
              </a:rPr>
              <a:t>Dalam menghasilkan karya-karya jurnalistik, jurnalis hendaknya mampu memperluas perspektif dengan lebih baik dan mengembangkan pemahaman, kepekaan maupun kepedulian yang lebih dalam terhadap perempuan dan anak-anak dengan berpegang pada prinsip-prinsip pemberitaan ramah anak.</a:t>
            </a:r>
          </a:p>
          <a:p>
            <a:pPr algn="ctr">
              <a:lnSpc>
                <a:spcPts val="4523"/>
              </a:lnSpc>
            </a:pPr>
            <a:r>
              <a:rPr lang="en-US" sz="3230">
                <a:solidFill>
                  <a:srgbClr val="442816"/>
                </a:solidFill>
                <a:latin typeface="Childos Arabic Light"/>
              </a:rPr>
              <a:t>Pedoman pemberitaan ramah anak juga berupaya melindungi wartawan dari konsekuensi hukum dalam peliputannya mengenai hak-hak anak. Undang-Undang Nomor 40 Tahun 1999 yang mengatur tentang Pers dan peraturan Dewan Pers yang berlaku mengatur penilaian akhir Dewan Pers terhadap permasalahan penerapan kriteria pemberitaan ramah anak.</a:t>
            </a:r>
          </a:p>
          <a:p>
            <a:pPr algn="ctr">
              <a:lnSpc>
                <a:spcPts val="6868"/>
              </a:lnSpc>
              <a:spcBef>
                <a:spcPct val="0"/>
              </a:spcBef>
            </a:pPr>
            <a:endParaRPr lang="en-US" sz="3230">
              <a:solidFill>
                <a:srgbClr val="442816"/>
              </a:solidFill>
              <a:latin typeface="Childos Arabic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7176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452495" y="-469348"/>
            <a:ext cx="19192990" cy="3267157"/>
            <a:chOff x="0" y="0"/>
            <a:chExt cx="4660506" cy="793342"/>
          </a:xfrm>
        </p:grpSpPr>
        <p:sp>
          <p:nvSpPr>
            <p:cNvPr id="10" name="Freeform 10"/>
            <p:cNvSpPr/>
            <p:nvPr/>
          </p:nvSpPr>
          <p:spPr>
            <a:xfrm>
              <a:off x="10160" y="16510"/>
              <a:ext cx="4637646" cy="765402"/>
            </a:xfrm>
            <a:custGeom>
              <a:avLst/>
              <a:gdLst/>
              <a:ahLst/>
              <a:cxnLst/>
              <a:rect l="l" t="t" r="r" b="b"/>
              <a:pathLst>
                <a:path w="4637646" h="765402">
                  <a:moveTo>
                    <a:pt x="4637646" y="765402"/>
                  </a:moveTo>
                  <a:lnTo>
                    <a:pt x="0" y="757782"/>
                  </a:lnTo>
                  <a:lnTo>
                    <a:pt x="0" y="278688"/>
                  </a:lnTo>
                  <a:lnTo>
                    <a:pt x="17780" y="19050"/>
                  </a:lnTo>
                  <a:lnTo>
                    <a:pt x="2310582" y="0"/>
                  </a:lnTo>
                  <a:lnTo>
                    <a:pt x="4618596" y="5080"/>
                  </a:lnTo>
                  <a:close/>
                </a:path>
              </a:pathLst>
            </a:custGeom>
            <a:solidFill>
              <a:srgbClr val="FCCE5D"/>
            </a:solidFill>
          </p:spPr>
        </p:sp>
        <p:sp>
          <p:nvSpPr>
            <p:cNvPr id="11" name="Freeform 11"/>
            <p:cNvSpPr/>
            <p:nvPr/>
          </p:nvSpPr>
          <p:spPr>
            <a:xfrm>
              <a:off x="-3810" y="0"/>
              <a:ext cx="4666856" cy="792072"/>
            </a:xfrm>
            <a:custGeom>
              <a:avLst/>
              <a:gdLst/>
              <a:ahLst/>
              <a:cxnLst/>
              <a:rect l="l" t="t" r="r" b="b"/>
              <a:pathLst>
                <a:path w="4666856" h="792072">
                  <a:moveTo>
                    <a:pt x="4632566" y="21590"/>
                  </a:moveTo>
                  <a:cubicBezTo>
                    <a:pt x="4633836" y="34290"/>
                    <a:pt x="4633836" y="44450"/>
                    <a:pt x="4635106" y="54610"/>
                  </a:cubicBezTo>
                  <a:cubicBezTo>
                    <a:pt x="4637646" y="74647"/>
                    <a:pt x="4638916" y="89564"/>
                    <a:pt x="4641456" y="103947"/>
                  </a:cubicBezTo>
                  <a:cubicBezTo>
                    <a:pt x="4641456" y="124724"/>
                    <a:pt x="4654156" y="534395"/>
                    <a:pt x="4660506" y="555172"/>
                  </a:cubicBezTo>
                  <a:cubicBezTo>
                    <a:pt x="4666856" y="586603"/>
                    <a:pt x="4663046" y="618567"/>
                    <a:pt x="4663046" y="649998"/>
                  </a:cubicBezTo>
                  <a:cubicBezTo>
                    <a:pt x="4663046" y="677700"/>
                    <a:pt x="4664316" y="703272"/>
                    <a:pt x="4665586" y="731112"/>
                  </a:cubicBezTo>
                  <a:cubicBezTo>
                    <a:pt x="4665586" y="752702"/>
                    <a:pt x="4665586" y="766672"/>
                    <a:pt x="4665586" y="790802"/>
                  </a:cubicBezTo>
                  <a:cubicBezTo>
                    <a:pt x="4642726" y="790802"/>
                    <a:pt x="4622406" y="792072"/>
                    <a:pt x="4592510" y="790802"/>
                  </a:cubicBezTo>
                  <a:cubicBezTo>
                    <a:pt x="4357769" y="785722"/>
                    <a:pt x="4119417" y="792072"/>
                    <a:pt x="3884676" y="786992"/>
                  </a:cubicBezTo>
                  <a:cubicBezTo>
                    <a:pt x="3743831" y="783182"/>
                    <a:pt x="3606598" y="785722"/>
                    <a:pt x="3465754" y="783182"/>
                  </a:cubicBezTo>
                  <a:cubicBezTo>
                    <a:pt x="3400748" y="781912"/>
                    <a:pt x="3335743" y="780642"/>
                    <a:pt x="3270738" y="779372"/>
                  </a:cubicBezTo>
                  <a:cubicBezTo>
                    <a:pt x="3231013" y="779372"/>
                    <a:pt x="3194899" y="780642"/>
                    <a:pt x="3155173" y="780642"/>
                  </a:cubicBezTo>
                  <a:cubicBezTo>
                    <a:pt x="3054054" y="779372"/>
                    <a:pt x="2775977" y="780642"/>
                    <a:pt x="2674858" y="779372"/>
                  </a:cubicBezTo>
                  <a:cubicBezTo>
                    <a:pt x="2602630" y="778102"/>
                    <a:pt x="1158071" y="786992"/>
                    <a:pt x="1085843" y="785722"/>
                  </a:cubicBezTo>
                  <a:cubicBezTo>
                    <a:pt x="1067786" y="785722"/>
                    <a:pt x="1046118" y="786992"/>
                    <a:pt x="1028060" y="786992"/>
                  </a:cubicBezTo>
                  <a:cubicBezTo>
                    <a:pt x="984724" y="786992"/>
                    <a:pt x="944998" y="788262"/>
                    <a:pt x="901662" y="788262"/>
                  </a:cubicBezTo>
                  <a:cubicBezTo>
                    <a:pt x="793320" y="788262"/>
                    <a:pt x="688589" y="786992"/>
                    <a:pt x="580247" y="785722"/>
                  </a:cubicBezTo>
                  <a:cubicBezTo>
                    <a:pt x="515242" y="784452"/>
                    <a:pt x="450237" y="783182"/>
                    <a:pt x="388843" y="781912"/>
                  </a:cubicBezTo>
                  <a:cubicBezTo>
                    <a:pt x="273278" y="780642"/>
                    <a:pt x="157714" y="779372"/>
                    <a:pt x="48260" y="779372"/>
                  </a:cubicBezTo>
                  <a:cubicBezTo>
                    <a:pt x="38100" y="779372"/>
                    <a:pt x="29210" y="779372"/>
                    <a:pt x="19050" y="778102"/>
                  </a:cubicBezTo>
                  <a:cubicBezTo>
                    <a:pt x="10160" y="776832"/>
                    <a:pt x="5080" y="770482"/>
                    <a:pt x="7620" y="761592"/>
                  </a:cubicBezTo>
                  <a:cubicBezTo>
                    <a:pt x="16510" y="729908"/>
                    <a:pt x="12700" y="716590"/>
                    <a:pt x="11430" y="702739"/>
                  </a:cubicBezTo>
                  <a:cubicBezTo>
                    <a:pt x="10160" y="674504"/>
                    <a:pt x="6350" y="646802"/>
                    <a:pt x="7620" y="618567"/>
                  </a:cubicBezTo>
                  <a:cubicBezTo>
                    <a:pt x="5080" y="583407"/>
                    <a:pt x="0" y="148164"/>
                    <a:pt x="7620" y="112471"/>
                  </a:cubicBezTo>
                  <a:cubicBezTo>
                    <a:pt x="8890" y="105545"/>
                    <a:pt x="7620" y="98087"/>
                    <a:pt x="8890" y="91162"/>
                  </a:cubicBezTo>
                  <a:cubicBezTo>
                    <a:pt x="10160" y="79974"/>
                    <a:pt x="12700" y="67721"/>
                    <a:pt x="13970" y="44450"/>
                  </a:cubicBezTo>
                  <a:cubicBezTo>
                    <a:pt x="13970" y="41910"/>
                    <a:pt x="15240" y="39370"/>
                    <a:pt x="16510" y="38100"/>
                  </a:cubicBezTo>
                  <a:cubicBezTo>
                    <a:pt x="38100" y="35560"/>
                    <a:pt x="67429" y="30480"/>
                    <a:pt x="125211" y="29210"/>
                  </a:cubicBezTo>
                  <a:cubicBezTo>
                    <a:pt x="222719" y="25400"/>
                    <a:pt x="320227" y="22860"/>
                    <a:pt x="421346" y="20320"/>
                  </a:cubicBezTo>
                  <a:cubicBezTo>
                    <a:pt x="489962" y="17780"/>
                    <a:pt x="558579" y="16510"/>
                    <a:pt x="623584" y="13970"/>
                  </a:cubicBezTo>
                  <a:cubicBezTo>
                    <a:pt x="688589" y="11430"/>
                    <a:pt x="757206" y="8890"/>
                    <a:pt x="822211" y="8890"/>
                  </a:cubicBezTo>
                  <a:cubicBezTo>
                    <a:pt x="894439" y="7620"/>
                    <a:pt x="966667" y="10160"/>
                    <a:pt x="1038895" y="8890"/>
                  </a:cubicBezTo>
                  <a:cubicBezTo>
                    <a:pt x="1129180" y="8890"/>
                    <a:pt x="2765143" y="6350"/>
                    <a:pt x="2855428" y="5080"/>
                  </a:cubicBezTo>
                  <a:cubicBezTo>
                    <a:pt x="2942101" y="3810"/>
                    <a:pt x="3028775" y="2540"/>
                    <a:pt x="3119060" y="2540"/>
                  </a:cubicBezTo>
                  <a:cubicBezTo>
                    <a:pt x="3267127" y="1270"/>
                    <a:pt x="3411583" y="0"/>
                    <a:pt x="3559650" y="0"/>
                  </a:cubicBezTo>
                  <a:cubicBezTo>
                    <a:pt x="3621044" y="0"/>
                    <a:pt x="3686049" y="2540"/>
                    <a:pt x="3747443" y="2540"/>
                  </a:cubicBezTo>
                  <a:cubicBezTo>
                    <a:pt x="3917178" y="3810"/>
                    <a:pt x="4090525" y="5080"/>
                    <a:pt x="4260261" y="7620"/>
                  </a:cubicBezTo>
                  <a:cubicBezTo>
                    <a:pt x="4350546" y="8890"/>
                    <a:pt x="4440831" y="12700"/>
                    <a:pt x="4531116" y="16510"/>
                  </a:cubicBezTo>
                  <a:cubicBezTo>
                    <a:pt x="4552784" y="16510"/>
                    <a:pt x="4574453" y="16510"/>
                    <a:pt x="4592510" y="16510"/>
                  </a:cubicBezTo>
                  <a:cubicBezTo>
                    <a:pt x="4613516" y="17780"/>
                    <a:pt x="4622406" y="20320"/>
                    <a:pt x="4632566" y="21590"/>
                  </a:cubicBezTo>
                  <a:close/>
                  <a:moveTo>
                    <a:pt x="4642726" y="774292"/>
                  </a:moveTo>
                  <a:cubicBezTo>
                    <a:pt x="4643996" y="757782"/>
                    <a:pt x="4645266" y="745082"/>
                    <a:pt x="4645266" y="732382"/>
                  </a:cubicBezTo>
                  <a:cubicBezTo>
                    <a:pt x="4643996" y="700608"/>
                    <a:pt x="4642726" y="672373"/>
                    <a:pt x="4642726" y="642007"/>
                  </a:cubicBezTo>
                  <a:cubicBezTo>
                    <a:pt x="4642726" y="628156"/>
                    <a:pt x="4645266" y="614305"/>
                    <a:pt x="4643996" y="600454"/>
                  </a:cubicBezTo>
                  <a:cubicBezTo>
                    <a:pt x="4643996" y="587669"/>
                    <a:pt x="4642726" y="574350"/>
                    <a:pt x="4641456" y="561565"/>
                  </a:cubicBezTo>
                  <a:cubicBezTo>
                    <a:pt x="4636376" y="541854"/>
                    <a:pt x="4624946" y="133780"/>
                    <a:pt x="4624946" y="114069"/>
                  </a:cubicBezTo>
                  <a:cubicBezTo>
                    <a:pt x="4622406" y="97555"/>
                    <a:pt x="4619866" y="80507"/>
                    <a:pt x="4617326" y="63500"/>
                  </a:cubicBezTo>
                  <a:cubicBezTo>
                    <a:pt x="4616056" y="44450"/>
                    <a:pt x="4614786" y="43180"/>
                    <a:pt x="4581676" y="41910"/>
                  </a:cubicBezTo>
                  <a:cubicBezTo>
                    <a:pt x="4570841" y="41910"/>
                    <a:pt x="4563619" y="41910"/>
                    <a:pt x="4552784" y="40640"/>
                  </a:cubicBezTo>
                  <a:cubicBezTo>
                    <a:pt x="4462500" y="36830"/>
                    <a:pt x="4368603" y="31750"/>
                    <a:pt x="4278318" y="30480"/>
                  </a:cubicBezTo>
                  <a:cubicBezTo>
                    <a:pt x="4058023" y="26670"/>
                    <a:pt x="3834117" y="25400"/>
                    <a:pt x="3613821" y="22860"/>
                  </a:cubicBezTo>
                  <a:cubicBezTo>
                    <a:pt x="3581319" y="22860"/>
                    <a:pt x="3545205" y="22860"/>
                    <a:pt x="3512702" y="22860"/>
                  </a:cubicBezTo>
                  <a:cubicBezTo>
                    <a:pt x="3458531" y="22860"/>
                    <a:pt x="3404360" y="22860"/>
                    <a:pt x="3353800" y="22860"/>
                  </a:cubicBezTo>
                  <a:cubicBezTo>
                    <a:pt x="3238236" y="22860"/>
                    <a:pt x="3122671" y="22860"/>
                    <a:pt x="3010718" y="24130"/>
                  </a:cubicBezTo>
                  <a:cubicBezTo>
                    <a:pt x="2913210" y="25400"/>
                    <a:pt x="1270024" y="29210"/>
                    <a:pt x="1172516" y="29210"/>
                  </a:cubicBezTo>
                  <a:cubicBezTo>
                    <a:pt x="1013615" y="29210"/>
                    <a:pt x="854713" y="26670"/>
                    <a:pt x="695812" y="33020"/>
                  </a:cubicBezTo>
                  <a:cubicBezTo>
                    <a:pt x="612750" y="36830"/>
                    <a:pt x="533299" y="36830"/>
                    <a:pt x="453848" y="38100"/>
                  </a:cubicBezTo>
                  <a:cubicBezTo>
                    <a:pt x="316615" y="41910"/>
                    <a:pt x="179382" y="45720"/>
                    <a:pt x="49530" y="50800"/>
                  </a:cubicBezTo>
                  <a:cubicBezTo>
                    <a:pt x="36830" y="50800"/>
                    <a:pt x="34290" y="53340"/>
                    <a:pt x="33020" y="66123"/>
                  </a:cubicBezTo>
                  <a:cubicBezTo>
                    <a:pt x="31750" y="75712"/>
                    <a:pt x="31750" y="85302"/>
                    <a:pt x="30480" y="94891"/>
                  </a:cubicBezTo>
                  <a:cubicBezTo>
                    <a:pt x="29210" y="110873"/>
                    <a:pt x="26670" y="126322"/>
                    <a:pt x="25400" y="142304"/>
                  </a:cubicBezTo>
                  <a:cubicBezTo>
                    <a:pt x="20320" y="159352"/>
                    <a:pt x="26670" y="575948"/>
                    <a:pt x="29210" y="592996"/>
                  </a:cubicBezTo>
                  <a:cubicBezTo>
                    <a:pt x="29210" y="611109"/>
                    <a:pt x="29210" y="629754"/>
                    <a:pt x="30480" y="647867"/>
                  </a:cubicBezTo>
                  <a:cubicBezTo>
                    <a:pt x="30480" y="661186"/>
                    <a:pt x="33020" y="674504"/>
                    <a:pt x="33020" y="687822"/>
                  </a:cubicBezTo>
                  <a:cubicBezTo>
                    <a:pt x="33020" y="702206"/>
                    <a:pt x="33020" y="716590"/>
                    <a:pt x="31750" y="732382"/>
                  </a:cubicBezTo>
                  <a:cubicBezTo>
                    <a:pt x="31750" y="736192"/>
                    <a:pt x="31750" y="738732"/>
                    <a:pt x="31750" y="742542"/>
                  </a:cubicBezTo>
                  <a:cubicBezTo>
                    <a:pt x="31750" y="752702"/>
                    <a:pt x="35560" y="756512"/>
                    <a:pt x="44450" y="756512"/>
                  </a:cubicBezTo>
                  <a:cubicBezTo>
                    <a:pt x="74652" y="756512"/>
                    <a:pt x="125211" y="757782"/>
                    <a:pt x="172159" y="757782"/>
                  </a:cubicBezTo>
                  <a:cubicBezTo>
                    <a:pt x="240776" y="757782"/>
                    <a:pt x="313004" y="755242"/>
                    <a:pt x="381620" y="757782"/>
                  </a:cubicBezTo>
                  <a:cubicBezTo>
                    <a:pt x="493574" y="761592"/>
                    <a:pt x="605527" y="764132"/>
                    <a:pt x="717480" y="762862"/>
                  </a:cubicBezTo>
                  <a:cubicBezTo>
                    <a:pt x="789708" y="761592"/>
                    <a:pt x="858325" y="764132"/>
                    <a:pt x="930553" y="764132"/>
                  </a:cubicBezTo>
                  <a:cubicBezTo>
                    <a:pt x="1035283" y="764132"/>
                    <a:pt x="1140014" y="762862"/>
                    <a:pt x="1244744" y="764132"/>
                  </a:cubicBezTo>
                  <a:cubicBezTo>
                    <a:pt x="1400034" y="765402"/>
                    <a:pt x="3104614" y="755242"/>
                    <a:pt x="3263516" y="757782"/>
                  </a:cubicBezTo>
                  <a:cubicBezTo>
                    <a:pt x="3332132" y="759052"/>
                    <a:pt x="3400748" y="760322"/>
                    <a:pt x="3465754" y="760322"/>
                  </a:cubicBezTo>
                  <a:cubicBezTo>
                    <a:pt x="3584930" y="762862"/>
                    <a:pt x="3700495" y="759052"/>
                    <a:pt x="3819671" y="762862"/>
                  </a:cubicBezTo>
                  <a:cubicBezTo>
                    <a:pt x="3917178" y="765402"/>
                    <a:pt x="4014686" y="765402"/>
                    <a:pt x="4112194" y="767942"/>
                  </a:cubicBezTo>
                  <a:cubicBezTo>
                    <a:pt x="4256650" y="771752"/>
                    <a:pt x="4401106" y="774292"/>
                    <a:pt x="4545562" y="775562"/>
                  </a:cubicBezTo>
                  <a:cubicBezTo>
                    <a:pt x="4599733" y="775562"/>
                    <a:pt x="4622406" y="774292"/>
                    <a:pt x="4642726" y="774292"/>
                  </a:cubicBezTo>
                  <a:close/>
                </a:path>
              </a:pathLst>
            </a:custGeom>
            <a:solidFill>
              <a:srgbClr val="252627"/>
            </a:solidFill>
          </p:spPr>
        </p:sp>
      </p:grpSp>
      <p:sp>
        <p:nvSpPr>
          <p:cNvPr id="12" name="TextBox 12"/>
          <p:cNvSpPr txBox="1"/>
          <p:nvPr/>
        </p:nvSpPr>
        <p:spPr>
          <a:xfrm>
            <a:off x="2674608" y="1039124"/>
            <a:ext cx="12938784" cy="1230630"/>
          </a:xfrm>
          <a:prstGeom prst="rect">
            <a:avLst/>
          </a:prstGeom>
        </p:spPr>
        <p:txBody>
          <a:bodyPr lIns="0" tIns="0" rIns="0" bIns="0" rtlCol="0" anchor="t">
            <a:spAutoFit/>
          </a:bodyPr>
          <a:lstStyle/>
          <a:p>
            <a:pPr algn="ctr">
              <a:lnSpc>
                <a:spcPts val="9360"/>
              </a:lnSpc>
            </a:pPr>
            <a:r>
              <a:rPr lang="en-US" sz="9000">
                <a:solidFill>
                  <a:srgbClr val="442816"/>
                </a:solidFill>
                <a:latin typeface="Balmy"/>
              </a:rPr>
              <a:t>REFERENSI</a:t>
            </a:r>
          </a:p>
        </p:txBody>
      </p:sp>
      <p:sp>
        <p:nvSpPr>
          <p:cNvPr id="13" name="TextBox 13"/>
          <p:cNvSpPr txBox="1"/>
          <p:nvPr/>
        </p:nvSpPr>
        <p:spPr>
          <a:xfrm>
            <a:off x="2141367" y="3141118"/>
            <a:ext cx="14005266" cy="6982681"/>
          </a:xfrm>
          <a:prstGeom prst="rect">
            <a:avLst/>
          </a:prstGeom>
        </p:spPr>
        <p:txBody>
          <a:bodyPr lIns="0" tIns="0" rIns="0" bIns="0" rtlCol="0" anchor="t">
            <a:spAutoFit/>
          </a:bodyPr>
          <a:lstStyle/>
          <a:p>
            <a:pPr marL="323849" lvl="1" algn="ctr">
              <a:lnSpc>
                <a:spcPts val="4199"/>
              </a:lnSpc>
            </a:pPr>
            <a:endParaRPr lang="en-US" sz="2999" u="sng" dirty="0">
              <a:solidFill>
                <a:srgbClr val="000000"/>
              </a:solidFill>
              <a:latin typeface="Childos Arabic Light"/>
            </a:endParaRPr>
          </a:p>
          <a:p>
            <a:pPr marL="323849" lvl="1" algn="ctr">
              <a:lnSpc>
                <a:spcPts val="4199"/>
              </a:lnSpc>
            </a:pPr>
            <a:r>
              <a:rPr lang="en-US" sz="2999" dirty="0">
                <a:solidFill>
                  <a:srgbClr val="000000"/>
                </a:solidFill>
                <a:latin typeface="Childos Arabic Light"/>
              </a:rPr>
              <a:t>·</a:t>
            </a:r>
            <a:r>
              <a:rPr lang="en-US" sz="2999" dirty="0" err="1">
                <a:solidFill>
                  <a:srgbClr val="000000"/>
                </a:solidFill>
                <a:latin typeface="Childos Arabic Light"/>
              </a:rPr>
              <a:t>Arianto</a:t>
            </a:r>
            <a:r>
              <a:rPr lang="en-US" sz="2999" dirty="0">
                <a:solidFill>
                  <a:srgbClr val="000000"/>
                </a:solidFill>
                <a:latin typeface="Childos Arabic Light"/>
              </a:rPr>
              <a:t>, B &amp; </a:t>
            </a:r>
            <a:r>
              <a:rPr lang="en-US" sz="2999" dirty="0" err="1">
                <a:solidFill>
                  <a:srgbClr val="000000"/>
                </a:solidFill>
                <a:latin typeface="Childos Arabic Light"/>
              </a:rPr>
              <a:t>Risdwiyanto</a:t>
            </a:r>
            <a:r>
              <a:rPr lang="en-US" sz="2999" dirty="0">
                <a:solidFill>
                  <a:srgbClr val="000000"/>
                </a:solidFill>
                <a:latin typeface="Childos Arabic Light"/>
              </a:rPr>
              <a:t>, A. (2021). </a:t>
            </a:r>
            <a:r>
              <a:rPr lang="en-US" sz="2999" dirty="0" err="1">
                <a:solidFill>
                  <a:srgbClr val="000000"/>
                </a:solidFill>
                <a:latin typeface="Childos Arabic Light"/>
              </a:rPr>
              <a:t>Kiprah</a:t>
            </a:r>
            <a:r>
              <a:rPr lang="en-US" sz="2999" dirty="0">
                <a:solidFill>
                  <a:srgbClr val="000000"/>
                </a:solidFill>
                <a:latin typeface="Childos Arabic Light"/>
              </a:rPr>
              <a:t> </a:t>
            </a:r>
            <a:r>
              <a:rPr lang="en-US" sz="2999" dirty="0" err="1">
                <a:solidFill>
                  <a:srgbClr val="000000"/>
                </a:solidFill>
                <a:latin typeface="Childos Arabic Light"/>
              </a:rPr>
              <a:t>Aktor</a:t>
            </a:r>
            <a:r>
              <a:rPr lang="en-US" sz="2999" dirty="0">
                <a:solidFill>
                  <a:srgbClr val="000000"/>
                </a:solidFill>
                <a:latin typeface="Childos Arabic Light"/>
              </a:rPr>
              <a:t> </a:t>
            </a:r>
            <a:r>
              <a:rPr lang="en-US" sz="2999" dirty="0" err="1">
                <a:solidFill>
                  <a:srgbClr val="000000"/>
                </a:solidFill>
                <a:latin typeface="Childos Arabic Light"/>
              </a:rPr>
              <a:t>Warganet</a:t>
            </a:r>
            <a:r>
              <a:rPr lang="en-US" sz="2999" dirty="0">
                <a:solidFill>
                  <a:srgbClr val="000000"/>
                </a:solidFill>
                <a:latin typeface="Childos Arabic Light"/>
              </a:rPr>
              <a:t> </a:t>
            </a:r>
            <a:r>
              <a:rPr lang="en-US" sz="2999" dirty="0" err="1">
                <a:solidFill>
                  <a:srgbClr val="000000"/>
                </a:solidFill>
                <a:latin typeface="Childos Arabic Light"/>
              </a:rPr>
              <a:t>Melalui</a:t>
            </a:r>
            <a:r>
              <a:rPr lang="en-US" sz="2999" dirty="0">
                <a:solidFill>
                  <a:srgbClr val="000000"/>
                </a:solidFill>
                <a:latin typeface="Childos Arabic Light"/>
              </a:rPr>
              <a:t> Media </a:t>
            </a:r>
            <a:r>
              <a:rPr lang="en-US" sz="2999" dirty="0" err="1">
                <a:solidFill>
                  <a:srgbClr val="000000"/>
                </a:solidFill>
                <a:latin typeface="Childos Arabic Light"/>
              </a:rPr>
              <a:t>Sosial</a:t>
            </a:r>
            <a:r>
              <a:rPr lang="en-US" sz="2999" dirty="0">
                <a:solidFill>
                  <a:srgbClr val="000000"/>
                </a:solidFill>
                <a:latin typeface="Childos Arabic Light"/>
              </a:rPr>
              <a:t> </a:t>
            </a:r>
            <a:r>
              <a:rPr lang="en-US" sz="2999" dirty="0" err="1">
                <a:solidFill>
                  <a:srgbClr val="000000"/>
                </a:solidFill>
                <a:latin typeface="Childos Arabic Light"/>
              </a:rPr>
              <a:t>dalam</a:t>
            </a:r>
            <a:r>
              <a:rPr lang="en-US" sz="2999" dirty="0">
                <a:solidFill>
                  <a:srgbClr val="000000"/>
                </a:solidFill>
                <a:latin typeface="Childos Arabic Light"/>
              </a:rPr>
              <a:t> </a:t>
            </a:r>
            <a:r>
              <a:rPr lang="en-US" sz="2999" dirty="0" err="1">
                <a:solidFill>
                  <a:srgbClr val="000000"/>
                </a:solidFill>
                <a:latin typeface="Childos Arabic Light"/>
              </a:rPr>
              <a:t>Pemasaran</a:t>
            </a:r>
            <a:r>
              <a:rPr lang="en-US" sz="2999" dirty="0">
                <a:solidFill>
                  <a:srgbClr val="000000"/>
                </a:solidFill>
                <a:latin typeface="Childos Arabic Light"/>
              </a:rPr>
              <a:t> Digital: </a:t>
            </a:r>
            <a:r>
              <a:rPr lang="en-US" sz="2999" dirty="0" err="1">
                <a:solidFill>
                  <a:srgbClr val="000000"/>
                </a:solidFill>
                <a:latin typeface="Childos Arabic Light"/>
              </a:rPr>
              <a:t>Studi</a:t>
            </a:r>
            <a:r>
              <a:rPr lang="en-US" sz="2999" dirty="0">
                <a:solidFill>
                  <a:srgbClr val="000000"/>
                </a:solidFill>
                <a:latin typeface="Childos Arabic Light"/>
              </a:rPr>
              <a:t> </a:t>
            </a:r>
            <a:r>
              <a:rPr lang="en-US" sz="2999" dirty="0" err="1">
                <a:solidFill>
                  <a:srgbClr val="000000"/>
                </a:solidFill>
                <a:latin typeface="Childos Arabic Light"/>
              </a:rPr>
              <a:t>Kasus</a:t>
            </a:r>
            <a:r>
              <a:rPr lang="en-US" sz="2999" dirty="0">
                <a:solidFill>
                  <a:srgbClr val="000000"/>
                </a:solidFill>
                <a:latin typeface="Childos Arabic Light"/>
              </a:rPr>
              <a:t> Pada #Honda Beat. </a:t>
            </a:r>
            <a:r>
              <a:rPr lang="en-US" sz="2999" dirty="0" err="1">
                <a:solidFill>
                  <a:srgbClr val="000000"/>
                </a:solidFill>
                <a:latin typeface="Childos Arabic Light"/>
              </a:rPr>
              <a:t>Jurnal</a:t>
            </a:r>
            <a:r>
              <a:rPr lang="en-US" sz="2999" dirty="0">
                <a:solidFill>
                  <a:srgbClr val="000000"/>
                </a:solidFill>
                <a:latin typeface="Childos Arabic Light"/>
              </a:rPr>
              <a:t> </a:t>
            </a:r>
            <a:r>
              <a:rPr lang="en-US" sz="2999" dirty="0" err="1">
                <a:solidFill>
                  <a:srgbClr val="000000"/>
                </a:solidFill>
                <a:latin typeface="Childos Arabic Light"/>
              </a:rPr>
              <a:t>Maksiprenuer</a:t>
            </a:r>
            <a:r>
              <a:rPr lang="en-US" sz="2999" dirty="0">
                <a:solidFill>
                  <a:srgbClr val="000000"/>
                </a:solidFill>
                <a:latin typeface="Childos Arabic Light"/>
              </a:rPr>
              <a:t>: </a:t>
            </a:r>
            <a:r>
              <a:rPr lang="en-US" sz="2999" dirty="0" err="1">
                <a:solidFill>
                  <a:srgbClr val="000000"/>
                </a:solidFill>
                <a:latin typeface="Childos Arabic Light"/>
              </a:rPr>
              <a:t>Manajemen</a:t>
            </a:r>
            <a:r>
              <a:rPr lang="en-US" sz="2999" dirty="0">
                <a:solidFill>
                  <a:srgbClr val="000000"/>
                </a:solidFill>
                <a:latin typeface="Childos Arabic Light"/>
              </a:rPr>
              <a:t>, </a:t>
            </a:r>
            <a:r>
              <a:rPr lang="en-US" sz="2999" dirty="0" err="1">
                <a:solidFill>
                  <a:srgbClr val="000000"/>
                </a:solidFill>
                <a:latin typeface="Childos Arabic Light"/>
              </a:rPr>
              <a:t>Koperasi</a:t>
            </a:r>
            <a:r>
              <a:rPr lang="en-US" sz="2999" dirty="0">
                <a:solidFill>
                  <a:srgbClr val="000000"/>
                </a:solidFill>
                <a:latin typeface="Childos Arabic Light"/>
              </a:rPr>
              <a:t>, dan </a:t>
            </a:r>
            <a:r>
              <a:rPr lang="en-US" sz="2999" dirty="0" err="1">
                <a:solidFill>
                  <a:srgbClr val="000000"/>
                </a:solidFill>
                <a:latin typeface="Childos Arabic Light"/>
              </a:rPr>
              <a:t>Enterpreneurship</a:t>
            </a:r>
            <a:r>
              <a:rPr lang="en-US" sz="2999" dirty="0">
                <a:solidFill>
                  <a:srgbClr val="000000"/>
                </a:solidFill>
                <a:latin typeface="Childos Arabic Light"/>
              </a:rPr>
              <a:t>, 11(1), 19-46. </a:t>
            </a:r>
          </a:p>
          <a:p>
            <a:pPr marL="323849" lvl="1" algn="ctr">
              <a:lnSpc>
                <a:spcPts val="4199"/>
              </a:lnSpc>
            </a:pPr>
            <a:r>
              <a:rPr lang="en-US" sz="2999" dirty="0">
                <a:solidFill>
                  <a:srgbClr val="000000"/>
                </a:solidFill>
                <a:latin typeface="Childos Arabic Light"/>
              </a:rPr>
              <a:t>Bender, G. W. (2022). Strategi Komunikasi </a:t>
            </a:r>
            <a:r>
              <a:rPr lang="en-US" sz="2999" dirty="0" err="1">
                <a:solidFill>
                  <a:srgbClr val="000000"/>
                </a:solidFill>
                <a:latin typeface="Childos Arabic Light"/>
              </a:rPr>
              <a:t>Kampanye</a:t>
            </a:r>
            <a:r>
              <a:rPr lang="en-US" sz="2999" dirty="0">
                <a:solidFill>
                  <a:srgbClr val="000000"/>
                </a:solidFill>
                <a:latin typeface="Childos Arabic Light"/>
              </a:rPr>
              <a:t> </a:t>
            </a:r>
            <a:r>
              <a:rPr lang="en-US" sz="2999" dirty="0" err="1">
                <a:solidFill>
                  <a:srgbClr val="000000"/>
                </a:solidFill>
                <a:latin typeface="Childos Arabic Light"/>
              </a:rPr>
              <a:t>Sadar</a:t>
            </a:r>
            <a:r>
              <a:rPr lang="en-US" sz="2999" dirty="0">
                <a:solidFill>
                  <a:srgbClr val="000000"/>
                </a:solidFill>
                <a:latin typeface="Childos Arabic Light"/>
              </a:rPr>
              <a:t> Stunting 2021 </a:t>
            </a:r>
            <a:r>
              <a:rPr lang="en-US" sz="2999" dirty="0" err="1">
                <a:solidFill>
                  <a:srgbClr val="000000"/>
                </a:solidFill>
                <a:latin typeface="Childos Arabic Light"/>
              </a:rPr>
              <a:t>Melalui</a:t>
            </a:r>
            <a:r>
              <a:rPr lang="en-US" sz="2999" dirty="0">
                <a:solidFill>
                  <a:srgbClr val="000000"/>
                </a:solidFill>
                <a:latin typeface="Childos Arabic Light"/>
              </a:rPr>
              <a:t> </a:t>
            </a:r>
            <a:r>
              <a:rPr lang="en-US" sz="2999" dirty="0" err="1">
                <a:solidFill>
                  <a:srgbClr val="000000"/>
                </a:solidFill>
                <a:latin typeface="Childos Arabic Light"/>
              </a:rPr>
              <a:t>Kol</a:t>
            </a:r>
            <a:r>
              <a:rPr lang="en-US" sz="2999" dirty="0">
                <a:solidFill>
                  <a:srgbClr val="000000"/>
                </a:solidFill>
                <a:latin typeface="Childos Arabic Light"/>
              </a:rPr>
              <a:t>. </a:t>
            </a:r>
            <a:r>
              <a:rPr lang="en-US" sz="2999" dirty="0" err="1">
                <a:solidFill>
                  <a:srgbClr val="000000"/>
                </a:solidFill>
                <a:latin typeface="Childos Arabic Light"/>
              </a:rPr>
              <a:t>Jurnal</a:t>
            </a:r>
            <a:r>
              <a:rPr lang="en-US" sz="2999" dirty="0">
                <a:solidFill>
                  <a:srgbClr val="000000"/>
                </a:solidFill>
                <a:latin typeface="Childos Arabic Light"/>
              </a:rPr>
              <a:t> </a:t>
            </a:r>
            <a:r>
              <a:rPr lang="en-US" sz="2999" dirty="0" err="1">
                <a:solidFill>
                  <a:srgbClr val="000000"/>
                </a:solidFill>
                <a:latin typeface="Childos Arabic Light"/>
              </a:rPr>
              <a:t>Pariwara</a:t>
            </a:r>
            <a:r>
              <a:rPr lang="en-US" sz="2999" dirty="0">
                <a:solidFill>
                  <a:srgbClr val="000000"/>
                </a:solidFill>
                <a:latin typeface="Childos Arabic Light"/>
              </a:rPr>
              <a:t>, 2(1), 14-24.</a:t>
            </a:r>
          </a:p>
          <a:p>
            <a:pPr marL="323849" lvl="1" algn="ctr">
              <a:lnSpc>
                <a:spcPts val="4199"/>
              </a:lnSpc>
            </a:pPr>
            <a:r>
              <a:rPr lang="en-US" sz="2999" dirty="0">
                <a:solidFill>
                  <a:srgbClr val="000000"/>
                </a:solidFill>
                <a:latin typeface="Childos Arabic Light"/>
              </a:rPr>
              <a:t>Chen, H. T., Chan, M., &amp; Lee, F. L. (2016). Social media use and democratic engagement: A comparative study of Hong Kong, Taiwan, and China. Chinese Journal of Communication, 9(4), 348-366.</a:t>
            </a:r>
          </a:p>
          <a:p>
            <a:pPr marL="323849" lvl="1" algn="ctr">
              <a:lnSpc>
                <a:spcPts val="4199"/>
              </a:lnSpc>
            </a:pPr>
            <a:r>
              <a:rPr lang="en-US" sz="2999" dirty="0">
                <a:solidFill>
                  <a:srgbClr val="000000"/>
                </a:solidFill>
                <a:latin typeface="Childos Arabic"/>
              </a:rPr>
              <a:t>·</a:t>
            </a:r>
            <a:r>
              <a:rPr lang="en-US" sz="2999" dirty="0" err="1">
                <a:solidFill>
                  <a:srgbClr val="000000"/>
                </a:solidFill>
                <a:latin typeface="Childos Arabic"/>
              </a:rPr>
              <a:t>Ernawati</a:t>
            </a:r>
            <a:r>
              <a:rPr lang="en-US" sz="2999" dirty="0">
                <a:solidFill>
                  <a:srgbClr val="000000"/>
                </a:solidFill>
                <a:latin typeface="Childos Arabic"/>
              </a:rPr>
              <a:t>, A. (2022). Media </a:t>
            </a:r>
            <a:r>
              <a:rPr lang="en-US" sz="2999" dirty="0" err="1">
                <a:solidFill>
                  <a:srgbClr val="000000"/>
                </a:solidFill>
                <a:latin typeface="Childos Arabic"/>
              </a:rPr>
              <a:t>Promosi</a:t>
            </a:r>
            <a:r>
              <a:rPr lang="en-US" sz="2999" dirty="0">
                <a:solidFill>
                  <a:srgbClr val="000000"/>
                </a:solidFill>
                <a:latin typeface="Childos Arabic"/>
              </a:rPr>
              <a:t> Kesehatan </a:t>
            </a:r>
            <a:r>
              <a:rPr lang="en-US" sz="2999" dirty="0" err="1">
                <a:solidFill>
                  <a:srgbClr val="000000"/>
                </a:solidFill>
                <a:latin typeface="Childos Arabic"/>
              </a:rPr>
              <a:t>Untuk</a:t>
            </a:r>
            <a:r>
              <a:rPr lang="en-US" sz="2999" dirty="0">
                <a:solidFill>
                  <a:srgbClr val="000000"/>
                </a:solidFill>
                <a:latin typeface="Childos Arabic"/>
              </a:rPr>
              <a:t> </a:t>
            </a:r>
            <a:r>
              <a:rPr lang="en-US" sz="2999" dirty="0" err="1">
                <a:solidFill>
                  <a:srgbClr val="000000"/>
                </a:solidFill>
                <a:latin typeface="Childos Arabic"/>
              </a:rPr>
              <a:t>Meningkatkan</a:t>
            </a:r>
            <a:r>
              <a:rPr lang="en-US" sz="2999" dirty="0">
                <a:solidFill>
                  <a:srgbClr val="000000"/>
                </a:solidFill>
                <a:latin typeface="Childos Arabic"/>
              </a:rPr>
              <a:t> </a:t>
            </a:r>
            <a:r>
              <a:rPr lang="en-US" sz="2999" dirty="0" err="1">
                <a:solidFill>
                  <a:srgbClr val="000000"/>
                </a:solidFill>
                <a:latin typeface="Childos Arabic"/>
              </a:rPr>
              <a:t>Pengetahuan</a:t>
            </a:r>
            <a:r>
              <a:rPr lang="en-US" sz="2999" dirty="0">
                <a:solidFill>
                  <a:srgbClr val="000000"/>
                </a:solidFill>
                <a:latin typeface="Childos Arabic"/>
              </a:rPr>
              <a:t> Ibu </a:t>
            </a:r>
            <a:r>
              <a:rPr lang="en-US" sz="2999" dirty="0" err="1">
                <a:solidFill>
                  <a:srgbClr val="000000"/>
                </a:solidFill>
                <a:latin typeface="Childos Arabic"/>
              </a:rPr>
              <a:t>Tentang</a:t>
            </a:r>
            <a:r>
              <a:rPr lang="en-US" sz="2999" dirty="0">
                <a:solidFill>
                  <a:srgbClr val="000000"/>
                </a:solidFill>
                <a:latin typeface="Childos Arabic"/>
              </a:rPr>
              <a:t> Stunting. </a:t>
            </a:r>
            <a:r>
              <a:rPr lang="en-US" sz="2999" dirty="0" err="1">
                <a:solidFill>
                  <a:srgbClr val="000000"/>
                </a:solidFill>
                <a:latin typeface="Childos Arabic"/>
              </a:rPr>
              <a:t>Jurnal</a:t>
            </a:r>
            <a:r>
              <a:rPr lang="en-US" sz="2999" dirty="0">
                <a:solidFill>
                  <a:srgbClr val="000000"/>
                </a:solidFill>
                <a:latin typeface="Childos Arabic"/>
              </a:rPr>
              <a:t> </a:t>
            </a:r>
            <a:r>
              <a:rPr lang="en-US" sz="2999" dirty="0" err="1">
                <a:solidFill>
                  <a:srgbClr val="000000"/>
                </a:solidFill>
                <a:latin typeface="Childos Arabic"/>
              </a:rPr>
              <a:t>Litbang</a:t>
            </a:r>
            <a:r>
              <a:rPr lang="en-US" sz="2999" dirty="0">
                <a:solidFill>
                  <a:srgbClr val="000000"/>
                </a:solidFill>
                <a:latin typeface="Childos Arabic"/>
              </a:rPr>
              <a:t>: Media </a:t>
            </a:r>
            <a:r>
              <a:rPr lang="en-US" sz="2999" dirty="0" err="1">
                <a:solidFill>
                  <a:srgbClr val="000000"/>
                </a:solidFill>
                <a:latin typeface="Childos Arabic"/>
              </a:rPr>
              <a:t>Informasi</a:t>
            </a:r>
            <a:r>
              <a:rPr lang="en-US" sz="2999" dirty="0">
                <a:solidFill>
                  <a:srgbClr val="000000"/>
                </a:solidFill>
                <a:latin typeface="Childos Arabic"/>
              </a:rPr>
              <a:t> </a:t>
            </a:r>
            <a:r>
              <a:rPr lang="en-US" sz="2999" dirty="0" err="1">
                <a:solidFill>
                  <a:srgbClr val="000000"/>
                </a:solidFill>
                <a:latin typeface="Childos Arabic"/>
              </a:rPr>
              <a:t>Penelitian</a:t>
            </a:r>
            <a:r>
              <a:rPr lang="en-US" sz="2999" dirty="0">
                <a:solidFill>
                  <a:srgbClr val="000000"/>
                </a:solidFill>
                <a:latin typeface="Childos Arabic"/>
              </a:rPr>
              <a:t>, </a:t>
            </a:r>
            <a:r>
              <a:rPr lang="en-US" sz="2999" dirty="0" err="1">
                <a:solidFill>
                  <a:srgbClr val="000000"/>
                </a:solidFill>
                <a:latin typeface="Childos Arabic"/>
              </a:rPr>
              <a:t>Pengembangan</a:t>
            </a:r>
            <a:r>
              <a:rPr lang="en-US" sz="2999" dirty="0">
                <a:solidFill>
                  <a:srgbClr val="000000"/>
                </a:solidFill>
                <a:latin typeface="Childos Arabic"/>
              </a:rPr>
              <a:t> dan IPTEK, 18(2),139-152</a:t>
            </a:r>
          </a:p>
          <a:p>
            <a:pPr algn="ctr">
              <a:lnSpc>
                <a:spcPts val="4199"/>
              </a:lnSpc>
              <a:spcBef>
                <a:spcPct val="0"/>
              </a:spcBef>
            </a:pPr>
            <a:r>
              <a:rPr lang="en-US" sz="2999" dirty="0">
                <a:solidFill>
                  <a:srgbClr val="442816"/>
                </a:solidFill>
                <a:latin typeface="Childos Arabic Light"/>
              </a:rPr>
              <a: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452495" y="-469348"/>
            <a:ext cx="19192990" cy="3267157"/>
            <a:chOff x="0" y="0"/>
            <a:chExt cx="4660506" cy="793342"/>
          </a:xfrm>
        </p:grpSpPr>
        <p:sp>
          <p:nvSpPr>
            <p:cNvPr id="10" name="Freeform 10"/>
            <p:cNvSpPr/>
            <p:nvPr/>
          </p:nvSpPr>
          <p:spPr>
            <a:xfrm>
              <a:off x="10160" y="16510"/>
              <a:ext cx="4637646" cy="765402"/>
            </a:xfrm>
            <a:custGeom>
              <a:avLst/>
              <a:gdLst/>
              <a:ahLst/>
              <a:cxnLst/>
              <a:rect l="l" t="t" r="r" b="b"/>
              <a:pathLst>
                <a:path w="4637646" h="765402">
                  <a:moveTo>
                    <a:pt x="4637646" y="765402"/>
                  </a:moveTo>
                  <a:lnTo>
                    <a:pt x="0" y="757782"/>
                  </a:lnTo>
                  <a:lnTo>
                    <a:pt x="0" y="278688"/>
                  </a:lnTo>
                  <a:lnTo>
                    <a:pt x="17780" y="19050"/>
                  </a:lnTo>
                  <a:lnTo>
                    <a:pt x="2310582" y="0"/>
                  </a:lnTo>
                  <a:lnTo>
                    <a:pt x="4618596" y="5080"/>
                  </a:lnTo>
                  <a:close/>
                </a:path>
              </a:pathLst>
            </a:custGeom>
            <a:solidFill>
              <a:srgbClr val="FCCE5D"/>
            </a:solidFill>
          </p:spPr>
        </p:sp>
        <p:sp>
          <p:nvSpPr>
            <p:cNvPr id="11" name="Freeform 11"/>
            <p:cNvSpPr/>
            <p:nvPr/>
          </p:nvSpPr>
          <p:spPr>
            <a:xfrm>
              <a:off x="-3810" y="0"/>
              <a:ext cx="4666856" cy="792072"/>
            </a:xfrm>
            <a:custGeom>
              <a:avLst/>
              <a:gdLst/>
              <a:ahLst/>
              <a:cxnLst/>
              <a:rect l="l" t="t" r="r" b="b"/>
              <a:pathLst>
                <a:path w="4666856" h="792072">
                  <a:moveTo>
                    <a:pt x="4632566" y="21590"/>
                  </a:moveTo>
                  <a:cubicBezTo>
                    <a:pt x="4633836" y="34290"/>
                    <a:pt x="4633836" y="44450"/>
                    <a:pt x="4635106" y="54610"/>
                  </a:cubicBezTo>
                  <a:cubicBezTo>
                    <a:pt x="4637646" y="74647"/>
                    <a:pt x="4638916" y="89564"/>
                    <a:pt x="4641456" y="103947"/>
                  </a:cubicBezTo>
                  <a:cubicBezTo>
                    <a:pt x="4641456" y="124724"/>
                    <a:pt x="4654156" y="534395"/>
                    <a:pt x="4660506" y="555172"/>
                  </a:cubicBezTo>
                  <a:cubicBezTo>
                    <a:pt x="4666856" y="586603"/>
                    <a:pt x="4663046" y="618567"/>
                    <a:pt x="4663046" y="649998"/>
                  </a:cubicBezTo>
                  <a:cubicBezTo>
                    <a:pt x="4663046" y="677700"/>
                    <a:pt x="4664316" y="703272"/>
                    <a:pt x="4665586" y="731112"/>
                  </a:cubicBezTo>
                  <a:cubicBezTo>
                    <a:pt x="4665586" y="752702"/>
                    <a:pt x="4665586" y="766672"/>
                    <a:pt x="4665586" y="790802"/>
                  </a:cubicBezTo>
                  <a:cubicBezTo>
                    <a:pt x="4642726" y="790802"/>
                    <a:pt x="4622406" y="792072"/>
                    <a:pt x="4592510" y="790802"/>
                  </a:cubicBezTo>
                  <a:cubicBezTo>
                    <a:pt x="4357769" y="785722"/>
                    <a:pt x="4119417" y="792072"/>
                    <a:pt x="3884676" y="786992"/>
                  </a:cubicBezTo>
                  <a:cubicBezTo>
                    <a:pt x="3743831" y="783182"/>
                    <a:pt x="3606598" y="785722"/>
                    <a:pt x="3465754" y="783182"/>
                  </a:cubicBezTo>
                  <a:cubicBezTo>
                    <a:pt x="3400748" y="781912"/>
                    <a:pt x="3335743" y="780642"/>
                    <a:pt x="3270738" y="779372"/>
                  </a:cubicBezTo>
                  <a:cubicBezTo>
                    <a:pt x="3231013" y="779372"/>
                    <a:pt x="3194899" y="780642"/>
                    <a:pt x="3155173" y="780642"/>
                  </a:cubicBezTo>
                  <a:cubicBezTo>
                    <a:pt x="3054054" y="779372"/>
                    <a:pt x="2775977" y="780642"/>
                    <a:pt x="2674858" y="779372"/>
                  </a:cubicBezTo>
                  <a:cubicBezTo>
                    <a:pt x="2602630" y="778102"/>
                    <a:pt x="1158071" y="786992"/>
                    <a:pt x="1085843" y="785722"/>
                  </a:cubicBezTo>
                  <a:cubicBezTo>
                    <a:pt x="1067786" y="785722"/>
                    <a:pt x="1046118" y="786992"/>
                    <a:pt x="1028060" y="786992"/>
                  </a:cubicBezTo>
                  <a:cubicBezTo>
                    <a:pt x="984724" y="786992"/>
                    <a:pt x="944998" y="788262"/>
                    <a:pt x="901662" y="788262"/>
                  </a:cubicBezTo>
                  <a:cubicBezTo>
                    <a:pt x="793320" y="788262"/>
                    <a:pt x="688589" y="786992"/>
                    <a:pt x="580247" y="785722"/>
                  </a:cubicBezTo>
                  <a:cubicBezTo>
                    <a:pt x="515242" y="784452"/>
                    <a:pt x="450237" y="783182"/>
                    <a:pt x="388843" y="781912"/>
                  </a:cubicBezTo>
                  <a:cubicBezTo>
                    <a:pt x="273278" y="780642"/>
                    <a:pt x="157714" y="779372"/>
                    <a:pt x="48260" y="779372"/>
                  </a:cubicBezTo>
                  <a:cubicBezTo>
                    <a:pt x="38100" y="779372"/>
                    <a:pt x="29210" y="779372"/>
                    <a:pt x="19050" y="778102"/>
                  </a:cubicBezTo>
                  <a:cubicBezTo>
                    <a:pt x="10160" y="776832"/>
                    <a:pt x="5080" y="770482"/>
                    <a:pt x="7620" y="761592"/>
                  </a:cubicBezTo>
                  <a:cubicBezTo>
                    <a:pt x="16510" y="729908"/>
                    <a:pt x="12700" y="716590"/>
                    <a:pt x="11430" y="702739"/>
                  </a:cubicBezTo>
                  <a:cubicBezTo>
                    <a:pt x="10160" y="674504"/>
                    <a:pt x="6350" y="646802"/>
                    <a:pt x="7620" y="618567"/>
                  </a:cubicBezTo>
                  <a:cubicBezTo>
                    <a:pt x="5080" y="583407"/>
                    <a:pt x="0" y="148164"/>
                    <a:pt x="7620" y="112471"/>
                  </a:cubicBezTo>
                  <a:cubicBezTo>
                    <a:pt x="8890" y="105545"/>
                    <a:pt x="7620" y="98087"/>
                    <a:pt x="8890" y="91162"/>
                  </a:cubicBezTo>
                  <a:cubicBezTo>
                    <a:pt x="10160" y="79974"/>
                    <a:pt x="12700" y="67721"/>
                    <a:pt x="13970" y="44450"/>
                  </a:cubicBezTo>
                  <a:cubicBezTo>
                    <a:pt x="13970" y="41910"/>
                    <a:pt x="15240" y="39370"/>
                    <a:pt x="16510" y="38100"/>
                  </a:cubicBezTo>
                  <a:cubicBezTo>
                    <a:pt x="38100" y="35560"/>
                    <a:pt x="67429" y="30480"/>
                    <a:pt x="125211" y="29210"/>
                  </a:cubicBezTo>
                  <a:cubicBezTo>
                    <a:pt x="222719" y="25400"/>
                    <a:pt x="320227" y="22860"/>
                    <a:pt x="421346" y="20320"/>
                  </a:cubicBezTo>
                  <a:cubicBezTo>
                    <a:pt x="489962" y="17780"/>
                    <a:pt x="558579" y="16510"/>
                    <a:pt x="623584" y="13970"/>
                  </a:cubicBezTo>
                  <a:cubicBezTo>
                    <a:pt x="688589" y="11430"/>
                    <a:pt x="757206" y="8890"/>
                    <a:pt x="822211" y="8890"/>
                  </a:cubicBezTo>
                  <a:cubicBezTo>
                    <a:pt x="894439" y="7620"/>
                    <a:pt x="966667" y="10160"/>
                    <a:pt x="1038895" y="8890"/>
                  </a:cubicBezTo>
                  <a:cubicBezTo>
                    <a:pt x="1129180" y="8890"/>
                    <a:pt x="2765143" y="6350"/>
                    <a:pt x="2855428" y="5080"/>
                  </a:cubicBezTo>
                  <a:cubicBezTo>
                    <a:pt x="2942101" y="3810"/>
                    <a:pt x="3028775" y="2540"/>
                    <a:pt x="3119060" y="2540"/>
                  </a:cubicBezTo>
                  <a:cubicBezTo>
                    <a:pt x="3267127" y="1270"/>
                    <a:pt x="3411583" y="0"/>
                    <a:pt x="3559650" y="0"/>
                  </a:cubicBezTo>
                  <a:cubicBezTo>
                    <a:pt x="3621044" y="0"/>
                    <a:pt x="3686049" y="2540"/>
                    <a:pt x="3747443" y="2540"/>
                  </a:cubicBezTo>
                  <a:cubicBezTo>
                    <a:pt x="3917178" y="3810"/>
                    <a:pt x="4090525" y="5080"/>
                    <a:pt x="4260261" y="7620"/>
                  </a:cubicBezTo>
                  <a:cubicBezTo>
                    <a:pt x="4350546" y="8890"/>
                    <a:pt x="4440831" y="12700"/>
                    <a:pt x="4531116" y="16510"/>
                  </a:cubicBezTo>
                  <a:cubicBezTo>
                    <a:pt x="4552784" y="16510"/>
                    <a:pt x="4574453" y="16510"/>
                    <a:pt x="4592510" y="16510"/>
                  </a:cubicBezTo>
                  <a:cubicBezTo>
                    <a:pt x="4613516" y="17780"/>
                    <a:pt x="4622406" y="20320"/>
                    <a:pt x="4632566" y="21590"/>
                  </a:cubicBezTo>
                  <a:close/>
                  <a:moveTo>
                    <a:pt x="4642726" y="774292"/>
                  </a:moveTo>
                  <a:cubicBezTo>
                    <a:pt x="4643996" y="757782"/>
                    <a:pt x="4645266" y="745082"/>
                    <a:pt x="4645266" y="732382"/>
                  </a:cubicBezTo>
                  <a:cubicBezTo>
                    <a:pt x="4643996" y="700608"/>
                    <a:pt x="4642726" y="672373"/>
                    <a:pt x="4642726" y="642007"/>
                  </a:cubicBezTo>
                  <a:cubicBezTo>
                    <a:pt x="4642726" y="628156"/>
                    <a:pt x="4645266" y="614305"/>
                    <a:pt x="4643996" y="600454"/>
                  </a:cubicBezTo>
                  <a:cubicBezTo>
                    <a:pt x="4643996" y="587669"/>
                    <a:pt x="4642726" y="574350"/>
                    <a:pt x="4641456" y="561565"/>
                  </a:cubicBezTo>
                  <a:cubicBezTo>
                    <a:pt x="4636376" y="541854"/>
                    <a:pt x="4624946" y="133780"/>
                    <a:pt x="4624946" y="114069"/>
                  </a:cubicBezTo>
                  <a:cubicBezTo>
                    <a:pt x="4622406" y="97555"/>
                    <a:pt x="4619866" y="80507"/>
                    <a:pt x="4617326" y="63500"/>
                  </a:cubicBezTo>
                  <a:cubicBezTo>
                    <a:pt x="4616056" y="44450"/>
                    <a:pt x="4614786" y="43180"/>
                    <a:pt x="4581676" y="41910"/>
                  </a:cubicBezTo>
                  <a:cubicBezTo>
                    <a:pt x="4570841" y="41910"/>
                    <a:pt x="4563619" y="41910"/>
                    <a:pt x="4552784" y="40640"/>
                  </a:cubicBezTo>
                  <a:cubicBezTo>
                    <a:pt x="4462500" y="36830"/>
                    <a:pt x="4368603" y="31750"/>
                    <a:pt x="4278318" y="30480"/>
                  </a:cubicBezTo>
                  <a:cubicBezTo>
                    <a:pt x="4058023" y="26670"/>
                    <a:pt x="3834117" y="25400"/>
                    <a:pt x="3613821" y="22860"/>
                  </a:cubicBezTo>
                  <a:cubicBezTo>
                    <a:pt x="3581319" y="22860"/>
                    <a:pt x="3545205" y="22860"/>
                    <a:pt x="3512702" y="22860"/>
                  </a:cubicBezTo>
                  <a:cubicBezTo>
                    <a:pt x="3458531" y="22860"/>
                    <a:pt x="3404360" y="22860"/>
                    <a:pt x="3353800" y="22860"/>
                  </a:cubicBezTo>
                  <a:cubicBezTo>
                    <a:pt x="3238236" y="22860"/>
                    <a:pt x="3122671" y="22860"/>
                    <a:pt x="3010718" y="24130"/>
                  </a:cubicBezTo>
                  <a:cubicBezTo>
                    <a:pt x="2913210" y="25400"/>
                    <a:pt x="1270024" y="29210"/>
                    <a:pt x="1172516" y="29210"/>
                  </a:cubicBezTo>
                  <a:cubicBezTo>
                    <a:pt x="1013615" y="29210"/>
                    <a:pt x="854713" y="26670"/>
                    <a:pt x="695812" y="33020"/>
                  </a:cubicBezTo>
                  <a:cubicBezTo>
                    <a:pt x="612750" y="36830"/>
                    <a:pt x="533299" y="36830"/>
                    <a:pt x="453848" y="38100"/>
                  </a:cubicBezTo>
                  <a:cubicBezTo>
                    <a:pt x="316615" y="41910"/>
                    <a:pt x="179382" y="45720"/>
                    <a:pt x="49530" y="50800"/>
                  </a:cubicBezTo>
                  <a:cubicBezTo>
                    <a:pt x="36830" y="50800"/>
                    <a:pt x="34290" y="53340"/>
                    <a:pt x="33020" y="66123"/>
                  </a:cubicBezTo>
                  <a:cubicBezTo>
                    <a:pt x="31750" y="75712"/>
                    <a:pt x="31750" y="85302"/>
                    <a:pt x="30480" y="94891"/>
                  </a:cubicBezTo>
                  <a:cubicBezTo>
                    <a:pt x="29210" y="110873"/>
                    <a:pt x="26670" y="126322"/>
                    <a:pt x="25400" y="142304"/>
                  </a:cubicBezTo>
                  <a:cubicBezTo>
                    <a:pt x="20320" y="159352"/>
                    <a:pt x="26670" y="575948"/>
                    <a:pt x="29210" y="592996"/>
                  </a:cubicBezTo>
                  <a:cubicBezTo>
                    <a:pt x="29210" y="611109"/>
                    <a:pt x="29210" y="629754"/>
                    <a:pt x="30480" y="647867"/>
                  </a:cubicBezTo>
                  <a:cubicBezTo>
                    <a:pt x="30480" y="661186"/>
                    <a:pt x="33020" y="674504"/>
                    <a:pt x="33020" y="687822"/>
                  </a:cubicBezTo>
                  <a:cubicBezTo>
                    <a:pt x="33020" y="702206"/>
                    <a:pt x="33020" y="716590"/>
                    <a:pt x="31750" y="732382"/>
                  </a:cubicBezTo>
                  <a:cubicBezTo>
                    <a:pt x="31750" y="736192"/>
                    <a:pt x="31750" y="738732"/>
                    <a:pt x="31750" y="742542"/>
                  </a:cubicBezTo>
                  <a:cubicBezTo>
                    <a:pt x="31750" y="752702"/>
                    <a:pt x="35560" y="756512"/>
                    <a:pt x="44450" y="756512"/>
                  </a:cubicBezTo>
                  <a:cubicBezTo>
                    <a:pt x="74652" y="756512"/>
                    <a:pt x="125211" y="757782"/>
                    <a:pt x="172159" y="757782"/>
                  </a:cubicBezTo>
                  <a:cubicBezTo>
                    <a:pt x="240776" y="757782"/>
                    <a:pt x="313004" y="755242"/>
                    <a:pt x="381620" y="757782"/>
                  </a:cubicBezTo>
                  <a:cubicBezTo>
                    <a:pt x="493574" y="761592"/>
                    <a:pt x="605527" y="764132"/>
                    <a:pt x="717480" y="762862"/>
                  </a:cubicBezTo>
                  <a:cubicBezTo>
                    <a:pt x="789708" y="761592"/>
                    <a:pt x="858325" y="764132"/>
                    <a:pt x="930553" y="764132"/>
                  </a:cubicBezTo>
                  <a:cubicBezTo>
                    <a:pt x="1035283" y="764132"/>
                    <a:pt x="1140014" y="762862"/>
                    <a:pt x="1244744" y="764132"/>
                  </a:cubicBezTo>
                  <a:cubicBezTo>
                    <a:pt x="1400034" y="765402"/>
                    <a:pt x="3104614" y="755242"/>
                    <a:pt x="3263516" y="757782"/>
                  </a:cubicBezTo>
                  <a:cubicBezTo>
                    <a:pt x="3332132" y="759052"/>
                    <a:pt x="3400748" y="760322"/>
                    <a:pt x="3465754" y="760322"/>
                  </a:cubicBezTo>
                  <a:cubicBezTo>
                    <a:pt x="3584930" y="762862"/>
                    <a:pt x="3700495" y="759052"/>
                    <a:pt x="3819671" y="762862"/>
                  </a:cubicBezTo>
                  <a:cubicBezTo>
                    <a:pt x="3917178" y="765402"/>
                    <a:pt x="4014686" y="765402"/>
                    <a:pt x="4112194" y="767942"/>
                  </a:cubicBezTo>
                  <a:cubicBezTo>
                    <a:pt x="4256650" y="771752"/>
                    <a:pt x="4401106" y="774292"/>
                    <a:pt x="4545562" y="775562"/>
                  </a:cubicBezTo>
                  <a:cubicBezTo>
                    <a:pt x="4599733" y="775562"/>
                    <a:pt x="4622406" y="774292"/>
                    <a:pt x="4642726" y="774292"/>
                  </a:cubicBezTo>
                  <a:close/>
                </a:path>
              </a:pathLst>
            </a:custGeom>
            <a:solidFill>
              <a:srgbClr val="252627"/>
            </a:solidFill>
          </p:spPr>
        </p:sp>
      </p:grpSp>
      <p:sp>
        <p:nvSpPr>
          <p:cNvPr id="12" name="TextBox 12"/>
          <p:cNvSpPr txBox="1"/>
          <p:nvPr/>
        </p:nvSpPr>
        <p:spPr>
          <a:xfrm>
            <a:off x="2674608" y="1039124"/>
            <a:ext cx="12938784" cy="1230630"/>
          </a:xfrm>
          <a:prstGeom prst="rect">
            <a:avLst/>
          </a:prstGeom>
        </p:spPr>
        <p:txBody>
          <a:bodyPr lIns="0" tIns="0" rIns="0" bIns="0" rtlCol="0" anchor="t">
            <a:spAutoFit/>
          </a:bodyPr>
          <a:lstStyle/>
          <a:p>
            <a:pPr algn="ctr">
              <a:lnSpc>
                <a:spcPts val="9360"/>
              </a:lnSpc>
            </a:pPr>
            <a:r>
              <a:rPr lang="en-US" sz="9000">
                <a:solidFill>
                  <a:srgbClr val="442816"/>
                </a:solidFill>
                <a:latin typeface="Balmy"/>
              </a:rPr>
              <a:t>REFERENSI</a:t>
            </a:r>
          </a:p>
        </p:txBody>
      </p:sp>
      <p:sp>
        <p:nvSpPr>
          <p:cNvPr id="13" name="TextBox 13"/>
          <p:cNvSpPr txBox="1"/>
          <p:nvPr/>
        </p:nvSpPr>
        <p:spPr>
          <a:xfrm>
            <a:off x="1710509" y="3486150"/>
            <a:ext cx="14866982" cy="5366854"/>
          </a:xfrm>
          <a:prstGeom prst="rect">
            <a:avLst/>
          </a:prstGeom>
        </p:spPr>
        <p:txBody>
          <a:bodyPr lIns="0" tIns="0" rIns="0" bIns="0" rtlCol="0" anchor="t">
            <a:spAutoFit/>
          </a:bodyPr>
          <a:lstStyle/>
          <a:p>
            <a:pPr algn="ctr">
              <a:lnSpc>
                <a:spcPts val="4199"/>
              </a:lnSpc>
            </a:pPr>
            <a:r>
              <a:rPr lang="en-US" sz="2999" dirty="0" err="1">
                <a:solidFill>
                  <a:srgbClr val="000000"/>
                </a:solidFill>
                <a:latin typeface="Childos Arabic Light"/>
              </a:rPr>
              <a:t>Handayani</a:t>
            </a:r>
            <a:r>
              <a:rPr lang="en-US" sz="2999" dirty="0">
                <a:solidFill>
                  <a:srgbClr val="000000"/>
                </a:solidFill>
                <a:latin typeface="Childos Arabic Light"/>
              </a:rPr>
              <a:t>, </a:t>
            </a:r>
            <a:r>
              <a:rPr lang="en-US" sz="2999" dirty="0" err="1">
                <a:solidFill>
                  <a:srgbClr val="000000"/>
                </a:solidFill>
                <a:latin typeface="Childos Arabic Light"/>
              </a:rPr>
              <a:t>Bekti</a:t>
            </a:r>
            <a:r>
              <a:rPr lang="en-US" sz="2999" dirty="0">
                <a:solidFill>
                  <a:srgbClr val="000000"/>
                </a:solidFill>
                <a:latin typeface="Childos Arabic Light"/>
              </a:rPr>
              <a:t>, </a:t>
            </a:r>
            <a:r>
              <a:rPr lang="en-US" sz="2999" dirty="0" err="1">
                <a:solidFill>
                  <a:srgbClr val="000000"/>
                </a:solidFill>
                <a:latin typeface="Childos Arabic Light"/>
              </a:rPr>
              <a:t>Ariyanto</a:t>
            </a:r>
            <a:r>
              <a:rPr lang="en-US" sz="2999" dirty="0">
                <a:solidFill>
                  <a:srgbClr val="000000"/>
                </a:solidFill>
                <a:latin typeface="Childos Arabic Light"/>
              </a:rPr>
              <a:t>, Bambang. (2023). Media </a:t>
            </a:r>
            <a:r>
              <a:rPr lang="en-US" sz="2999" dirty="0" err="1">
                <a:solidFill>
                  <a:srgbClr val="000000"/>
                </a:solidFill>
                <a:latin typeface="Childos Arabic Light"/>
              </a:rPr>
              <a:t>Sosial</a:t>
            </a:r>
            <a:r>
              <a:rPr lang="en-US" sz="2999" dirty="0">
                <a:solidFill>
                  <a:srgbClr val="000000"/>
                </a:solidFill>
                <a:latin typeface="Childos Arabic Light"/>
              </a:rPr>
              <a:t> dan </a:t>
            </a:r>
            <a:r>
              <a:rPr lang="en-US" sz="2999" dirty="0" err="1">
                <a:solidFill>
                  <a:srgbClr val="000000"/>
                </a:solidFill>
                <a:latin typeface="Childos Arabic Light"/>
              </a:rPr>
              <a:t>Kampanye</a:t>
            </a:r>
            <a:r>
              <a:rPr lang="en-US" sz="2999" dirty="0">
                <a:solidFill>
                  <a:srgbClr val="000000"/>
                </a:solidFill>
                <a:latin typeface="Childos Arabic Light"/>
              </a:rPr>
              <a:t> </a:t>
            </a:r>
            <a:r>
              <a:rPr lang="en-US" sz="2999" dirty="0" err="1">
                <a:solidFill>
                  <a:srgbClr val="000000"/>
                </a:solidFill>
                <a:latin typeface="Childos Arabic Light"/>
              </a:rPr>
              <a:t>Pencegahan</a:t>
            </a:r>
            <a:r>
              <a:rPr lang="en-US" sz="2999" dirty="0">
                <a:solidFill>
                  <a:srgbClr val="000000"/>
                </a:solidFill>
                <a:latin typeface="Childos Arabic Light"/>
              </a:rPr>
              <a:t> Stunting. Journal of Humanity Studies, Volume 2 (1), p. 32-50.</a:t>
            </a:r>
          </a:p>
          <a:p>
            <a:pPr algn="ctr">
              <a:lnSpc>
                <a:spcPts val="4199"/>
              </a:lnSpc>
            </a:pPr>
            <a:r>
              <a:rPr lang="en-US" sz="2999" dirty="0">
                <a:solidFill>
                  <a:srgbClr val="000000"/>
                </a:solidFill>
                <a:latin typeface="Childos Arabic Light"/>
              </a:rPr>
              <a:t>·</a:t>
            </a:r>
            <a:r>
              <a:rPr lang="en-US" sz="2999" dirty="0" err="1">
                <a:solidFill>
                  <a:srgbClr val="000000"/>
                </a:solidFill>
                <a:latin typeface="Childos Arabic Light"/>
              </a:rPr>
              <a:t>Mulyadi</a:t>
            </a:r>
            <a:r>
              <a:rPr lang="en-US" sz="2999" dirty="0">
                <a:solidFill>
                  <a:srgbClr val="000000"/>
                </a:solidFill>
                <a:latin typeface="Childos Arabic Light"/>
              </a:rPr>
              <a:t>, A., </a:t>
            </a:r>
            <a:r>
              <a:rPr lang="en-US" sz="2999" dirty="0" err="1">
                <a:solidFill>
                  <a:srgbClr val="000000"/>
                </a:solidFill>
                <a:latin typeface="Childos Arabic Light"/>
              </a:rPr>
              <a:t>Naryoso</a:t>
            </a:r>
            <a:r>
              <a:rPr lang="en-US" sz="2999" dirty="0">
                <a:solidFill>
                  <a:srgbClr val="000000"/>
                </a:solidFill>
                <a:latin typeface="Childos Arabic Light"/>
              </a:rPr>
              <a:t>, A., </a:t>
            </a:r>
            <a:r>
              <a:rPr lang="en-US" sz="2999" dirty="0" err="1">
                <a:solidFill>
                  <a:srgbClr val="000000"/>
                </a:solidFill>
                <a:latin typeface="Childos Arabic Light"/>
              </a:rPr>
              <a:t>Yuliyanto</a:t>
            </a:r>
            <a:r>
              <a:rPr lang="en-US" sz="2999" dirty="0">
                <a:solidFill>
                  <a:srgbClr val="000000"/>
                </a:solidFill>
                <a:latin typeface="Childos Arabic Light"/>
              </a:rPr>
              <a:t>, M., &amp; </a:t>
            </a:r>
            <a:r>
              <a:rPr lang="en-US" sz="2999" dirty="0" err="1">
                <a:solidFill>
                  <a:srgbClr val="000000"/>
                </a:solidFill>
                <a:latin typeface="Childos Arabic Light"/>
              </a:rPr>
              <a:t>Ulfa</a:t>
            </a:r>
            <a:r>
              <a:rPr lang="en-US" sz="2999" dirty="0">
                <a:solidFill>
                  <a:srgbClr val="000000"/>
                </a:solidFill>
                <a:latin typeface="Childos Arabic Light"/>
              </a:rPr>
              <a:t>, N. S. (2022). Strategi Komunikasi Kementerian Komunikasi dan </a:t>
            </a:r>
            <a:r>
              <a:rPr lang="en-US" sz="2999" dirty="0" err="1">
                <a:solidFill>
                  <a:srgbClr val="000000"/>
                </a:solidFill>
                <a:latin typeface="Childos Arabic Light"/>
              </a:rPr>
              <a:t>Informatika</a:t>
            </a:r>
            <a:r>
              <a:rPr lang="en-US" sz="2999" dirty="0">
                <a:solidFill>
                  <a:srgbClr val="000000"/>
                </a:solidFill>
                <a:latin typeface="Childos Arabic Light"/>
              </a:rPr>
              <a:t> </a:t>
            </a:r>
            <a:r>
              <a:rPr lang="en-US" sz="2999" dirty="0" err="1">
                <a:solidFill>
                  <a:srgbClr val="000000"/>
                </a:solidFill>
                <a:latin typeface="Childos Arabic Light"/>
              </a:rPr>
              <a:t>dalam</a:t>
            </a:r>
            <a:r>
              <a:rPr lang="en-US" sz="2999" dirty="0">
                <a:solidFill>
                  <a:srgbClr val="000000"/>
                </a:solidFill>
                <a:latin typeface="Childos Arabic Light"/>
              </a:rPr>
              <a:t> </a:t>
            </a:r>
            <a:r>
              <a:rPr lang="en-US" sz="2999" dirty="0" err="1">
                <a:solidFill>
                  <a:srgbClr val="000000"/>
                </a:solidFill>
                <a:latin typeface="Childos Arabic Light"/>
              </a:rPr>
              <a:t>Kampanye</a:t>
            </a:r>
            <a:r>
              <a:rPr lang="en-US" sz="2999" dirty="0">
                <a:solidFill>
                  <a:srgbClr val="000000"/>
                </a:solidFill>
                <a:latin typeface="Childos Arabic Light"/>
              </a:rPr>
              <a:t> Nasional </a:t>
            </a:r>
            <a:r>
              <a:rPr lang="en-US" sz="2999" dirty="0" err="1">
                <a:solidFill>
                  <a:srgbClr val="000000"/>
                </a:solidFill>
                <a:latin typeface="Childos Arabic Light"/>
              </a:rPr>
              <a:t>Penurunan</a:t>
            </a:r>
            <a:r>
              <a:rPr lang="en-US" sz="2999" dirty="0">
                <a:solidFill>
                  <a:srgbClr val="000000"/>
                </a:solidFill>
                <a:latin typeface="Childos Arabic Light"/>
              </a:rPr>
              <a:t> </a:t>
            </a:r>
            <a:r>
              <a:rPr lang="en-US" sz="2999" dirty="0" err="1">
                <a:solidFill>
                  <a:srgbClr val="000000"/>
                </a:solidFill>
                <a:latin typeface="Childos Arabic Light"/>
              </a:rPr>
              <a:t>Prevalensi</a:t>
            </a:r>
            <a:r>
              <a:rPr lang="en-US" sz="2999" dirty="0">
                <a:solidFill>
                  <a:srgbClr val="000000"/>
                </a:solidFill>
                <a:latin typeface="Childos Arabic Light"/>
              </a:rPr>
              <a:t> </a:t>
            </a:r>
            <a:r>
              <a:rPr lang="en-US" sz="2999" dirty="0" err="1">
                <a:solidFill>
                  <a:srgbClr val="000000"/>
                </a:solidFill>
                <a:latin typeface="Childos Arabic Light"/>
              </a:rPr>
              <a:t>Stutning</a:t>
            </a:r>
            <a:r>
              <a:rPr lang="en-US" sz="2999" dirty="0">
                <a:solidFill>
                  <a:srgbClr val="000000"/>
                </a:solidFill>
                <a:latin typeface="Childos Arabic Light"/>
              </a:rPr>
              <a:t>. </a:t>
            </a:r>
            <a:r>
              <a:rPr lang="en-US" sz="2999" dirty="0" err="1">
                <a:solidFill>
                  <a:srgbClr val="000000"/>
                </a:solidFill>
                <a:latin typeface="Childos Arabic Light"/>
              </a:rPr>
              <a:t>Interaksi</a:t>
            </a:r>
            <a:r>
              <a:rPr lang="en-US" sz="2999" dirty="0">
                <a:solidFill>
                  <a:srgbClr val="000000"/>
                </a:solidFill>
                <a:latin typeface="Childos Arabic Light"/>
              </a:rPr>
              <a:t> Online, 10(2), 152- 169.</a:t>
            </a:r>
          </a:p>
          <a:p>
            <a:pPr algn="ctr">
              <a:lnSpc>
                <a:spcPts val="4199"/>
              </a:lnSpc>
            </a:pPr>
            <a:r>
              <a:rPr lang="en-US" sz="2999" dirty="0">
                <a:solidFill>
                  <a:srgbClr val="000000"/>
                </a:solidFill>
                <a:latin typeface="Childos Arabic Light"/>
              </a:rPr>
              <a:t> ·Lim, M. (2013). Many clicks but little sticks: Social media activism in Indonesia. DIGITAL, 127.</a:t>
            </a:r>
          </a:p>
          <a:p>
            <a:pPr algn="ctr">
              <a:lnSpc>
                <a:spcPts val="4199"/>
              </a:lnSpc>
            </a:pPr>
            <a:r>
              <a:rPr lang="en-US" sz="2999" dirty="0">
                <a:solidFill>
                  <a:srgbClr val="000000"/>
                </a:solidFill>
                <a:latin typeface="Childos Arabic Light"/>
              </a:rPr>
              <a:t>. </a:t>
            </a:r>
            <a:r>
              <a:rPr lang="en-US" sz="2999" dirty="0" err="1">
                <a:solidFill>
                  <a:srgbClr val="000000"/>
                </a:solidFill>
                <a:latin typeface="Childos Arabic Light"/>
              </a:rPr>
              <a:t>Shafnatya</a:t>
            </a:r>
            <a:r>
              <a:rPr lang="en-US" sz="2999" dirty="0">
                <a:solidFill>
                  <a:srgbClr val="000000"/>
                </a:solidFill>
                <a:latin typeface="Childos Arabic Light"/>
              </a:rPr>
              <a:t> et al (2023). </a:t>
            </a:r>
            <a:r>
              <a:rPr lang="en-US" sz="2999" dirty="0" err="1">
                <a:solidFill>
                  <a:srgbClr val="000000"/>
                </a:solidFill>
                <a:latin typeface="Childos Arabic Light"/>
              </a:rPr>
              <a:t>Perancangan</a:t>
            </a:r>
            <a:r>
              <a:rPr lang="en-US" sz="2999" dirty="0">
                <a:solidFill>
                  <a:srgbClr val="000000"/>
                </a:solidFill>
                <a:latin typeface="Childos Arabic Light"/>
              </a:rPr>
              <a:t> Media </a:t>
            </a:r>
            <a:r>
              <a:rPr lang="en-US" sz="2999" dirty="0" err="1">
                <a:solidFill>
                  <a:srgbClr val="000000"/>
                </a:solidFill>
                <a:latin typeface="Childos Arabic Light"/>
              </a:rPr>
              <a:t>Informasi</a:t>
            </a:r>
            <a:r>
              <a:rPr lang="en-US" sz="2999" dirty="0">
                <a:solidFill>
                  <a:srgbClr val="000000"/>
                </a:solidFill>
                <a:latin typeface="Childos Arabic Light"/>
              </a:rPr>
              <a:t> </a:t>
            </a:r>
            <a:r>
              <a:rPr lang="en-US" sz="2999" dirty="0" err="1">
                <a:solidFill>
                  <a:srgbClr val="000000"/>
                </a:solidFill>
                <a:latin typeface="Childos Arabic Light"/>
              </a:rPr>
              <a:t>Mengenai</a:t>
            </a:r>
            <a:r>
              <a:rPr lang="en-US" sz="2999" dirty="0">
                <a:solidFill>
                  <a:srgbClr val="000000"/>
                </a:solidFill>
                <a:latin typeface="Childos Arabic Light"/>
              </a:rPr>
              <a:t> </a:t>
            </a:r>
            <a:r>
              <a:rPr lang="en-US" sz="2999" dirty="0" err="1">
                <a:solidFill>
                  <a:srgbClr val="000000"/>
                </a:solidFill>
                <a:latin typeface="Childos Arabic Light"/>
              </a:rPr>
              <a:t>Pencegahan</a:t>
            </a:r>
            <a:r>
              <a:rPr lang="en-US" sz="2999" dirty="0">
                <a:solidFill>
                  <a:srgbClr val="000000"/>
                </a:solidFill>
                <a:latin typeface="Childos Arabic Light"/>
              </a:rPr>
              <a:t> Stunting Pada Wilayah </a:t>
            </a:r>
            <a:r>
              <a:rPr lang="en-US" sz="2999" dirty="0" err="1">
                <a:solidFill>
                  <a:srgbClr val="000000"/>
                </a:solidFill>
                <a:latin typeface="Childos Arabic Light"/>
              </a:rPr>
              <a:t>Kabupaten</a:t>
            </a:r>
            <a:r>
              <a:rPr lang="en-US" sz="2999" dirty="0">
                <a:solidFill>
                  <a:srgbClr val="000000"/>
                </a:solidFill>
                <a:latin typeface="Childos Arabic Light"/>
              </a:rPr>
              <a:t> Di </a:t>
            </a:r>
            <a:r>
              <a:rPr lang="en-US" sz="2999" dirty="0" err="1">
                <a:solidFill>
                  <a:srgbClr val="000000"/>
                </a:solidFill>
                <a:latin typeface="Childos Arabic Light"/>
              </a:rPr>
              <a:t>Jawa</a:t>
            </a:r>
            <a:r>
              <a:rPr lang="en-US" sz="2999" dirty="0">
                <a:solidFill>
                  <a:srgbClr val="000000"/>
                </a:solidFill>
                <a:latin typeface="Childos Arabic Light"/>
              </a:rPr>
              <a:t> Barat. e-Proceeding of Art &amp; Design: Vol.10, No.6 </a:t>
            </a:r>
            <a:r>
              <a:rPr lang="en-US" sz="2999" dirty="0" err="1">
                <a:solidFill>
                  <a:srgbClr val="000000"/>
                </a:solidFill>
                <a:latin typeface="Childos Arabic Light"/>
              </a:rPr>
              <a:t>Desember</a:t>
            </a:r>
            <a:r>
              <a:rPr lang="en-US" sz="2999" dirty="0">
                <a:solidFill>
                  <a:srgbClr val="000000"/>
                </a:solidFill>
                <a:latin typeface="Childos Arabic Light"/>
              </a:rPr>
              <a:t> 2023 </a:t>
            </a:r>
          </a:p>
          <a:p>
            <a:pPr algn="ctr">
              <a:lnSpc>
                <a:spcPts val="4199"/>
              </a:lnSpc>
            </a:pPr>
            <a:endParaRPr lang="en-US" sz="2999" dirty="0">
              <a:solidFill>
                <a:srgbClr val="000000"/>
              </a:solidFill>
              <a:latin typeface="Childos Arabic Light"/>
            </a:endParaRPr>
          </a:p>
          <a:p>
            <a:pPr algn="ctr">
              <a:lnSpc>
                <a:spcPts val="4199"/>
              </a:lnSpc>
              <a:spcBef>
                <a:spcPct val="0"/>
              </a:spcBef>
            </a:pPr>
            <a:r>
              <a:rPr lang="en-US" sz="2999" dirty="0">
                <a:solidFill>
                  <a:srgbClr val="442816"/>
                </a:solidFill>
                <a:latin typeface="Childos Arabic Light"/>
              </a:rPr>
              <a: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sp>
        <p:nvSpPr>
          <p:cNvPr id="9" name="TextBox 9"/>
          <p:cNvSpPr txBox="1"/>
          <p:nvPr/>
        </p:nvSpPr>
        <p:spPr>
          <a:xfrm>
            <a:off x="2698669" y="528320"/>
            <a:ext cx="12890662" cy="1105536"/>
          </a:xfrm>
          <a:prstGeom prst="rect">
            <a:avLst/>
          </a:prstGeom>
        </p:spPr>
        <p:txBody>
          <a:bodyPr lIns="0" tIns="0" rIns="0" bIns="0" rtlCol="0" anchor="t">
            <a:spAutoFit/>
          </a:bodyPr>
          <a:lstStyle/>
          <a:p>
            <a:pPr algn="ctr">
              <a:lnSpc>
                <a:spcPts val="8320"/>
              </a:lnSpc>
            </a:pPr>
            <a:r>
              <a:rPr lang="en-US" sz="8000" dirty="0">
                <a:solidFill>
                  <a:srgbClr val="442816"/>
                </a:solidFill>
                <a:latin typeface="Balmy"/>
              </a:rPr>
              <a:t>media digital</a:t>
            </a:r>
          </a:p>
        </p:txBody>
      </p:sp>
      <p:grpSp>
        <p:nvGrpSpPr>
          <p:cNvPr id="10" name="Group 10"/>
          <p:cNvGrpSpPr/>
          <p:nvPr/>
        </p:nvGrpSpPr>
        <p:grpSpPr>
          <a:xfrm>
            <a:off x="-1139905" y="7849152"/>
            <a:ext cx="20567810" cy="2843395"/>
            <a:chOff x="0" y="0"/>
            <a:chExt cx="5417037" cy="748878"/>
          </a:xfrm>
        </p:grpSpPr>
        <p:sp>
          <p:nvSpPr>
            <p:cNvPr id="11" name="Freeform 11"/>
            <p:cNvSpPr/>
            <p:nvPr/>
          </p:nvSpPr>
          <p:spPr>
            <a:xfrm>
              <a:off x="0" y="0"/>
              <a:ext cx="5417036" cy="748878"/>
            </a:xfrm>
            <a:custGeom>
              <a:avLst/>
              <a:gdLst/>
              <a:ahLst/>
              <a:cxnLst/>
              <a:rect l="l" t="t" r="r" b="b"/>
              <a:pathLst>
                <a:path w="5417036" h="748878">
                  <a:moveTo>
                    <a:pt x="0" y="0"/>
                  </a:moveTo>
                  <a:lnTo>
                    <a:pt x="5417036" y="0"/>
                  </a:lnTo>
                  <a:lnTo>
                    <a:pt x="5417036" y="748878"/>
                  </a:lnTo>
                  <a:lnTo>
                    <a:pt x="0" y="748878"/>
                  </a:lnTo>
                  <a:close/>
                </a:path>
              </a:pathLst>
            </a:custGeom>
            <a:solidFill>
              <a:srgbClr val="FCCE5D"/>
            </a:solidFill>
            <a:ln cap="sq">
              <a:noFill/>
              <a:prstDash val="solid"/>
              <a:miter/>
            </a:ln>
          </p:spPr>
        </p:sp>
        <p:sp>
          <p:nvSpPr>
            <p:cNvPr id="12" name="TextBox 12"/>
            <p:cNvSpPr txBox="1"/>
            <p:nvPr/>
          </p:nvSpPr>
          <p:spPr>
            <a:xfrm>
              <a:off x="0" y="-38100"/>
              <a:ext cx="5417037" cy="786978"/>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rot="-5400000">
            <a:off x="2398803" y="4445826"/>
            <a:ext cx="346521" cy="6806653"/>
            <a:chOff x="0" y="0"/>
            <a:chExt cx="462027" cy="9075537"/>
          </a:xfrm>
        </p:grpSpPr>
        <p:sp>
          <p:nvSpPr>
            <p:cNvPr id="14" name="Freeform 14"/>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Freeform 15"/>
            <p:cNvSpPr/>
            <p:nvPr/>
          </p:nvSpPr>
          <p:spPr>
            <a:xfrm rot="5400000">
              <a:off x="-2717161" y="5896349"/>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16" name="Group 16"/>
          <p:cNvGrpSpPr/>
          <p:nvPr/>
        </p:nvGrpSpPr>
        <p:grpSpPr>
          <a:xfrm rot="-5400000">
            <a:off x="14637736" y="3483132"/>
            <a:ext cx="231014" cy="8732040"/>
            <a:chOff x="0" y="0"/>
            <a:chExt cx="308018" cy="11642721"/>
          </a:xfrm>
        </p:grpSpPr>
        <p:sp>
          <p:nvSpPr>
            <p:cNvPr id="17" name="Freeform 17"/>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8" name="Freeform 18"/>
            <p:cNvSpPr/>
            <p:nvPr/>
          </p:nvSpPr>
          <p:spPr>
            <a:xfrm rot="-5400000">
              <a:off x="-2871170" y="8463532"/>
              <a:ext cx="6050358" cy="308018"/>
            </a:xfrm>
            <a:custGeom>
              <a:avLst/>
              <a:gdLst/>
              <a:ahLst/>
              <a:cxnLst/>
              <a:rect l="l" t="t" r="r" b="b"/>
              <a:pathLst>
                <a:path w="6050358" h="308018">
                  <a:moveTo>
                    <a:pt x="0" y="0"/>
                  </a:moveTo>
                  <a:lnTo>
                    <a:pt x="6050358" y="0"/>
                  </a:lnTo>
                  <a:lnTo>
                    <a:pt x="6050358" y="308019"/>
                  </a:lnTo>
                  <a:lnTo>
                    <a:pt x="0" y="3080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9" name="Freeform 19"/>
          <p:cNvSpPr/>
          <p:nvPr/>
        </p:nvSpPr>
        <p:spPr>
          <a:xfrm>
            <a:off x="4541255" y="6473639"/>
            <a:ext cx="9205491" cy="5569322"/>
          </a:xfrm>
          <a:custGeom>
            <a:avLst/>
            <a:gdLst/>
            <a:ahLst/>
            <a:cxnLst/>
            <a:rect l="l" t="t" r="r" b="b"/>
            <a:pathLst>
              <a:path w="9205491" h="5569322">
                <a:moveTo>
                  <a:pt x="0" y="0"/>
                </a:moveTo>
                <a:lnTo>
                  <a:pt x="9205490" y="0"/>
                </a:lnTo>
                <a:lnTo>
                  <a:pt x="9205490" y="5569322"/>
                </a:lnTo>
                <a:lnTo>
                  <a:pt x="0" y="55693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0" name="TextBox 20"/>
          <p:cNvSpPr txBox="1"/>
          <p:nvPr/>
        </p:nvSpPr>
        <p:spPr>
          <a:xfrm>
            <a:off x="1331524" y="2161671"/>
            <a:ext cx="14214027" cy="6326732"/>
          </a:xfrm>
          <a:prstGeom prst="rect">
            <a:avLst/>
          </a:prstGeom>
        </p:spPr>
        <p:txBody>
          <a:bodyPr wrap="square" lIns="0" tIns="0" rIns="0" bIns="0" rtlCol="0" anchor="t">
            <a:spAutoFit/>
          </a:bodyPr>
          <a:lstStyle/>
          <a:p>
            <a:pPr algn="ctr">
              <a:lnSpc>
                <a:spcPts val="4479"/>
              </a:lnSpc>
            </a:pPr>
            <a:r>
              <a:rPr lang="en-US" sz="3199" dirty="0">
                <a:solidFill>
                  <a:srgbClr val="442816"/>
                </a:solidFill>
                <a:latin typeface="Childos Arabic Light"/>
              </a:rPr>
              <a:t>Media digital </a:t>
            </a:r>
            <a:r>
              <a:rPr lang="en-US" sz="3199" dirty="0" err="1">
                <a:solidFill>
                  <a:srgbClr val="442816"/>
                </a:solidFill>
                <a:latin typeface="Childos Arabic Light"/>
              </a:rPr>
              <a:t>meliputi</a:t>
            </a:r>
            <a:r>
              <a:rPr lang="en-US" sz="3199" dirty="0">
                <a:solidFill>
                  <a:srgbClr val="442816"/>
                </a:solidFill>
                <a:latin typeface="Childos Arabic Light"/>
              </a:rPr>
              <a:t> media </a:t>
            </a:r>
            <a:r>
              <a:rPr lang="en-US" sz="3199" dirty="0" err="1">
                <a:solidFill>
                  <a:srgbClr val="442816"/>
                </a:solidFill>
                <a:latin typeface="Childos Arabic Light"/>
              </a:rPr>
              <a:t>sosial</a:t>
            </a:r>
            <a:r>
              <a:rPr lang="en-US" sz="3199" dirty="0">
                <a:solidFill>
                  <a:srgbClr val="442816"/>
                </a:solidFill>
                <a:latin typeface="Childos Arabic Light"/>
              </a:rPr>
              <a:t>, blog &amp; website, podcast, video online, email, game online, </a:t>
            </a:r>
            <a:r>
              <a:rPr lang="en-US" sz="3199" dirty="0" err="1">
                <a:solidFill>
                  <a:srgbClr val="442816"/>
                </a:solidFill>
                <a:latin typeface="Childos Arabic Light"/>
              </a:rPr>
              <a:t>aplikasi</a:t>
            </a:r>
            <a:r>
              <a:rPr lang="en-US" sz="3199" dirty="0">
                <a:solidFill>
                  <a:srgbClr val="442816"/>
                </a:solidFill>
                <a:latin typeface="Childos Arabic Light"/>
              </a:rPr>
              <a:t> </a:t>
            </a:r>
            <a:r>
              <a:rPr lang="en-US" sz="3199" dirty="0" err="1">
                <a:solidFill>
                  <a:srgbClr val="442816"/>
                </a:solidFill>
                <a:latin typeface="Childos Arabic Light"/>
              </a:rPr>
              <a:t>seluler</a:t>
            </a:r>
            <a:r>
              <a:rPr lang="en-US" sz="3199" dirty="0">
                <a:solidFill>
                  <a:srgbClr val="442816"/>
                </a:solidFill>
                <a:latin typeface="Childos Arabic Light"/>
              </a:rPr>
              <a:t>, </a:t>
            </a:r>
            <a:r>
              <a:rPr lang="en-US" sz="3199" dirty="0" err="1">
                <a:solidFill>
                  <a:srgbClr val="442816"/>
                </a:solidFill>
                <a:latin typeface="Childos Arabic Light"/>
              </a:rPr>
              <a:t>periklanan</a:t>
            </a:r>
            <a:r>
              <a:rPr lang="en-US" sz="3199" dirty="0">
                <a:solidFill>
                  <a:srgbClr val="442816"/>
                </a:solidFill>
                <a:latin typeface="Childos Arabic Light"/>
              </a:rPr>
              <a:t> </a:t>
            </a:r>
            <a:r>
              <a:rPr lang="en-US" sz="3199" dirty="0" err="1">
                <a:solidFill>
                  <a:srgbClr val="442816"/>
                </a:solidFill>
                <a:latin typeface="Childos Arabic Light"/>
              </a:rPr>
              <a:t>dll</a:t>
            </a:r>
            <a:r>
              <a:rPr lang="en-US" sz="3199" dirty="0">
                <a:solidFill>
                  <a:srgbClr val="442816"/>
                </a:solidFill>
                <a:latin typeface="Childos Arabic Light"/>
              </a:rPr>
              <a:t>.</a:t>
            </a:r>
          </a:p>
          <a:p>
            <a:pPr algn="ctr">
              <a:lnSpc>
                <a:spcPts val="4479"/>
              </a:lnSpc>
            </a:pPr>
            <a:r>
              <a:rPr lang="en-US" sz="3199" dirty="0">
                <a:solidFill>
                  <a:srgbClr val="442816"/>
                </a:solidFill>
                <a:latin typeface="Childos Arabic Light"/>
              </a:rPr>
              <a:t> Media </a:t>
            </a:r>
            <a:r>
              <a:rPr lang="en-US" sz="3199" dirty="0" err="1">
                <a:solidFill>
                  <a:srgbClr val="442816"/>
                </a:solidFill>
                <a:latin typeface="Childos Arabic Light"/>
              </a:rPr>
              <a:t>sosial</a:t>
            </a:r>
            <a:r>
              <a:rPr lang="en-US" sz="3199" dirty="0">
                <a:solidFill>
                  <a:srgbClr val="442816"/>
                </a:solidFill>
                <a:latin typeface="Childos Arabic Light"/>
              </a:rPr>
              <a:t> </a:t>
            </a:r>
            <a:r>
              <a:rPr lang="en-US" sz="3199" dirty="0" err="1">
                <a:solidFill>
                  <a:srgbClr val="442816"/>
                </a:solidFill>
                <a:latin typeface="Childos Arabic Light"/>
              </a:rPr>
              <a:t>merupakan</a:t>
            </a:r>
            <a:r>
              <a:rPr lang="en-US" sz="3199" dirty="0">
                <a:solidFill>
                  <a:srgbClr val="442816"/>
                </a:solidFill>
                <a:latin typeface="Childos Arabic Light"/>
              </a:rPr>
              <a:t> </a:t>
            </a:r>
            <a:r>
              <a:rPr lang="en-US" sz="3199" dirty="0" err="1">
                <a:solidFill>
                  <a:srgbClr val="442816"/>
                </a:solidFill>
                <a:latin typeface="Childos Arabic Light"/>
              </a:rPr>
              <a:t>wadah</a:t>
            </a:r>
            <a:r>
              <a:rPr lang="en-US" sz="3199" dirty="0">
                <a:solidFill>
                  <a:srgbClr val="442816"/>
                </a:solidFill>
                <a:latin typeface="Childos Arabic Light"/>
              </a:rPr>
              <a:t> medium di internet </a:t>
            </a:r>
            <a:r>
              <a:rPr lang="en-US" sz="3199" dirty="0" err="1">
                <a:solidFill>
                  <a:srgbClr val="442816"/>
                </a:solidFill>
                <a:latin typeface="Childos Arabic Light"/>
              </a:rPr>
              <a:t>yg</a:t>
            </a:r>
            <a:r>
              <a:rPr lang="en-US" sz="3199" dirty="0">
                <a:solidFill>
                  <a:srgbClr val="442816"/>
                </a:solidFill>
                <a:latin typeface="Childos Arabic Light"/>
              </a:rPr>
              <a:t> </a:t>
            </a:r>
            <a:r>
              <a:rPr lang="en-US" sz="3199" dirty="0" err="1">
                <a:solidFill>
                  <a:srgbClr val="442816"/>
                </a:solidFill>
                <a:latin typeface="Childos Arabic Light"/>
              </a:rPr>
              <a:t>memungkinkan</a:t>
            </a:r>
            <a:r>
              <a:rPr lang="en-US" sz="3199" dirty="0">
                <a:solidFill>
                  <a:srgbClr val="442816"/>
                </a:solidFill>
                <a:latin typeface="Childos Arabic Light"/>
              </a:rPr>
              <a:t> </a:t>
            </a:r>
            <a:r>
              <a:rPr lang="en-US" sz="3199" dirty="0" err="1">
                <a:solidFill>
                  <a:srgbClr val="442816"/>
                </a:solidFill>
                <a:latin typeface="Childos Arabic Light"/>
              </a:rPr>
              <a:t>pengguna</a:t>
            </a:r>
            <a:r>
              <a:rPr lang="en-US" sz="3199" dirty="0">
                <a:solidFill>
                  <a:srgbClr val="442816"/>
                </a:solidFill>
                <a:latin typeface="Childos Arabic Light"/>
              </a:rPr>
              <a:t> </a:t>
            </a:r>
            <a:r>
              <a:rPr lang="en-US" sz="3199" dirty="0" err="1">
                <a:solidFill>
                  <a:srgbClr val="442816"/>
                </a:solidFill>
                <a:latin typeface="Childos Arabic Light"/>
              </a:rPr>
              <a:t>merepresentasikan</a:t>
            </a:r>
            <a:r>
              <a:rPr lang="en-US" sz="3199" dirty="0">
                <a:solidFill>
                  <a:srgbClr val="442816"/>
                </a:solidFill>
                <a:latin typeface="Childos Arabic Light"/>
              </a:rPr>
              <a:t> </a:t>
            </a:r>
            <a:r>
              <a:rPr lang="en-US" sz="3199" dirty="0" err="1">
                <a:solidFill>
                  <a:srgbClr val="442816"/>
                </a:solidFill>
                <a:latin typeface="Childos Arabic Light"/>
              </a:rPr>
              <a:t>dirinya</a:t>
            </a:r>
            <a:r>
              <a:rPr lang="en-US" sz="3199" dirty="0">
                <a:solidFill>
                  <a:srgbClr val="442816"/>
                </a:solidFill>
                <a:latin typeface="Childos Arabic Light"/>
              </a:rPr>
              <a:t> </a:t>
            </a:r>
            <a:r>
              <a:rPr lang="en-US" sz="3199" dirty="0" err="1">
                <a:solidFill>
                  <a:srgbClr val="442816"/>
                </a:solidFill>
                <a:latin typeface="Childos Arabic Light"/>
              </a:rPr>
              <a:t>maupun</a:t>
            </a:r>
            <a:r>
              <a:rPr lang="en-US" sz="3199" dirty="0">
                <a:solidFill>
                  <a:srgbClr val="442816"/>
                </a:solidFill>
                <a:latin typeface="Childos Arabic Light"/>
              </a:rPr>
              <a:t> </a:t>
            </a:r>
            <a:r>
              <a:rPr lang="en-US" sz="3199" dirty="0" err="1">
                <a:solidFill>
                  <a:srgbClr val="442816"/>
                </a:solidFill>
                <a:latin typeface="Childos Arabic Light"/>
              </a:rPr>
              <a:t>berinteraksi</a:t>
            </a:r>
            <a:r>
              <a:rPr lang="en-US" sz="3199" dirty="0">
                <a:solidFill>
                  <a:srgbClr val="442816"/>
                </a:solidFill>
                <a:latin typeface="Childos Arabic Light"/>
              </a:rPr>
              <a:t>, </a:t>
            </a:r>
            <a:r>
              <a:rPr lang="en-US" sz="3199" dirty="0" err="1">
                <a:solidFill>
                  <a:srgbClr val="442816"/>
                </a:solidFill>
                <a:latin typeface="Childos Arabic Light"/>
              </a:rPr>
              <a:t>bekerja</a:t>
            </a:r>
            <a:r>
              <a:rPr lang="en-US" sz="3199" dirty="0">
                <a:solidFill>
                  <a:srgbClr val="442816"/>
                </a:solidFill>
                <a:latin typeface="Childos Arabic Light"/>
              </a:rPr>
              <a:t> </a:t>
            </a:r>
            <a:r>
              <a:rPr lang="en-US" sz="3199" dirty="0" err="1">
                <a:solidFill>
                  <a:srgbClr val="442816"/>
                </a:solidFill>
                <a:latin typeface="Childos Arabic Light"/>
              </a:rPr>
              <a:t>sama</a:t>
            </a:r>
            <a:r>
              <a:rPr lang="en-US" sz="3199" dirty="0">
                <a:solidFill>
                  <a:srgbClr val="442816"/>
                </a:solidFill>
                <a:latin typeface="Childos Arabic Light"/>
              </a:rPr>
              <a:t>, </a:t>
            </a:r>
            <a:r>
              <a:rPr lang="en-US" sz="3199" dirty="0" err="1">
                <a:solidFill>
                  <a:srgbClr val="442816"/>
                </a:solidFill>
                <a:latin typeface="Childos Arabic Light"/>
              </a:rPr>
              <a:t>berbagi</a:t>
            </a:r>
            <a:r>
              <a:rPr lang="en-US" sz="3199" dirty="0">
                <a:solidFill>
                  <a:srgbClr val="442816"/>
                </a:solidFill>
                <a:latin typeface="Childos Arabic Light"/>
              </a:rPr>
              <a:t>, </a:t>
            </a:r>
            <a:r>
              <a:rPr lang="en-US" sz="3199" dirty="0" err="1">
                <a:solidFill>
                  <a:srgbClr val="442816"/>
                </a:solidFill>
                <a:latin typeface="Childos Arabic Light"/>
              </a:rPr>
              <a:t>berkomunikasi</a:t>
            </a:r>
            <a:r>
              <a:rPr lang="en-US" sz="3199" dirty="0">
                <a:solidFill>
                  <a:srgbClr val="442816"/>
                </a:solidFill>
                <a:latin typeface="Childos Arabic Light"/>
              </a:rPr>
              <a:t> dg </a:t>
            </a:r>
            <a:r>
              <a:rPr lang="en-US" sz="3199" dirty="0" err="1">
                <a:solidFill>
                  <a:srgbClr val="442816"/>
                </a:solidFill>
                <a:latin typeface="Childos Arabic Light"/>
              </a:rPr>
              <a:t>pengguna</a:t>
            </a:r>
            <a:r>
              <a:rPr lang="en-US" sz="3199" dirty="0">
                <a:solidFill>
                  <a:srgbClr val="442816"/>
                </a:solidFill>
                <a:latin typeface="Childos Arabic Light"/>
              </a:rPr>
              <a:t> lain </a:t>
            </a:r>
            <a:r>
              <a:rPr lang="en-US" sz="3199" dirty="0" err="1">
                <a:solidFill>
                  <a:srgbClr val="442816"/>
                </a:solidFill>
                <a:latin typeface="Childos Arabic Light"/>
              </a:rPr>
              <a:t>dlm</a:t>
            </a:r>
            <a:r>
              <a:rPr lang="en-US" sz="3199" dirty="0">
                <a:solidFill>
                  <a:srgbClr val="442816"/>
                </a:solidFill>
                <a:latin typeface="Childos Arabic Light"/>
              </a:rPr>
              <a:t> </a:t>
            </a:r>
            <a:r>
              <a:rPr lang="en-US" sz="3199" dirty="0" err="1">
                <a:solidFill>
                  <a:srgbClr val="442816"/>
                </a:solidFill>
                <a:latin typeface="Childos Arabic Light"/>
              </a:rPr>
              <a:t>membentuk</a:t>
            </a:r>
            <a:r>
              <a:rPr lang="en-US" sz="3199" dirty="0">
                <a:solidFill>
                  <a:srgbClr val="442816"/>
                </a:solidFill>
                <a:latin typeface="Childos Arabic Light"/>
              </a:rPr>
              <a:t> </a:t>
            </a:r>
            <a:r>
              <a:rPr lang="en-US" sz="3199" dirty="0" err="1">
                <a:solidFill>
                  <a:srgbClr val="442816"/>
                </a:solidFill>
                <a:latin typeface="Childos Arabic Light"/>
              </a:rPr>
              <a:t>ikatan</a:t>
            </a:r>
            <a:r>
              <a:rPr lang="en-US" sz="3199" dirty="0">
                <a:solidFill>
                  <a:srgbClr val="442816"/>
                </a:solidFill>
                <a:latin typeface="Childos Arabic Light"/>
              </a:rPr>
              <a:t> </a:t>
            </a:r>
            <a:r>
              <a:rPr lang="en-US" sz="3199" dirty="0" err="1">
                <a:solidFill>
                  <a:srgbClr val="442816"/>
                </a:solidFill>
                <a:latin typeface="Childos Arabic Light"/>
              </a:rPr>
              <a:t>sosial</a:t>
            </a:r>
            <a:r>
              <a:rPr lang="en-US" sz="3199" dirty="0">
                <a:solidFill>
                  <a:srgbClr val="442816"/>
                </a:solidFill>
                <a:latin typeface="Childos Arabic Light"/>
              </a:rPr>
              <a:t> </a:t>
            </a:r>
            <a:r>
              <a:rPr lang="en-US" sz="3199" dirty="0" err="1">
                <a:solidFill>
                  <a:srgbClr val="442816"/>
                </a:solidFill>
                <a:latin typeface="Childos Arabic Light"/>
              </a:rPr>
              <a:t>secara</a:t>
            </a:r>
            <a:r>
              <a:rPr lang="en-US" sz="3199" dirty="0">
                <a:solidFill>
                  <a:srgbClr val="442816"/>
                </a:solidFill>
                <a:latin typeface="Childos Arabic Light"/>
              </a:rPr>
              <a:t> virtual. </a:t>
            </a:r>
          </a:p>
          <a:p>
            <a:pPr algn="ctr">
              <a:lnSpc>
                <a:spcPts val="4479"/>
              </a:lnSpc>
            </a:pPr>
            <a:endParaRPr lang="en-US" sz="3199" dirty="0">
              <a:solidFill>
                <a:srgbClr val="442816"/>
              </a:solidFill>
              <a:latin typeface="Childos Arabic Light"/>
            </a:endParaRPr>
          </a:p>
          <a:p>
            <a:pPr algn="ctr">
              <a:lnSpc>
                <a:spcPts val="4479"/>
              </a:lnSpc>
            </a:pPr>
            <a:r>
              <a:rPr lang="en-US" sz="3199" dirty="0">
                <a:solidFill>
                  <a:srgbClr val="442816"/>
                </a:solidFill>
                <a:latin typeface="Childos Arabic Light"/>
              </a:rPr>
              <a:t>Ada </a:t>
            </a:r>
            <a:r>
              <a:rPr lang="en-US" sz="3199" dirty="0" err="1">
                <a:solidFill>
                  <a:srgbClr val="442816"/>
                </a:solidFill>
                <a:latin typeface="Childos Arabic Light"/>
              </a:rPr>
              <a:t>tiga</a:t>
            </a:r>
            <a:r>
              <a:rPr lang="en-US" sz="3199" dirty="0">
                <a:solidFill>
                  <a:srgbClr val="442816"/>
                </a:solidFill>
                <a:latin typeface="Childos Arabic Light"/>
              </a:rPr>
              <a:t> </a:t>
            </a:r>
            <a:r>
              <a:rPr lang="en-US" sz="3199" dirty="0" err="1">
                <a:solidFill>
                  <a:srgbClr val="442816"/>
                </a:solidFill>
                <a:latin typeface="Childos Arabic Light"/>
              </a:rPr>
              <a:t>elemen</a:t>
            </a:r>
            <a:r>
              <a:rPr lang="en-US" sz="3199" dirty="0">
                <a:solidFill>
                  <a:srgbClr val="442816"/>
                </a:solidFill>
                <a:latin typeface="Childos Arabic Light"/>
              </a:rPr>
              <a:t> </a:t>
            </a:r>
            <a:r>
              <a:rPr lang="en-US" sz="3199" dirty="0" err="1">
                <a:solidFill>
                  <a:srgbClr val="442816"/>
                </a:solidFill>
                <a:latin typeface="Childos Arabic Light"/>
              </a:rPr>
              <a:t>dalam</a:t>
            </a:r>
            <a:r>
              <a:rPr lang="en-US" sz="3199" dirty="0">
                <a:solidFill>
                  <a:srgbClr val="442816"/>
                </a:solidFill>
                <a:latin typeface="Childos Arabic Light"/>
              </a:rPr>
              <a:t> media </a:t>
            </a:r>
            <a:r>
              <a:rPr lang="en-US" sz="3199" dirty="0" err="1">
                <a:solidFill>
                  <a:srgbClr val="442816"/>
                </a:solidFill>
                <a:latin typeface="Childos Arabic Light"/>
              </a:rPr>
              <a:t>sosial</a:t>
            </a:r>
            <a:r>
              <a:rPr lang="en-US" sz="3199" dirty="0">
                <a:solidFill>
                  <a:srgbClr val="442816"/>
                </a:solidFill>
                <a:latin typeface="Childos Arabic Light"/>
              </a:rPr>
              <a:t> yang </a:t>
            </a:r>
            <a:r>
              <a:rPr lang="en-US" sz="3199" dirty="0" err="1">
                <a:solidFill>
                  <a:srgbClr val="442816"/>
                </a:solidFill>
                <a:latin typeface="Childos Arabic Light"/>
              </a:rPr>
              <a:t>merujuk</a:t>
            </a:r>
            <a:r>
              <a:rPr lang="en-US" sz="3199" dirty="0">
                <a:solidFill>
                  <a:srgbClr val="442816"/>
                </a:solidFill>
                <a:latin typeface="Childos Arabic Light"/>
              </a:rPr>
              <a:t> pada </a:t>
            </a:r>
            <a:r>
              <a:rPr lang="en-US" sz="3199" dirty="0" err="1">
                <a:solidFill>
                  <a:srgbClr val="442816"/>
                </a:solidFill>
                <a:latin typeface="Childos Arabic Light"/>
              </a:rPr>
              <a:t>makna</a:t>
            </a:r>
            <a:r>
              <a:rPr lang="en-US" sz="3199" dirty="0">
                <a:solidFill>
                  <a:srgbClr val="442816"/>
                </a:solidFill>
                <a:latin typeface="Childos Arabic Light"/>
              </a:rPr>
              <a:t> </a:t>
            </a:r>
            <a:r>
              <a:rPr lang="en-US" sz="3199" dirty="0" err="1">
                <a:solidFill>
                  <a:srgbClr val="442816"/>
                </a:solidFill>
                <a:latin typeface="Childos Arabic Light"/>
              </a:rPr>
              <a:t>bersosial</a:t>
            </a:r>
            <a:r>
              <a:rPr lang="en-US" sz="3199" dirty="0">
                <a:solidFill>
                  <a:srgbClr val="442816"/>
                </a:solidFill>
                <a:latin typeface="Childos Arabic Light"/>
              </a:rPr>
              <a:t> </a:t>
            </a:r>
            <a:r>
              <a:rPr lang="en-US" sz="3199" dirty="0" err="1">
                <a:solidFill>
                  <a:srgbClr val="442816"/>
                </a:solidFill>
                <a:latin typeface="Childos Arabic Light"/>
              </a:rPr>
              <a:t>yaitu</a:t>
            </a:r>
            <a:r>
              <a:rPr lang="en-US" sz="3199" dirty="0">
                <a:solidFill>
                  <a:srgbClr val="442816"/>
                </a:solidFill>
                <a:latin typeface="Childos Arabic Light"/>
              </a:rPr>
              <a:t> </a:t>
            </a:r>
            <a:r>
              <a:rPr lang="en-US" sz="3199" dirty="0" err="1">
                <a:solidFill>
                  <a:srgbClr val="442816"/>
                </a:solidFill>
                <a:latin typeface="Childos Arabic Light"/>
              </a:rPr>
              <a:t>pengenalan</a:t>
            </a:r>
            <a:r>
              <a:rPr lang="en-US" sz="3199" dirty="0">
                <a:solidFill>
                  <a:srgbClr val="442816"/>
                </a:solidFill>
                <a:latin typeface="Childos Arabic Light"/>
              </a:rPr>
              <a:t> (cognition), </a:t>
            </a:r>
            <a:r>
              <a:rPr lang="en-US" sz="3199" dirty="0" err="1">
                <a:solidFill>
                  <a:srgbClr val="442816"/>
                </a:solidFill>
                <a:latin typeface="Childos Arabic Light"/>
              </a:rPr>
              <a:t>komunikasi</a:t>
            </a:r>
            <a:r>
              <a:rPr lang="en-US" sz="3199" dirty="0">
                <a:solidFill>
                  <a:srgbClr val="442816"/>
                </a:solidFill>
                <a:latin typeface="Childos Arabic Light"/>
              </a:rPr>
              <a:t> (communicate) dan </a:t>
            </a:r>
            <a:r>
              <a:rPr lang="en-US" sz="3199" dirty="0" err="1">
                <a:solidFill>
                  <a:srgbClr val="442816"/>
                </a:solidFill>
                <a:latin typeface="Childos Arabic Light"/>
              </a:rPr>
              <a:t>kerjasama</a:t>
            </a:r>
            <a:r>
              <a:rPr lang="en-US" sz="3199" dirty="0">
                <a:solidFill>
                  <a:srgbClr val="442816"/>
                </a:solidFill>
                <a:latin typeface="Childos Arabic Light"/>
              </a:rPr>
              <a:t> (cooperation).</a:t>
            </a:r>
          </a:p>
          <a:p>
            <a:pPr algn="ctr">
              <a:lnSpc>
                <a:spcPts val="4479"/>
              </a:lnSpc>
            </a:pPr>
            <a:endParaRPr lang="en-US" sz="3199" dirty="0">
              <a:solidFill>
                <a:srgbClr val="442816"/>
              </a:solidFill>
              <a:latin typeface="Childos Arabic Light"/>
            </a:endParaRPr>
          </a:p>
          <a:p>
            <a:pPr algn="ctr">
              <a:lnSpc>
                <a:spcPts val="4479"/>
              </a:lnSpc>
            </a:pPr>
            <a:endParaRPr lang="en-US" sz="3199" dirty="0">
              <a:solidFill>
                <a:srgbClr val="442816"/>
              </a:solidFill>
              <a:latin typeface="Childos Arabic Light"/>
            </a:endParaRPr>
          </a:p>
          <a:p>
            <a:pPr algn="ctr">
              <a:lnSpc>
                <a:spcPts val="4479"/>
              </a:lnSpc>
              <a:spcBef>
                <a:spcPct val="0"/>
              </a:spcBef>
            </a:pPr>
            <a:endParaRPr lang="en-US" sz="3199" dirty="0">
              <a:solidFill>
                <a:srgbClr val="442816"/>
              </a:solidFill>
              <a:latin typeface="Childos Arabic Ligh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14077836" y="-1666590"/>
            <a:ext cx="5493463" cy="13620180"/>
            <a:chOff x="0" y="0"/>
            <a:chExt cx="1446838" cy="3587208"/>
          </a:xfrm>
        </p:grpSpPr>
        <p:sp>
          <p:nvSpPr>
            <p:cNvPr id="10" name="Freeform 10"/>
            <p:cNvSpPr/>
            <p:nvPr/>
          </p:nvSpPr>
          <p:spPr>
            <a:xfrm>
              <a:off x="0" y="0"/>
              <a:ext cx="1446838" cy="3587208"/>
            </a:xfrm>
            <a:custGeom>
              <a:avLst/>
              <a:gdLst/>
              <a:ahLst/>
              <a:cxnLst/>
              <a:rect l="l" t="t" r="r" b="b"/>
              <a:pathLst>
                <a:path w="1446838" h="3587208">
                  <a:moveTo>
                    <a:pt x="0" y="0"/>
                  </a:moveTo>
                  <a:lnTo>
                    <a:pt x="1446838" y="0"/>
                  </a:lnTo>
                  <a:lnTo>
                    <a:pt x="1446838" y="3587208"/>
                  </a:lnTo>
                  <a:lnTo>
                    <a:pt x="0" y="3587208"/>
                  </a:lnTo>
                  <a:close/>
                </a:path>
              </a:pathLst>
            </a:custGeom>
            <a:solidFill>
              <a:srgbClr val="FCCE5D"/>
            </a:solidFill>
            <a:ln cap="sq">
              <a:noFill/>
              <a:prstDash val="solid"/>
              <a:miter/>
            </a:ln>
          </p:spPr>
        </p:sp>
        <p:sp>
          <p:nvSpPr>
            <p:cNvPr id="11" name="TextBox 11"/>
            <p:cNvSpPr txBox="1"/>
            <p:nvPr/>
          </p:nvSpPr>
          <p:spPr>
            <a:xfrm>
              <a:off x="0" y="-38100"/>
              <a:ext cx="1446838" cy="362530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a:off x="13904575" y="-356962"/>
            <a:ext cx="346521" cy="11000925"/>
            <a:chOff x="0" y="0"/>
            <a:chExt cx="462027" cy="14667900"/>
          </a:xfrm>
        </p:grpSpPr>
        <p:sp>
          <p:nvSpPr>
            <p:cNvPr id="13" name="Freeform 13"/>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rot="5400000">
              <a:off x="-2717161" y="5896349"/>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5" name="Freeform 15"/>
            <p:cNvSpPr/>
            <p:nvPr/>
          </p:nvSpPr>
          <p:spPr>
            <a:xfrm rot="-5400000">
              <a:off x="-2717161" y="11488711"/>
              <a:ext cx="6050358" cy="308018"/>
            </a:xfrm>
            <a:custGeom>
              <a:avLst/>
              <a:gdLst/>
              <a:ahLst/>
              <a:cxnLst/>
              <a:rect l="l" t="t" r="r" b="b"/>
              <a:pathLst>
                <a:path w="6050358" h="308018">
                  <a:moveTo>
                    <a:pt x="0" y="0"/>
                  </a:moveTo>
                  <a:lnTo>
                    <a:pt x="6050358" y="0"/>
                  </a:lnTo>
                  <a:lnTo>
                    <a:pt x="6050358" y="308019"/>
                  </a:lnTo>
                  <a:lnTo>
                    <a:pt x="0" y="3080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6" name="TextBox 16"/>
          <p:cNvSpPr txBox="1"/>
          <p:nvPr/>
        </p:nvSpPr>
        <p:spPr>
          <a:xfrm>
            <a:off x="1159565" y="857388"/>
            <a:ext cx="12248054" cy="2153286"/>
          </a:xfrm>
          <a:prstGeom prst="rect">
            <a:avLst/>
          </a:prstGeom>
        </p:spPr>
        <p:txBody>
          <a:bodyPr lIns="0" tIns="0" rIns="0" bIns="0" rtlCol="0" anchor="t">
            <a:spAutoFit/>
          </a:bodyPr>
          <a:lstStyle/>
          <a:p>
            <a:pPr algn="ctr">
              <a:lnSpc>
                <a:spcPts val="8320"/>
              </a:lnSpc>
            </a:pPr>
            <a:r>
              <a:rPr lang="en-US" sz="8000">
                <a:solidFill>
                  <a:srgbClr val="442816"/>
                </a:solidFill>
                <a:latin typeface="Balmy"/>
              </a:rPr>
              <a:t>Definisi &amp; permasalahan STUNTING</a:t>
            </a:r>
          </a:p>
        </p:txBody>
      </p:sp>
      <p:sp>
        <p:nvSpPr>
          <p:cNvPr id="17" name="TextBox 17"/>
          <p:cNvSpPr txBox="1"/>
          <p:nvPr/>
        </p:nvSpPr>
        <p:spPr>
          <a:xfrm>
            <a:off x="1028700" y="3670299"/>
            <a:ext cx="12059610" cy="3119444"/>
          </a:xfrm>
          <a:prstGeom prst="rect">
            <a:avLst/>
          </a:prstGeom>
        </p:spPr>
        <p:txBody>
          <a:bodyPr lIns="0" tIns="0" rIns="0" bIns="0" rtlCol="0" anchor="t">
            <a:spAutoFit/>
          </a:bodyPr>
          <a:lstStyle/>
          <a:p>
            <a:pPr algn="ctr">
              <a:lnSpc>
                <a:spcPts val="4899"/>
              </a:lnSpc>
            </a:pPr>
            <a:r>
              <a:rPr lang="en-US" sz="3600" dirty="0" err="1">
                <a:solidFill>
                  <a:srgbClr val="442816"/>
                </a:solidFill>
                <a:latin typeface="Childos Arabic Light"/>
              </a:rPr>
              <a:t>Menurut</a:t>
            </a:r>
            <a:r>
              <a:rPr lang="en-US" sz="3600" dirty="0">
                <a:solidFill>
                  <a:srgbClr val="442816"/>
                </a:solidFill>
                <a:latin typeface="Childos Arabic Light"/>
              </a:rPr>
              <a:t> WHO (2015), stunting </a:t>
            </a:r>
            <a:r>
              <a:rPr lang="en-US" sz="3600" dirty="0" err="1">
                <a:solidFill>
                  <a:srgbClr val="442816"/>
                </a:solidFill>
                <a:latin typeface="Childos Arabic Light"/>
              </a:rPr>
              <a:t>adalah</a:t>
            </a:r>
            <a:r>
              <a:rPr lang="en-US" sz="3600" dirty="0">
                <a:solidFill>
                  <a:srgbClr val="442816"/>
                </a:solidFill>
                <a:latin typeface="Childos Arabic Light"/>
              </a:rPr>
              <a:t> </a:t>
            </a:r>
            <a:r>
              <a:rPr lang="en-US" sz="3600" dirty="0" err="1">
                <a:solidFill>
                  <a:srgbClr val="442816"/>
                </a:solidFill>
                <a:latin typeface="Childos Arabic Light"/>
              </a:rPr>
              <a:t>gangguan</a:t>
            </a:r>
            <a:r>
              <a:rPr lang="en-US" sz="3600" dirty="0">
                <a:solidFill>
                  <a:srgbClr val="442816"/>
                </a:solidFill>
                <a:latin typeface="Childos Arabic Light"/>
              </a:rPr>
              <a:t> </a:t>
            </a:r>
            <a:r>
              <a:rPr lang="en-US" sz="3600" dirty="0" err="1">
                <a:solidFill>
                  <a:srgbClr val="442816"/>
                </a:solidFill>
                <a:latin typeface="Childos Arabic Light"/>
              </a:rPr>
              <a:t>pertumbuhan</a:t>
            </a:r>
            <a:r>
              <a:rPr lang="en-US" sz="3600" dirty="0">
                <a:solidFill>
                  <a:srgbClr val="442816"/>
                </a:solidFill>
                <a:latin typeface="Childos Arabic Light"/>
              </a:rPr>
              <a:t> dan </a:t>
            </a:r>
            <a:r>
              <a:rPr lang="en-US" sz="3600" dirty="0" err="1">
                <a:solidFill>
                  <a:srgbClr val="442816"/>
                </a:solidFill>
                <a:latin typeface="Childos Arabic Light"/>
              </a:rPr>
              <a:t>perkembangan</a:t>
            </a:r>
            <a:r>
              <a:rPr lang="en-US" sz="3600" dirty="0">
                <a:solidFill>
                  <a:srgbClr val="442816"/>
                </a:solidFill>
                <a:latin typeface="Childos Arabic Light"/>
              </a:rPr>
              <a:t> </a:t>
            </a:r>
            <a:r>
              <a:rPr lang="en-US" sz="3600" dirty="0" err="1">
                <a:solidFill>
                  <a:srgbClr val="442816"/>
                </a:solidFill>
                <a:latin typeface="Childos Arabic Light"/>
              </a:rPr>
              <a:t>anak</a:t>
            </a:r>
            <a:r>
              <a:rPr lang="en-US" sz="3600" dirty="0">
                <a:solidFill>
                  <a:srgbClr val="442816"/>
                </a:solidFill>
                <a:latin typeface="Childos Arabic Light"/>
              </a:rPr>
              <a:t> </a:t>
            </a:r>
            <a:r>
              <a:rPr lang="en-US" sz="3600" dirty="0" err="1">
                <a:solidFill>
                  <a:srgbClr val="442816"/>
                </a:solidFill>
                <a:latin typeface="Childos Arabic Light"/>
              </a:rPr>
              <a:t>akibat</a:t>
            </a:r>
            <a:r>
              <a:rPr lang="en-US" sz="3600" dirty="0">
                <a:solidFill>
                  <a:srgbClr val="442816"/>
                </a:solidFill>
                <a:latin typeface="Childos Arabic Light"/>
              </a:rPr>
              <a:t> </a:t>
            </a:r>
            <a:r>
              <a:rPr lang="en-US" sz="3600" dirty="0" err="1">
                <a:solidFill>
                  <a:srgbClr val="442816"/>
                </a:solidFill>
                <a:latin typeface="Childos Arabic Light"/>
              </a:rPr>
              <a:t>kekurangan</a:t>
            </a:r>
            <a:r>
              <a:rPr lang="en-US" sz="3600" dirty="0">
                <a:solidFill>
                  <a:srgbClr val="442816"/>
                </a:solidFill>
                <a:latin typeface="Childos Arabic Light"/>
              </a:rPr>
              <a:t> </a:t>
            </a:r>
            <a:r>
              <a:rPr lang="en-US" sz="3600" dirty="0" err="1">
                <a:solidFill>
                  <a:srgbClr val="442816"/>
                </a:solidFill>
                <a:latin typeface="Childos Arabic Light"/>
              </a:rPr>
              <a:t>gizi</a:t>
            </a:r>
            <a:r>
              <a:rPr lang="en-US" sz="3600" dirty="0">
                <a:solidFill>
                  <a:srgbClr val="442816"/>
                </a:solidFill>
                <a:latin typeface="Childos Arabic Light"/>
              </a:rPr>
              <a:t> </a:t>
            </a:r>
            <a:r>
              <a:rPr lang="en-US" sz="3600" dirty="0" err="1">
                <a:solidFill>
                  <a:srgbClr val="442816"/>
                </a:solidFill>
                <a:latin typeface="Childos Arabic Light"/>
              </a:rPr>
              <a:t>kronis</a:t>
            </a:r>
            <a:r>
              <a:rPr lang="en-US" sz="3600" dirty="0">
                <a:solidFill>
                  <a:srgbClr val="442816"/>
                </a:solidFill>
                <a:latin typeface="Childos Arabic Light"/>
              </a:rPr>
              <a:t> dan </a:t>
            </a:r>
            <a:r>
              <a:rPr lang="en-US" sz="3600" dirty="0" err="1">
                <a:solidFill>
                  <a:srgbClr val="442816"/>
                </a:solidFill>
                <a:latin typeface="Childos Arabic Light"/>
              </a:rPr>
              <a:t>infeksi</a:t>
            </a:r>
            <a:r>
              <a:rPr lang="en-US" sz="3600" dirty="0">
                <a:solidFill>
                  <a:srgbClr val="442816"/>
                </a:solidFill>
                <a:latin typeface="Childos Arabic Light"/>
              </a:rPr>
              <a:t> </a:t>
            </a:r>
            <a:r>
              <a:rPr lang="en-US" sz="3600" dirty="0" err="1">
                <a:solidFill>
                  <a:srgbClr val="442816"/>
                </a:solidFill>
                <a:latin typeface="Childos Arabic Light"/>
              </a:rPr>
              <a:t>berulang</a:t>
            </a:r>
            <a:r>
              <a:rPr lang="en-US" sz="3600" dirty="0">
                <a:solidFill>
                  <a:srgbClr val="442816"/>
                </a:solidFill>
                <a:latin typeface="Childos Arabic Light"/>
              </a:rPr>
              <a:t>, yang </a:t>
            </a:r>
            <a:r>
              <a:rPr lang="en-US" sz="3600" dirty="0" err="1">
                <a:solidFill>
                  <a:srgbClr val="442816"/>
                </a:solidFill>
                <a:latin typeface="Childos Arabic Light"/>
              </a:rPr>
              <a:t>ditandai</a:t>
            </a:r>
            <a:r>
              <a:rPr lang="en-US" sz="3600" dirty="0">
                <a:solidFill>
                  <a:srgbClr val="442816"/>
                </a:solidFill>
                <a:latin typeface="Childos Arabic Light"/>
              </a:rPr>
              <a:t> </a:t>
            </a:r>
            <a:r>
              <a:rPr lang="en-US" sz="3600" dirty="0" err="1">
                <a:solidFill>
                  <a:srgbClr val="442816"/>
                </a:solidFill>
                <a:latin typeface="Childos Arabic Light"/>
              </a:rPr>
              <a:t>dengan</a:t>
            </a:r>
            <a:r>
              <a:rPr lang="en-US" sz="3600" dirty="0">
                <a:solidFill>
                  <a:srgbClr val="442816"/>
                </a:solidFill>
                <a:latin typeface="Childos Arabic Light"/>
              </a:rPr>
              <a:t> </a:t>
            </a:r>
            <a:r>
              <a:rPr lang="en-US" sz="3600" dirty="0" err="1">
                <a:solidFill>
                  <a:srgbClr val="442816"/>
                </a:solidFill>
                <a:latin typeface="Childos Arabic Light"/>
              </a:rPr>
              <a:t>panjang</a:t>
            </a:r>
            <a:r>
              <a:rPr lang="en-US" sz="3600" dirty="0">
                <a:solidFill>
                  <a:srgbClr val="442816"/>
                </a:solidFill>
                <a:latin typeface="Childos Arabic Light"/>
              </a:rPr>
              <a:t> </a:t>
            </a:r>
            <a:r>
              <a:rPr lang="en-US" sz="3600" dirty="0" err="1">
                <a:solidFill>
                  <a:srgbClr val="442816"/>
                </a:solidFill>
                <a:latin typeface="Childos Arabic Light"/>
              </a:rPr>
              <a:t>atau</a:t>
            </a:r>
            <a:r>
              <a:rPr lang="en-US" sz="3600" dirty="0">
                <a:solidFill>
                  <a:srgbClr val="442816"/>
                </a:solidFill>
                <a:latin typeface="Childos Arabic Light"/>
              </a:rPr>
              <a:t> </a:t>
            </a:r>
            <a:r>
              <a:rPr lang="en-US" sz="3600" dirty="0" err="1">
                <a:solidFill>
                  <a:srgbClr val="442816"/>
                </a:solidFill>
                <a:latin typeface="Childos Arabic Light"/>
              </a:rPr>
              <a:t>tinggi</a:t>
            </a:r>
            <a:r>
              <a:rPr lang="en-US" sz="3600" dirty="0">
                <a:solidFill>
                  <a:srgbClr val="442816"/>
                </a:solidFill>
                <a:latin typeface="Childos Arabic Light"/>
              </a:rPr>
              <a:t> </a:t>
            </a:r>
            <a:r>
              <a:rPr lang="en-US" sz="3600" dirty="0" err="1">
                <a:solidFill>
                  <a:srgbClr val="442816"/>
                </a:solidFill>
                <a:latin typeface="Childos Arabic Light"/>
              </a:rPr>
              <a:t>badannya</a:t>
            </a:r>
            <a:r>
              <a:rPr lang="en-US" sz="3600" dirty="0">
                <a:solidFill>
                  <a:srgbClr val="442816"/>
                </a:solidFill>
                <a:latin typeface="Childos Arabic Light"/>
              </a:rPr>
              <a:t> </a:t>
            </a:r>
            <a:r>
              <a:rPr lang="en-US" sz="3600" dirty="0" err="1">
                <a:solidFill>
                  <a:srgbClr val="442816"/>
                </a:solidFill>
                <a:latin typeface="Childos Arabic Light"/>
              </a:rPr>
              <a:t>berada</a:t>
            </a:r>
            <a:r>
              <a:rPr lang="en-US" sz="3600" dirty="0">
                <a:solidFill>
                  <a:srgbClr val="442816"/>
                </a:solidFill>
                <a:latin typeface="Childos Arabic Light"/>
              </a:rPr>
              <a:t> di </a:t>
            </a:r>
            <a:r>
              <a:rPr lang="en-US" sz="3600" dirty="0" err="1">
                <a:solidFill>
                  <a:srgbClr val="442816"/>
                </a:solidFill>
                <a:latin typeface="Childos Arabic Light"/>
              </a:rPr>
              <a:t>bawah</a:t>
            </a:r>
            <a:r>
              <a:rPr lang="en-US" sz="3600" dirty="0">
                <a:solidFill>
                  <a:srgbClr val="442816"/>
                </a:solidFill>
                <a:latin typeface="Childos Arabic Light"/>
              </a:rPr>
              <a:t> </a:t>
            </a:r>
            <a:r>
              <a:rPr lang="en-US" sz="3600" dirty="0" err="1">
                <a:solidFill>
                  <a:srgbClr val="442816"/>
                </a:solidFill>
                <a:latin typeface="Childos Arabic Light"/>
              </a:rPr>
              <a:t>standar</a:t>
            </a:r>
            <a:r>
              <a:rPr lang="en-US" sz="3600" dirty="0">
                <a:solidFill>
                  <a:srgbClr val="442816"/>
                </a:solidFill>
                <a:latin typeface="Childos Arabic Light"/>
              </a:rPr>
              <a:t>.</a:t>
            </a:r>
          </a:p>
          <a:p>
            <a:pPr algn="ctr">
              <a:lnSpc>
                <a:spcPts val="4899"/>
              </a:lnSpc>
            </a:pPr>
            <a:endParaRPr lang="en-US" sz="3499" dirty="0">
              <a:solidFill>
                <a:srgbClr val="442816"/>
              </a:solidFill>
              <a:latin typeface="Childos Arabic Light"/>
            </a:endParaRPr>
          </a:p>
        </p:txBody>
      </p:sp>
      <p:sp>
        <p:nvSpPr>
          <p:cNvPr id="18" name="Freeform 18"/>
          <p:cNvSpPr/>
          <p:nvPr/>
        </p:nvSpPr>
        <p:spPr>
          <a:xfrm>
            <a:off x="13407619" y="752613"/>
            <a:ext cx="8122700" cy="10447202"/>
          </a:xfrm>
          <a:custGeom>
            <a:avLst/>
            <a:gdLst/>
            <a:ahLst/>
            <a:cxnLst/>
            <a:rect l="l" t="t" r="r" b="b"/>
            <a:pathLst>
              <a:path w="8122700" h="10447202">
                <a:moveTo>
                  <a:pt x="0" y="0"/>
                </a:moveTo>
                <a:lnTo>
                  <a:pt x="8122700" y="0"/>
                </a:lnTo>
                <a:lnTo>
                  <a:pt x="8122700" y="10447202"/>
                </a:lnTo>
                <a:lnTo>
                  <a:pt x="0" y="1044720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452495" y="-469348"/>
            <a:ext cx="19192990" cy="3066837"/>
            <a:chOff x="0" y="0"/>
            <a:chExt cx="4660506" cy="744700"/>
          </a:xfrm>
        </p:grpSpPr>
        <p:sp>
          <p:nvSpPr>
            <p:cNvPr id="10" name="Freeform 10"/>
            <p:cNvSpPr/>
            <p:nvPr/>
          </p:nvSpPr>
          <p:spPr>
            <a:xfrm>
              <a:off x="10160" y="16510"/>
              <a:ext cx="4637646" cy="716760"/>
            </a:xfrm>
            <a:custGeom>
              <a:avLst/>
              <a:gdLst/>
              <a:ahLst/>
              <a:cxnLst/>
              <a:rect l="l" t="t" r="r" b="b"/>
              <a:pathLst>
                <a:path w="4637646" h="716760">
                  <a:moveTo>
                    <a:pt x="4637646" y="716760"/>
                  </a:moveTo>
                  <a:lnTo>
                    <a:pt x="0" y="709140"/>
                  </a:lnTo>
                  <a:lnTo>
                    <a:pt x="0" y="261818"/>
                  </a:lnTo>
                  <a:lnTo>
                    <a:pt x="17780" y="19050"/>
                  </a:lnTo>
                  <a:lnTo>
                    <a:pt x="2310582" y="0"/>
                  </a:lnTo>
                  <a:lnTo>
                    <a:pt x="4618596" y="5080"/>
                  </a:lnTo>
                  <a:close/>
                </a:path>
              </a:pathLst>
            </a:custGeom>
            <a:solidFill>
              <a:srgbClr val="FCCE5D"/>
            </a:solidFill>
          </p:spPr>
        </p:sp>
        <p:sp>
          <p:nvSpPr>
            <p:cNvPr id="11" name="Freeform 11"/>
            <p:cNvSpPr/>
            <p:nvPr/>
          </p:nvSpPr>
          <p:spPr>
            <a:xfrm>
              <a:off x="-3810" y="0"/>
              <a:ext cx="4666856" cy="743429"/>
            </a:xfrm>
            <a:custGeom>
              <a:avLst/>
              <a:gdLst/>
              <a:ahLst/>
              <a:cxnLst/>
              <a:rect l="l" t="t" r="r" b="b"/>
              <a:pathLst>
                <a:path w="4666856" h="743429">
                  <a:moveTo>
                    <a:pt x="4632566" y="21590"/>
                  </a:moveTo>
                  <a:cubicBezTo>
                    <a:pt x="4633836" y="34290"/>
                    <a:pt x="4633836" y="44450"/>
                    <a:pt x="4635106" y="54610"/>
                  </a:cubicBezTo>
                  <a:cubicBezTo>
                    <a:pt x="4637646" y="73894"/>
                    <a:pt x="4638916" y="87721"/>
                    <a:pt x="4641456" y="101053"/>
                  </a:cubicBezTo>
                  <a:cubicBezTo>
                    <a:pt x="4641456" y="120312"/>
                    <a:pt x="4654156" y="500044"/>
                    <a:pt x="4660506" y="519303"/>
                  </a:cubicBezTo>
                  <a:cubicBezTo>
                    <a:pt x="4666856" y="548437"/>
                    <a:pt x="4663046" y="578065"/>
                    <a:pt x="4663046" y="607199"/>
                  </a:cubicBezTo>
                  <a:cubicBezTo>
                    <a:pt x="4663046" y="632877"/>
                    <a:pt x="4664316" y="656579"/>
                    <a:pt x="4665586" y="682469"/>
                  </a:cubicBezTo>
                  <a:cubicBezTo>
                    <a:pt x="4665586" y="704060"/>
                    <a:pt x="4665586" y="718029"/>
                    <a:pt x="4665586" y="742160"/>
                  </a:cubicBezTo>
                  <a:cubicBezTo>
                    <a:pt x="4642726" y="742160"/>
                    <a:pt x="4622406" y="743429"/>
                    <a:pt x="4592510" y="742160"/>
                  </a:cubicBezTo>
                  <a:cubicBezTo>
                    <a:pt x="4357769" y="737079"/>
                    <a:pt x="4119417" y="743429"/>
                    <a:pt x="3884676" y="738350"/>
                  </a:cubicBezTo>
                  <a:cubicBezTo>
                    <a:pt x="3743831" y="734540"/>
                    <a:pt x="3606598" y="737079"/>
                    <a:pt x="3465754" y="734540"/>
                  </a:cubicBezTo>
                  <a:cubicBezTo>
                    <a:pt x="3400748" y="733269"/>
                    <a:pt x="3335743" y="732000"/>
                    <a:pt x="3270738" y="730729"/>
                  </a:cubicBezTo>
                  <a:cubicBezTo>
                    <a:pt x="3231013" y="730729"/>
                    <a:pt x="3194899" y="732000"/>
                    <a:pt x="3155173" y="732000"/>
                  </a:cubicBezTo>
                  <a:cubicBezTo>
                    <a:pt x="3054054" y="730729"/>
                    <a:pt x="2775977" y="732000"/>
                    <a:pt x="2674858" y="730729"/>
                  </a:cubicBezTo>
                  <a:cubicBezTo>
                    <a:pt x="2602630" y="729460"/>
                    <a:pt x="1158071" y="738350"/>
                    <a:pt x="1085843" y="737079"/>
                  </a:cubicBezTo>
                  <a:cubicBezTo>
                    <a:pt x="1067786" y="737079"/>
                    <a:pt x="1046118" y="738350"/>
                    <a:pt x="1028060" y="738350"/>
                  </a:cubicBezTo>
                  <a:cubicBezTo>
                    <a:pt x="984724" y="738350"/>
                    <a:pt x="944998" y="739619"/>
                    <a:pt x="901662" y="739619"/>
                  </a:cubicBezTo>
                  <a:cubicBezTo>
                    <a:pt x="793320" y="739619"/>
                    <a:pt x="688589" y="738350"/>
                    <a:pt x="580247" y="737079"/>
                  </a:cubicBezTo>
                  <a:cubicBezTo>
                    <a:pt x="515242" y="735810"/>
                    <a:pt x="450237" y="734540"/>
                    <a:pt x="388843" y="733269"/>
                  </a:cubicBezTo>
                  <a:cubicBezTo>
                    <a:pt x="273278" y="732000"/>
                    <a:pt x="157714" y="730729"/>
                    <a:pt x="48260" y="730729"/>
                  </a:cubicBezTo>
                  <a:cubicBezTo>
                    <a:pt x="38100" y="730729"/>
                    <a:pt x="29210" y="730729"/>
                    <a:pt x="19050" y="729460"/>
                  </a:cubicBezTo>
                  <a:cubicBezTo>
                    <a:pt x="10160" y="728190"/>
                    <a:pt x="5080" y="721840"/>
                    <a:pt x="7620" y="712950"/>
                  </a:cubicBezTo>
                  <a:cubicBezTo>
                    <a:pt x="16510" y="681269"/>
                    <a:pt x="12700" y="668924"/>
                    <a:pt x="11430" y="656085"/>
                  </a:cubicBezTo>
                  <a:cubicBezTo>
                    <a:pt x="10160" y="629914"/>
                    <a:pt x="6350" y="604236"/>
                    <a:pt x="7620" y="578065"/>
                  </a:cubicBezTo>
                  <a:cubicBezTo>
                    <a:pt x="5080" y="545474"/>
                    <a:pt x="0" y="142039"/>
                    <a:pt x="7620" y="108954"/>
                  </a:cubicBezTo>
                  <a:cubicBezTo>
                    <a:pt x="8890" y="102535"/>
                    <a:pt x="7620" y="95622"/>
                    <a:pt x="8890" y="89202"/>
                  </a:cubicBezTo>
                  <a:cubicBezTo>
                    <a:pt x="10160" y="78832"/>
                    <a:pt x="12700" y="67475"/>
                    <a:pt x="13970" y="44450"/>
                  </a:cubicBezTo>
                  <a:cubicBezTo>
                    <a:pt x="13970" y="41910"/>
                    <a:pt x="15240" y="39370"/>
                    <a:pt x="16510" y="38100"/>
                  </a:cubicBezTo>
                  <a:cubicBezTo>
                    <a:pt x="38100" y="35560"/>
                    <a:pt x="67429" y="30480"/>
                    <a:pt x="125211" y="29210"/>
                  </a:cubicBezTo>
                  <a:cubicBezTo>
                    <a:pt x="222719" y="25400"/>
                    <a:pt x="320227" y="22860"/>
                    <a:pt x="421346" y="20320"/>
                  </a:cubicBezTo>
                  <a:cubicBezTo>
                    <a:pt x="489962" y="17780"/>
                    <a:pt x="558579" y="16510"/>
                    <a:pt x="623584" y="13970"/>
                  </a:cubicBezTo>
                  <a:cubicBezTo>
                    <a:pt x="688589" y="11430"/>
                    <a:pt x="757206" y="8890"/>
                    <a:pt x="822211" y="8890"/>
                  </a:cubicBezTo>
                  <a:cubicBezTo>
                    <a:pt x="894439" y="7620"/>
                    <a:pt x="966667" y="10160"/>
                    <a:pt x="1038895" y="8890"/>
                  </a:cubicBezTo>
                  <a:cubicBezTo>
                    <a:pt x="1129180" y="8890"/>
                    <a:pt x="2765143" y="6350"/>
                    <a:pt x="2855428" y="5080"/>
                  </a:cubicBezTo>
                  <a:cubicBezTo>
                    <a:pt x="2942101" y="3810"/>
                    <a:pt x="3028775" y="2540"/>
                    <a:pt x="3119060" y="2540"/>
                  </a:cubicBezTo>
                  <a:cubicBezTo>
                    <a:pt x="3267127" y="1270"/>
                    <a:pt x="3411583" y="0"/>
                    <a:pt x="3559650" y="0"/>
                  </a:cubicBezTo>
                  <a:cubicBezTo>
                    <a:pt x="3621044" y="0"/>
                    <a:pt x="3686049" y="2540"/>
                    <a:pt x="3747443" y="2540"/>
                  </a:cubicBezTo>
                  <a:cubicBezTo>
                    <a:pt x="3917178" y="3810"/>
                    <a:pt x="4090525" y="5080"/>
                    <a:pt x="4260261" y="7620"/>
                  </a:cubicBezTo>
                  <a:cubicBezTo>
                    <a:pt x="4350546" y="8890"/>
                    <a:pt x="4440831" y="12700"/>
                    <a:pt x="4531116" y="16510"/>
                  </a:cubicBezTo>
                  <a:cubicBezTo>
                    <a:pt x="4552784" y="16510"/>
                    <a:pt x="4574453" y="16510"/>
                    <a:pt x="4592510" y="16510"/>
                  </a:cubicBezTo>
                  <a:cubicBezTo>
                    <a:pt x="4613516" y="17780"/>
                    <a:pt x="4622406" y="20320"/>
                    <a:pt x="4632566" y="21590"/>
                  </a:cubicBezTo>
                  <a:close/>
                  <a:moveTo>
                    <a:pt x="4642726" y="725650"/>
                  </a:moveTo>
                  <a:cubicBezTo>
                    <a:pt x="4643996" y="709140"/>
                    <a:pt x="4645266" y="696440"/>
                    <a:pt x="4645266" y="683740"/>
                  </a:cubicBezTo>
                  <a:cubicBezTo>
                    <a:pt x="4643996" y="654110"/>
                    <a:pt x="4642726" y="627939"/>
                    <a:pt x="4642726" y="599792"/>
                  </a:cubicBezTo>
                  <a:cubicBezTo>
                    <a:pt x="4642726" y="586953"/>
                    <a:pt x="4645266" y="574115"/>
                    <a:pt x="4643996" y="561276"/>
                  </a:cubicBezTo>
                  <a:cubicBezTo>
                    <a:pt x="4643996" y="549425"/>
                    <a:pt x="4642726" y="537079"/>
                    <a:pt x="4641456" y="525228"/>
                  </a:cubicBezTo>
                  <a:cubicBezTo>
                    <a:pt x="4636376" y="506958"/>
                    <a:pt x="4624946" y="128706"/>
                    <a:pt x="4624946" y="110436"/>
                  </a:cubicBezTo>
                  <a:cubicBezTo>
                    <a:pt x="4622406" y="95128"/>
                    <a:pt x="4619866" y="79326"/>
                    <a:pt x="4617326" y="63500"/>
                  </a:cubicBezTo>
                  <a:cubicBezTo>
                    <a:pt x="4616056" y="44450"/>
                    <a:pt x="4614786" y="43180"/>
                    <a:pt x="4581676" y="41910"/>
                  </a:cubicBezTo>
                  <a:cubicBezTo>
                    <a:pt x="4570841" y="41910"/>
                    <a:pt x="4563619" y="41910"/>
                    <a:pt x="4552784" y="40640"/>
                  </a:cubicBezTo>
                  <a:cubicBezTo>
                    <a:pt x="4462500" y="36830"/>
                    <a:pt x="4368603" y="31750"/>
                    <a:pt x="4278318" y="30480"/>
                  </a:cubicBezTo>
                  <a:cubicBezTo>
                    <a:pt x="4058023" y="26670"/>
                    <a:pt x="3834117" y="25400"/>
                    <a:pt x="3613821" y="22860"/>
                  </a:cubicBezTo>
                  <a:cubicBezTo>
                    <a:pt x="3581319" y="22860"/>
                    <a:pt x="3545205" y="22860"/>
                    <a:pt x="3512702" y="22860"/>
                  </a:cubicBezTo>
                  <a:cubicBezTo>
                    <a:pt x="3458531" y="22860"/>
                    <a:pt x="3404360" y="22860"/>
                    <a:pt x="3353800" y="22860"/>
                  </a:cubicBezTo>
                  <a:cubicBezTo>
                    <a:pt x="3238236" y="22860"/>
                    <a:pt x="3122671" y="22860"/>
                    <a:pt x="3010718" y="24130"/>
                  </a:cubicBezTo>
                  <a:cubicBezTo>
                    <a:pt x="2913210" y="25400"/>
                    <a:pt x="1270024" y="29210"/>
                    <a:pt x="1172516" y="29210"/>
                  </a:cubicBezTo>
                  <a:cubicBezTo>
                    <a:pt x="1013615" y="29210"/>
                    <a:pt x="854713" y="26670"/>
                    <a:pt x="695812" y="33020"/>
                  </a:cubicBezTo>
                  <a:cubicBezTo>
                    <a:pt x="612750" y="36830"/>
                    <a:pt x="533299" y="36830"/>
                    <a:pt x="453848" y="38100"/>
                  </a:cubicBezTo>
                  <a:cubicBezTo>
                    <a:pt x="316615" y="41910"/>
                    <a:pt x="179382" y="45720"/>
                    <a:pt x="49530" y="50800"/>
                  </a:cubicBezTo>
                  <a:cubicBezTo>
                    <a:pt x="36830" y="50800"/>
                    <a:pt x="34290" y="53340"/>
                    <a:pt x="33020" y="65994"/>
                  </a:cubicBezTo>
                  <a:cubicBezTo>
                    <a:pt x="31750" y="74882"/>
                    <a:pt x="31750" y="83770"/>
                    <a:pt x="30480" y="92659"/>
                  </a:cubicBezTo>
                  <a:cubicBezTo>
                    <a:pt x="29210" y="107473"/>
                    <a:pt x="26670" y="121793"/>
                    <a:pt x="25400" y="136607"/>
                  </a:cubicBezTo>
                  <a:cubicBezTo>
                    <a:pt x="20320" y="152409"/>
                    <a:pt x="26670" y="538561"/>
                    <a:pt x="29210" y="554363"/>
                  </a:cubicBezTo>
                  <a:cubicBezTo>
                    <a:pt x="29210" y="571152"/>
                    <a:pt x="29210" y="588435"/>
                    <a:pt x="30480" y="605224"/>
                  </a:cubicBezTo>
                  <a:cubicBezTo>
                    <a:pt x="30480" y="617569"/>
                    <a:pt x="33020" y="629914"/>
                    <a:pt x="33020" y="642259"/>
                  </a:cubicBezTo>
                  <a:cubicBezTo>
                    <a:pt x="33020" y="655592"/>
                    <a:pt x="33020" y="668924"/>
                    <a:pt x="31750" y="683740"/>
                  </a:cubicBezTo>
                  <a:cubicBezTo>
                    <a:pt x="31750" y="687550"/>
                    <a:pt x="31750" y="690090"/>
                    <a:pt x="31750" y="693900"/>
                  </a:cubicBezTo>
                  <a:cubicBezTo>
                    <a:pt x="31750" y="704060"/>
                    <a:pt x="35560" y="707870"/>
                    <a:pt x="44450" y="707870"/>
                  </a:cubicBezTo>
                  <a:cubicBezTo>
                    <a:pt x="74652" y="707870"/>
                    <a:pt x="125211" y="709140"/>
                    <a:pt x="172159" y="709140"/>
                  </a:cubicBezTo>
                  <a:cubicBezTo>
                    <a:pt x="240776" y="709140"/>
                    <a:pt x="313004" y="706600"/>
                    <a:pt x="381620" y="709140"/>
                  </a:cubicBezTo>
                  <a:cubicBezTo>
                    <a:pt x="493574" y="712950"/>
                    <a:pt x="605527" y="715490"/>
                    <a:pt x="717480" y="714220"/>
                  </a:cubicBezTo>
                  <a:cubicBezTo>
                    <a:pt x="789708" y="712950"/>
                    <a:pt x="858325" y="715490"/>
                    <a:pt x="930553" y="715490"/>
                  </a:cubicBezTo>
                  <a:cubicBezTo>
                    <a:pt x="1035283" y="715490"/>
                    <a:pt x="1140014" y="714220"/>
                    <a:pt x="1244744" y="715490"/>
                  </a:cubicBezTo>
                  <a:cubicBezTo>
                    <a:pt x="1400034" y="716760"/>
                    <a:pt x="3104614" y="706600"/>
                    <a:pt x="3263516" y="709140"/>
                  </a:cubicBezTo>
                  <a:cubicBezTo>
                    <a:pt x="3332132" y="710410"/>
                    <a:pt x="3400748" y="711679"/>
                    <a:pt x="3465754" y="711679"/>
                  </a:cubicBezTo>
                  <a:cubicBezTo>
                    <a:pt x="3584930" y="714220"/>
                    <a:pt x="3700495" y="710410"/>
                    <a:pt x="3819671" y="714220"/>
                  </a:cubicBezTo>
                  <a:cubicBezTo>
                    <a:pt x="3917178" y="716760"/>
                    <a:pt x="4014686" y="716760"/>
                    <a:pt x="4112194" y="719300"/>
                  </a:cubicBezTo>
                  <a:cubicBezTo>
                    <a:pt x="4256650" y="723110"/>
                    <a:pt x="4401106" y="725650"/>
                    <a:pt x="4545562" y="726920"/>
                  </a:cubicBezTo>
                  <a:cubicBezTo>
                    <a:pt x="4599733" y="726920"/>
                    <a:pt x="4622406" y="725650"/>
                    <a:pt x="4642726" y="725650"/>
                  </a:cubicBezTo>
                  <a:close/>
                </a:path>
              </a:pathLst>
            </a:custGeom>
            <a:solidFill>
              <a:srgbClr val="252627"/>
            </a:solidFill>
          </p:spPr>
        </p:sp>
      </p:grpSp>
      <p:sp>
        <p:nvSpPr>
          <p:cNvPr id="12" name="TextBox 12"/>
          <p:cNvSpPr txBox="1"/>
          <p:nvPr/>
        </p:nvSpPr>
        <p:spPr>
          <a:xfrm>
            <a:off x="2674608" y="406332"/>
            <a:ext cx="12938784" cy="1730248"/>
          </a:xfrm>
          <a:prstGeom prst="rect">
            <a:avLst/>
          </a:prstGeom>
        </p:spPr>
        <p:txBody>
          <a:bodyPr lIns="0" tIns="0" rIns="0" bIns="0" rtlCol="0" anchor="t">
            <a:spAutoFit/>
          </a:bodyPr>
          <a:lstStyle/>
          <a:p>
            <a:pPr algn="ctr">
              <a:lnSpc>
                <a:spcPts val="6655"/>
              </a:lnSpc>
            </a:pPr>
            <a:r>
              <a:rPr lang="en-US" sz="6399" dirty="0" err="1">
                <a:solidFill>
                  <a:srgbClr val="442816"/>
                </a:solidFill>
                <a:latin typeface="Balmy"/>
              </a:rPr>
              <a:t>Pemanfaatan</a:t>
            </a:r>
            <a:r>
              <a:rPr lang="en-US" sz="6399" dirty="0">
                <a:solidFill>
                  <a:srgbClr val="442816"/>
                </a:solidFill>
                <a:latin typeface="Balmy"/>
              </a:rPr>
              <a:t> media digital </a:t>
            </a:r>
            <a:r>
              <a:rPr lang="en-US" sz="6399" dirty="0" err="1">
                <a:solidFill>
                  <a:srgbClr val="442816"/>
                </a:solidFill>
                <a:latin typeface="Balmy"/>
              </a:rPr>
              <a:t>dalam</a:t>
            </a:r>
            <a:r>
              <a:rPr lang="en-US" sz="6399" dirty="0">
                <a:solidFill>
                  <a:srgbClr val="442816"/>
                </a:solidFill>
                <a:latin typeface="Balmy"/>
              </a:rPr>
              <a:t> </a:t>
            </a:r>
            <a:r>
              <a:rPr lang="en-US" sz="6399" dirty="0" err="1">
                <a:solidFill>
                  <a:srgbClr val="442816"/>
                </a:solidFill>
                <a:latin typeface="Balmy"/>
              </a:rPr>
              <a:t>kasus</a:t>
            </a:r>
            <a:r>
              <a:rPr lang="en-US" sz="6399" dirty="0">
                <a:solidFill>
                  <a:srgbClr val="442816"/>
                </a:solidFill>
                <a:latin typeface="Balmy"/>
              </a:rPr>
              <a:t> stunting</a:t>
            </a:r>
          </a:p>
        </p:txBody>
      </p:sp>
      <p:sp>
        <p:nvSpPr>
          <p:cNvPr id="13" name="TextBox 13"/>
          <p:cNvSpPr txBox="1"/>
          <p:nvPr/>
        </p:nvSpPr>
        <p:spPr>
          <a:xfrm>
            <a:off x="11601236" y="3291106"/>
            <a:ext cx="6201800" cy="6757670"/>
          </a:xfrm>
          <a:prstGeom prst="rect">
            <a:avLst/>
          </a:prstGeom>
        </p:spPr>
        <p:txBody>
          <a:bodyPr lIns="0" tIns="0" rIns="0" bIns="0" rtlCol="0" anchor="t">
            <a:spAutoFit/>
          </a:bodyPr>
          <a:lstStyle/>
          <a:p>
            <a:pPr algn="ctr">
              <a:lnSpc>
                <a:spcPts val="4479"/>
              </a:lnSpc>
            </a:pPr>
            <a:r>
              <a:rPr lang="en-US" sz="3199">
                <a:solidFill>
                  <a:srgbClr val="442816"/>
                </a:solidFill>
                <a:latin typeface="Childos Arabic Light"/>
              </a:rPr>
              <a:t>Chen et al (2020): semua negara menggunakan media sosial untuk berbagi informasi selama pandemic Covid-19, termasuk Indonesia.</a:t>
            </a:r>
          </a:p>
          <a:p>
            <a:pPr algn="ctr">
              <a:lnSpc>
                <a:spcPts val="4479"/>
              </a:lnSpc>
            </a:pPr>
            <a:endParaRPr lang="en-US" sz="3199">
              <a:solidFill>
                <a:srgbClr val="442816"/>
              </a:solidFill>
              <a:latin typeface="Childos Arabic Light"/>
            </a:endParaRPr>
          </a:p>
          <a:p>
            <a:pPr algn="ctr">
              <a:lnSpc>
                <a:spcPts val="4479"/>
              </a:lnSpc>
            </a:pPr>
            <a:r>
              <a:rPr lang="en-US" sz="3199">
                <a:solidFill>
                  <a:srgbClr val="442816"/>
                </a:solidFill>
                <a:latin typeface="Childos Arabic Light"/>
              </a:rPr>
              <a:t>Annur (2022): Indonesia sebagai salah satu negara pengguna terbanyak media sosial di dunia berdasarkan data wearesocial.com. Media sosial efektif, efisien dan ekonomis untuk menunjang berbagai aktivitas public.</a:t>
            </a:r>
          </a:p>
          <a:p>
            <a:pPr algn="ctr">
              <a:lnSpc>
                <a:spcPts val="4479"/>
              </a:lnSpc>
              <a:spcBef>
                <a:spcPct val="0"/>
              </a:spcBef>
            </a:pPr>
            <a:endParaRPr lang="en-US" sz="3199">
              <a:solidFill>
                <a:srgbClr val="442816"/>
              </a:solidFill>
              <a:latin typeface="Childos Arabic Light"/>
            </a:endParaRPr>
          </a:p>
        </p:txBody>
      </p:sp>
      <p:sp>
        <p:nvSpPr>
          <p:cNvPr id="14" name="TextBox 14"/>
          <p:cNvSpPr txBox="1"/>
          <p:nvPr/>
        </p:nvSpPr>
        <p:spPr>
          <a:xfrm>
            <a:off x="557678" y="3165538"/>
            <a:ext cx="5768166" cy="7480894"/>
          </a:xfrm>
          <a:prstGeom prst="rect">
            <a:avLst/>
          </a:prstGeom>
        </p:spPr>
        <p:txBody>
          <a:bodyPr lIns="0" tIns="0" rIns="0" bIns="0" rtlCol="0" anchor="t">
            <a:spAutoFit/>
          </a:bodyPr>
          <a:lstStyle/>
          <a:p>
            <a:pPr algn="ctr">
              <a:lnSpc>
                <a:spcPts val="4479"/>
              </a:lnSpc>
            </a:pPr>
            <a:r>
              <a:rPr lang="en-US" sz="3199" dirty="0">
                <a:solidFill>
                  <a:srgbClr val="442816"/>
                </a:solidFill>
                <a:latin typeface="Childos Arabic Light"/>
              </a:rPr>
              <a:t>Media digital </a:t>
            </a:r>
            <a:r>
              <a:rPr lang="en-US" sz="3199" dirty="0" err="1">
                <a:solidFill>
                  <a:srgbClr val="442816"/>
                </a:solidFill>
                <a:latin typeface="Childos Arabic Light"/>
              </a:rPr>
              <a:t>memiliki</a:t>
            </a:r>
            <a:r>
              <a:rPr lang="en-US" sz="3199" dirty="0">
                <a:solidFill>
                  <a:srgbClr val="442816"/>
                </a:solidFill>
                <a:latin typeface="Childos Arabic Light"/>
              </a:rPr>
              <a:t> </a:t>
            </a:r>
            <a:r>
              <a:rPr lang="en-US" sz="3199" dirty="0" err="1">
                <a:solidFill>
                  <a:srgbClr val="442816"/>
                </a:solidFill>
                <a:latin typeface="Childos Arabic Light"/>
              </a:rPr>
              <a:t>beragam</a:t>
            </a:r>
            <a:r>
              <a:rPr lang="en-US" sz="3199" dirty="0">
                <a:solidFill>
                  <a:srgbClr val="442816"/>
                </a:solidFill>
                <a:latin typeface="Childos Arabic Light"/>
              </a:rPr>
              <a:t> </a:t>
            </a:r>
            <a:r>
              <a:rPr lang="en-US" sz="3199" dirty="0" err="1">
                <a:solidFill>
                  <a:srgbClr val="442816"/>
                </a:solidFill>
                <a:latin typeface="Childos Arabic Light"/>
              </a:rPr>
              <a:t>manfaat</a:t>
            </a:r>
            <a:r>
              <a:rPr lang="en-US" sz="3199" dirty="0">
                <a:solidFill>
                  <a:srgbClr val="442816"/>
                </a:solidFill>
                <a:latin typeface="Childos Arabic Light"/>
              </a:rPr>
              <a:t> di </a:t>
            </a:r>
            <a:r>
              <a:rPr lang="en-US" sz="3199" dirty="0" err="1">
                <a:solidFill>
                  <a:srgbClr val="442816"/>
                </a:solidFill>
                <a:latin typeface="Childos Arabic Light"/>
              </a:rPr>
              <a:t>antaranya</a:t>
            </a:r>
            <a:r>
              <a:rPr lang="en-US" sz="3199" dirty="0">
                <a:solidFill>
                  <a:srgbClr val="442816"/>
                </a:solidFill>
                <a:latin typeface="Childos Arabic Light"/>
              </a:rPr>
              <a:t> </a:t>
            </a:r>
            <a:r>
              <a:rPr lang="en-US" sz="3199" dirty="0" err="1">
                <a:solidFill>
                  <a:srgbClr val="442816"/>
                </a:solidFill>
                <a:latin typeface="Childos Arabic Light"/>
              </a:rPr>
              <a:t>untuk</a:t>
            </a:r>
            <a:r>
              <a:rPr lang="en-US" sz="3199" dirty="0">
                <a:solidFill>
                  <a:srgbClr val="442816"/>
                </a:solidFill>
                <a:latin typeface="Childos Arabic Light"/>
              </a:rPr>
              <a:t> </a:t>
            </a:r>
            <a:r>
              <a:rPr lang="en-US" sz="3199" dirty="0" err="1">
                <a:solidFill>
                  <a:srgbClr val="442816"/>
                </a:solidFill>
                <a:latin typeface="Childos Arabic Light"/>
              </a:rPr>
              <a:t>meningkatkan</a:t>
            </a:r>
            <a:r>
              <a:rPr lang="en-US" sz="3199" dirty="0">
                <a:solidFill>
                  <a:srgbClr val="442816"/>
                </a:solidFill>
                <a:latin typeface="Childos Arabic Light"/>
              </a:rPr>
              <a:t> </a:t>
            </a:r>
            <a:r>
              <a:rPr lang="en-US" sz="3199" dirty="0" err="1">
                <a:solidFill>
                  <a:srgbClr val="442816"/>
                </a:solidFill>
                <a:latin typeface="Childos Arabic Light"/>
              </a:rPr>
              <a:t>pemahaman</a:t>
            </a:r>
            <a:r>
              <a:rPr lang="en-US" sz="3199" dirty="0">
                <a:solidFill>
                  <a:srgbClr val="442816"/>
                </a:solidFill>
                <a:latin typeface="Childos Arabic Light"/>
              </a:rPr>
              <a:t> dan </a:t>
            </a:r>
            <a:r>
              <a:rPr lang="en-US" sz="3199" dirty="0" err="1">
                <a:solidFill>
                  <a:srgbClr val="442816"/>
                </a:solidFill>
                <a:latin typeface="Childos Arabic Light"/>
              </a:rPr>
              <a:t>pengetahuan</a:t>
            </a:r>
            <a:r>
              <a:rPr lang="en-US" sz="3199" dirty="0">
                <a:solidFill>
                  <a:srgbClr val="442816"/>
                </a:solidFill>
                <a:latin typeface="Childos Arabic Light"/>
              </a:rPr>
              <a:t> para </a:t>
            </a:r>
            <a:r>
              <a:rPr lang="en-US" sz="3199" dirty="0" err="1">
                <a:solidFill>
                  <a:srgbClr val="442816"/>
                </a:solidFill>
                <a:latin typeface="Childos Arabic Light"/>
              </a:rPr>
              <a:t>ibu</a:t>
            </a:r>
            <a:r>
              <a:rPr lang="en-US" sz="3199" dirty="0">
                <a:solidFill>
                  <a:srgbClr val="442816"/>
                </a:solidFill>
                <a:latin typeface="Childos Arabic Light"/>
              </a:rPr>
              <a:t> </a:t>
            </a:r>
            <a:r>
              <a:rPr lang="en-US" sz="3199" dirty="0" err="1">
                <a:solidFill>
                  <a:srgbClr val="442816"/>
                </a:solidFill>
                <a:latin typeface="Childos Arabic Light"/>
              </a:rPr>
              <a:t>balita</a:t>
            </a:r>
            <a:r>
              <a:rPr lang="en-US" sz="3199" dirty="0">
                <a:solidFill>
                  <a:srgbClr val="442816"/>
                </a:solidFill>
                <a:latin typeface="Childos Arabic Light"/>
              </a:rPr>
              <a:t>. </a:t>
            </a:r>
          </a:p>
          <a:p>
            <a:pPr algn="ctr">
              <a:lnSpc>
                <a:spcPts val="4479"/>
              </a:lnSpc>
            </a:pPr>
            <a:endParaRPr lang="en-US" sz="3199" dirty="0">
              <a:solidFill>
                <a:srgbClr val="442816"/>
              </a:solidFill>
              <a:latin typeface="Childos Arabic Light"/>
            </a:endParaRPr>
          </a:p>
          <a:p>
            <a:pPr algn="ctr">
              <a:lnSpc>
                <a:spcPts val="4479"/>
              </a:lnSpc>
            </a:pPr>
            <a:r>
              <a:rPr lang="en-US" sz="3199" dirty="0">
                <a:solidFill>
                  <a:srgbClr val="442816"/>
                </a:solidFill>
                <a:latin typeface="Childos Arabic Light"/>
              </a:rPr>
              <a:t>Media digital </a:t>
            </a:r>
            <a:r>
              <a:rPr lang="en-US" sz="3199" dirty="0" err="1">
                <a:solidFill>
                  <a:srgbClr val="442816"/>
                </a:solidFill>
                <a:latin typeface="Childos Arabic Light"/>
              </a:rPr>
              <a:t>merupakan</a:t>
            </a:r>
            <a:r>
              <a:rPr lang="en-US" sz="3199" dirty="0">
                <a:solidFill>
                  <a:srgbClr val="442816"/>
                </a:solidFill>
                <a:latin typeface="Childos Arabic Light"/>
              </a:rPr>
              <a:t> media </a:t>
            </a:r>
            <a:r>
              <a:rPr lang="en-US" sz="3199" dirty="0" err="1">
                <a:solidFill>
                  <a:srgbClr val="442816"/>
                </a:solidFill>
                <a:latin typeface="Childos Arabic Light"/>
              </a:rPr>
              <a:t>promosi</a:t>
            </a:r>
            <a:r>
              <a:rPr lang="en-US" sz="3199" dirty="0">
                <a:solidFill>
                  <a:srgbClr val="442816"/>
                </a:solidFill>
                <a:latin typeface="Childos Arabic Light"/>
              </a:rPr>
              <a:t> </a:t>
            </a:r>
            <a:r>
              <a:rPr lang="en-US" sz="3199" dirty="0" err="1">
                <a:solidFill>
                  <a:srgbClr val="442816"/>
                </a:solidFill>
                <a:latin typeface="Childos Arabic Light"/>
              </a:rPr>
              <a:t>kesehatan</a:t>
            </a:r>
            <a:r>
              <a:rPr lang="en-US" sz="3199" dirty="0">
                <a:solidFill>
                  <a:srgbClr val="442816"/>
                </a:solidFill>
                <a:latin typeface="Childos Arabic Light"/>
              </a:rPr>
              <a:t> </a:t>
            </a:r>
            <a:r>
              <a:rPr lang="en-US" sz="3199" dirty="0" err="1">
                <a:solidFill>
                  <a:srgbClr val="442816"/>
                </a:solidFill>
                <a:latin typeface="Childos Arabic Light"/>
              </a:rPr>
              <a:t>strategis</a:t>
            </a:r>
            <a:r>
              <a:rPr lang="en-US" sz="3199" dirty="0">
                <a:solidFill>
                  <a:srgbClr val="442816"/>
                </a:solidFill>
                <a:latin typeface="Childos Arabic Light"/>
              </a:rPr>
              <a:t> </a:t>
            </a:r>
            <a:r>
              <a:rPr lang="en-US" sz="3199" dirty="0" err="1">
                <a:solidFill>
                  <a:srgbClr val="442816"/>
                </a:solidFill>
                <a:latin typeface="Childos Arabic Light"/>
              </a:rPr>
              <a:t>bagi</a:t>
            </a:r>
            <a:r>
              <a:rPr lang="en-US" sz="3199" dirty="0">
                <a:solidFill>
                  <a:srgbClr val="442816"/>
                </a:solidFill>
                <a:latin typeface="Childos Arabic Light"/>
              </a:rPr>
              <a:t> stake holder </a:t>
            </a:r>
            <a:r>
              <a:rPr lang="en-US" sz="3199" dirty="0" err="1">
                <a:solidFill>
                  <a:srgbClr val="442816"/>
                </a:solidFill>
                <a:latin typeface="Childos Arabic Light"/>
              </a:rPr>
              <a:t>dalam</a:t>
            </a:r>
            <a:r>
              <a:rPr lang="en-US" sz="3199" dirty="0">
                <a:solidFill>
                  <a:srgbClr val="442816"/>
                </a:solidFill>
                <a:latin typeface="Childos Arabic Light"/>
              </a:rPr>
              <a:t> </a:t>
            </a:r>
            <a:r>
              <a:rPr lang="en-US" sz="3199" dirty="0" err="1">
                <a:solidFill>
                  <a:srgbClr val="442816"/>
                </a:solidFill>
                <a:latin typeface="Childos Arabic Light"/>
              </a:rPr>
              <a:t>mendorong</a:t>
            </a:r>
            <a:r>
              <a:rPr lang="en-US" sz="3199" dirty="0">
                <a:solidFill>
                  <a:srgbClr val="442816"/>
                </a:solidFill>
                <a:latin typeface="Childos Arabic Light"/>
              </a:rPr>
              <a:t> para </a:t>
            </a:r>
            <a:r>
              <a:rPr lang="en-US" sz="3199" dirty="0" err="1">
                <a:solidFill>
                  <a:srgbClr val="442816"/>
                </a:solidFill>
                <a:latin typeface="Childos Arabic Light"/>
              </a:rPr>
              <a:t>ibu</a:t>
            </a:r>
            <a:r>
              <a:rPr lang="en-US" sz="3199" dirty="0">
                <a:solidFill>
                  <a:srgbClr val="442816"/>
                </a:solidFill>
                <a:latin typeface="Childos Arabic Light"/>
              </a:rPr>
              <a:t> </a:t>
            </a:r>
            <a:r>
              <a:rPr lang="en-US" sz="3199" dirty="0" err="1">
                <a:solidFill>
                  <a:srgbClr val="442816"/>
                </a:solidFill>
                <a:latin typeface="Childos Arabic Light"/>
              </a:rPr>
              <a:t>balita</a:t>
            </a:r>
            <a:r>
              <a:rPr lang="en-US" sz="3199" dirty="0">
                <a:solidFill>
                  <a:srgbClr val="442816"/>
                </a:solidFill>
                <a:latin typeface="Childos Arabic Light"/>
              </a:rPr>
              <a:t> </a:t>
            </a:r>
            <a:r>
              <a:rPr lang="en-US" sz="3199" dirty="0" err="1">
                <a:solidFill>
                  <a:srgbClr val="442816"/>
                </a:solidFill>
                <a:latin typeface="Childos Arabic Light"/>
              </a:rPr>
              <a:t>untuk</a:t>
            </a:r>
            <a:r>
              <a:rPr lang="en-US" sz="3199" dirty="0">
                <a:solidFill>
                  <a:srgbClr val="442816"/>
                </a:solidFill>
                <a:latin typeface="Childos Arabic Light"/>
              </a:rPr>
              <a:t> ‘</a:t>
            </a:r>
            <a:r>
              <a:rPr lang="en-US" sz="3199" dirty="0" err="1">
                <a:solidFill>
                  <a:srgbClr val="442816"/>
                </a:solidFill>
                <a:latin typeface="Childos Arabic Light"/>
              </a:rPr>
              <a:t>melek</a:t>
            </a:r>
            <a:r>
              <a:rPr lang="en-US" sz="3199" dirty="0">
                <a:solidFill>
                  <a:srgbClr val="442816"/>
                </a:solidFill>
                <a:latin typeface="Childos Arabic Light"/>
              </a:rPr>
              <a:t> </a:t>
            </a:r>
            <a:r>
              <a:rPr lang="en-US" sz="3199" dirty="0" err="1">
                <a:solidFill>
                  <a:srgbClr val="442816"/>
                </a:solidFill>
                <a:latin typeface="Childos Arabic Light"/>
              </a:rPr>
              <a:t>gizi</a:t>
            </a:r>
            <a:r>
              <a:rPr lang="en-US" sz="3199" dirty="0">
                <a:solidFill>
                  <a:srgbClr val="442816"/>
                </a:solidFill>
                <a:latin typeface="Childos Arabic Light"/>
              </a:rPr>
              <a:t>’ </a:t>
            </a:r>
            <a:r>
              <a:rPr lang="en-US" sz="3199" dirty="0" err="1">
                <a:solidFill>
                  <a:srgbClr val="442816"/>
                </a:solidFill>
                <a:latin typeface="Childos Arabic Light"/>
              </a:rPr>
              <a:t>bertujuan</a:t>
            </a:r>
            <a:r>
              <a:rPr lang="en-US" sz="3199" dirty="0">
                <a:solidFill>
                  <a:srgbClr val="442816"/>
                </a:solidFill>
                <a:latin typeface="Childos Arabic Light"/>
              </a:rPr>
              <a:t> </a:t>
            </a:r>
            <a:r>
              <a:rPr lang="en-US" sz="3199" dirty="0" err="1">
                <a:solidFill>
                  <a:srgbClr val="442816"/>
                </a:solidFill>
                <a:latin typeface="Childos Arabic Light"/>
              </a:rPr>
              <a:t>mengantisipasi</a:t>
            </a:r>
            <a:r>
              <a:rPr lang="en-US" sz="3199" dirty="0">
                <a:solidFill>
                  <a:srgbClr val="442816"/>
                </a:solidFill>
                <a:latin typeface="Childos Arabic Light"/>
              </a:rPr>
              <a:t> </a:t>
            </a:r>
            <a:r>
              <a:rPr lang="en-US" sz="3199" dirty="0" err="1">
                <a:solidFill>
                  <a:srgbClr val="442816"/>
                </a:solidFill>
                <a:latin typeface="Childos Arabic Light"/>
              </a:rPr>
              <a:t>kasus</a:t>
            </a:r>
            <a:r>
              <a:rPr lang="en-US" sz="3199" dirty="0">
                <a:solidFill>
                  <a:srgbClr val="442816"/>
                </a:solidFill>
                <a:latin typeface="Childos Arabic Light"/>
              </a:rPr>
              <a:t> stunting </a:t>
            </a:r>
            <a:r>
              <a:rPr lang="en-US" sz="3199" dirty="0" err="1">
                <a:solidFill>
                  <a:srgbClr val="442816"/>
                </a:solidFill>
                <a:latin typeface="Childos Arabic Light"/>
              </a:rPr>
              <a:t>sejak</a:t>
            </a:r>
            <a:r>
              <a:rPr lang="en-US" sz="3199" dirty="0">
                <a:solidFill>
                  <a:srgbClr val="442816"/>
                </a:solidFill>
                <a:latin typeface="Childos Arabic Light"/>
              </a:rPr>
              <a:t> </a:t>
            </a:r>
            <a:r>
              <a:rPr lang="en-US" sz="3199" dirty="0" err="1">
                <a:solidFill>
                  <a:srgbClr val="442816"/>
                </a:solidFill>
                <a:latin typeface="Childos Arabic Light"/>
              </a:rPr>
              <a:t>dini</a:t>
            </a:r>
            <a:r>
              <a:rPr lang="en-US" sz="3199" dirty="0">
                <a:solidFill>
                  <a:srgbClr val="442816"/>
                </a:solidFill>
                <a:latin typeface="Childos Arabic Light"/>
              </a:rPr>
              <a:t>.</a:t>
            </a:r>
          </a:p>
          <a:p>
            <a:pPr algn="ctr">
              <a:lnSpc>
                <a:spcPts val="4479"/>
              </a:lnSpc>
            </a:pPr>
            <a:endParaRPr lang="en-US" sz="3199" dirty="0">
              <a:solidFill>
                <a:srgbClr val="442816"/>
              </a:solidFill>
              <a:latin typeface="Childos Arabic Light"/>
            </a:endParaRPr>
          </a:p>
          <a:p>
            <a:pPr algn="ctr">
              <a:lnSpc>
                <a:spcPts val="4479"/>
              </a:lnSpc>
              <a:spcBef>
                <a:spcPct val="0"/>
              </a:spcBef>
            </a:pPr>
            <a:endParaRPr lang="en-US" sz="3199" dirty="0">
              <a:solidFill>
                <a:srgbClr val="442816"/>
              </a:solidFill>
              <a:latin typeface="Childos Arabic Light"/>
            </a:endParaRPr>
          </a:p>
        </p:txBody>
      </p:sp>
      <p:sp>
        <p:nvSpPr>
          <p:cNvPr id="15" name="Freeform 15"/>
          <p:cNvSpPr/>
          <p:nvPr/>
        </p:nvSpPr>
        <p:spPr>
          <a:xfrm>
            <a:off x="6525869" y="4553197"/>
            <a:ext cx="4875342" cy="3625481"/>
          </a:xfrm>
          <a:custGeom>
            <a:avLst/>
            <a:gdLst/>
            <a:ahLst/>
            <a:cxnLst/>
            <a:rect l="l" t="t" r="r" b="b"/>
            <a:pathLst>
              <a:path w="4875342" h="3625481">
                <a:moveTo>
                  <a:pt x="0" y="0"/>
                </a:moveTo>
                <a:lnTo>
                  <a:pt x="4875342" y="0"/>
                </a:lnTo>
                <a:lnTo>
                  <a:pt x="4875342" y="3625482"/>
                </a:lnTo>
                <a:lnTo>
                  <a:pt x="0" y="362548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1139905" y="7849152"/>
            <a:ext cx="20567810" cy="2843395"/>
            <a:chOff x="0" y="0"/>
            <a:chExt cx="5417037" cy="748878"/>
          </a:xfrm>
        </p:grpSpPr>
        <p:sp>
          <p:nvSpPr>
            <p:cNvPr id="10" name="Freeform 10"/>
            <p:cNvSpPr/>
            <p:nvPr/>
          </p:nvSpPr>
          <p:spPr>
            <a:xfrm>
              <a:off x="0" y="0"/>
              <a:ext cx="5417036" cy="748878"/>
            </a:xfrm>
            <a:custGeom>
              <a:avLst/>
              <a:gdLst/>
              <a:ahLst/>
              <a:cxnLst/>
              <a:rect l="l" t="t" r="r" b="b"/>
              <a:pathLst>
                <a:path w="5417036" h="748878">
                  <a:moveTo>
                    <a:pt x="0" y="0"/>
                  </a:moveTo>
                  <a:lnTo>
                    <a:pt x="5417036" y="0"/>
                  </a:lnTo>
                  <a:lnTo>
                    <a:pt x="5417036" y="748878"/>
                  </a:lnTo>
                  <a:lnTo>
                    <a:pt x="0" y="748878"/>
                  </a:lnTo>
                  <a:close/>
                </a:path>
              </a:pathLst>
            </a:custGeom>
            <a:solidFill>
              <a:srgbClr val="FCCE5D"/>
            </a:solidFill>
            <a:ln cap="sq">
              <a:noFill/>
              <a:prstDash val="solid"/>
              <a:miter/>
            </a:ln>
          </p:spPr>
        </p:sp>
        <p:sp>
          <p:nvSpPr>
            <p:cNvPr id="11" name="TextBox 11"/>
            <p:cNvSpPr txBox="1"/>
            <p:nvPr/>
          </p:nvSpPr>
          <p:spPr>
            <a:xfrm>
              <a:off x="0" y="-38100"/>
              <a:ext cx="5417037" cy="78697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00000">
            <a:off x="2398803" y="4445826"/>
            <a:ext cx="346521" cy="6806653"/>
            <a:chOff x="0" y="0"/>
            <a:chExt cx="462027" cy="9075537"/>
          </a:xfrm>
        </p:grpSpPr>
        <p:sp>
          <p:nvSpPr>
            <p:cNvPr id="13" name="Freeform 13"/>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rot="5400000">
              <a:off x="-2717161" y="5896349"/>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15" name="Group 15"/>
          <p:cNvGrpSpPr/>
          <p:nvPr/>
        </p:nvGrpSpPr>
        <p:grpSpPr>
          <a:xfrm rot="-5400000">
            <a:off x="14637736" y="3483132"/>
            <a:ext cx="231014" cy="8732040"/>
            <a:chOff x="0" y="0"/>
            <a:chExt cx="308018" cy="11642721"/>
          </a:xfrm>
        </p:grpSpPr>
        <p:sp>
          <p:nvSpPr>
            <p:cNvPr id="16" name="Freeform 16"/>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rot="-5400000">
              <a:off x="-2871170" y="8463532"/>
              <a:ext cx="6050358" cy="308018"/>
            </a:xfrm>
            <a:custGeom>
              <a:avLst/>
              <a:gdLst/>
              <a:ahLst/>
              <a:cxnLst/>
              <a:rect l="l" t="t" r="r" b="b"/>
              <a:pathLst>
                <a:path w="6050358" h="308018">
                  <a:moveTo>
                    <a:pt x="0" y="0"/>
                  </a:moveTo>
                  <a:lnTo>
                    <a:pt x="6050358" y="0"/>
                  </a:lnTo>
                  <a:lnTo>
                    <a:pt x="6050358" y="308019"/>
                  </a:lnTo>
                  <a:lnTo>
                    <a:pt x="0" y="3080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8" name="Freeform 18"/>
          <p:cNvSpPr/>
          <p:nvPr/>
        </p:nvSpPr>
        <p:spPr>
          <a:xfrm flipH="1">
            <a:off x="9401956" y="7675892"/>
            <a:ext cx="9717307" cy="4251322"/>
          </a:xfrm>
          <a:custGeom>
            <a:avLst/>
            <a:gdLst/>
            <a:ahLst/>
            <a:cxnLst/>
            <a:rect l="l" t="t" r="r" b="b"/>
            <a:pathLst>
              <a:path w="9717307" h="4251322">
                <a:moveTo>
                  <a:pt x="9717307" y="0"/>
                </a:moveTo>
                <a:lnTo>
                  <a:pt x="0" y="0"/>
                </a:lnTo>
                <a:lnTo>
                  <a:pt x="0" y="4251322"/>
                </a:lnTo>
                <a:lnTo>
                  <a:pt x="9717307" y="4251322"/>
                </a:lnTo>
                <a:lnTo>
                  <a:pt x="9717307"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Freeform 19"/>
          <p:cNvSpPr/>
          <p:nvPr/>
        </p:nvSpPr>
        <p:spPr>
          <a:xfrm>
            <a:off x="-1867177" y="7733645"/>
            <a:ext cx="11011177" cy="4968794"/>
          </a:xfrm>
          <a:custGeom>
            <a:avLst/>
            <a:gdLst/>
            <a:ahLst/>
            <a:cxnLst/>
            <a:rect l="l" t="t" r="r" b="b"/>
            <a:pathLst>
              <a:path w="11011177" h="4968794">
                <a:moveTo>
                  <a:pt x="0" y="0"/>
                </a:moveTo>
                <a:lnTo>
                  <a:pt x="11011177" y="0"/>
                </a:lnTo>
                <a:lnTo>
                  <a:pt x="11011177" y="4968794"/>
                </a:lnTo>
                <a:lnTo>
                  <a:pt x="0" y="49687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0" name="TextBox 20"/>
          <p:cNvSpPr txBox="1"/>
          <p:nvPr/>
        </p:nvSpPr>
        <p:spPr>
          <a:xfrm>
            <a:off x="2674608" y="406332"/>
            <a:ext cx="12938784" cy="1730248"/>
          </a:xfrm>
          <a:prstGeom prst="rect">
            <a:avLst/>
          </a:prstGeom>
        </p:spPr>
        <p:txBody>
          <a:bodyPr lIns="0" tIns="0" rIns="0" bIns="0" rtlCol="0" anchor="t">
            <a:spAutoFit/>
          </a:bodyPr>
          <a:lstStyle/>
          <a:p>
            <a:pPr algn="ctr">
              <a:lnSpc>
                <a:spcPts val="6655"/>
              </a:lnSpc>
            </a:pPr>
            <a:r>
              <a:rPr lang="en-US" sz="6399" dirty="0" err="1">
                <a:solidFill>
                  <a:srgbClr val="442816"/>
                </a:solidFill>
                <a:latin typeface="Balmy"/>
              </a:rPr>
              <a:t>Pemanfaatan</a:t>
            </a:r>
            <a:r>
              <a:rPr lang="en-US" sz="6399" dirty="0">
                <a:solidFill>
                  <a:srgbClr val="442816"/>
                </a:solidFill>
                <a:latin typeface="Balmy"/>
              </a:rPr>
              <a:t> media digital </a:t>
            </a:r>
            <a:r>
              <a:rPr lang="en-US" sz="6399" dirty="0" err="1">
                <a:solidFill>
                  <a:srgbClr val="442816"/>
                </a:solidFill>
                <a:latin typeface="Balmy"/>
              </a:rPr>
              <a:t>dalam</a:t>
            </a:r>
            <a:r>
              <a:rPr lang="en-US" sz="6399" dirty="0">
                <a:solidFill>
                  <a:srgbClr val="442816"/>
                </a:solidFill>
                <a:latin typeface="Balmy"/>
              </a:rPr>
              <a:t> </a:t>
            </a:r>
            <a:r>
              <a:rPr lang="en-US" sz="6399" dirty="0" err="1">
                <a:solidFill>
                  <a:srgbClr val="442816"/>
                </a:solidFill>
                <a:latin typeface="Balmy"/>
              </a:rPr>
              <a:t>kasus</a:t>
            </a:r>
            <a:r>
              <a:rPr lang="en-US" sz="6399" dirty="0">
                <a:solidFill>
                  <a:srgbClr val="442816"/>
                </a:solidFill>
                <a:latin typeface="Balmy"/>
              </a:rPr>
              <a:t> stunting</a:t>
            </a:r>
          </a:p>
        </p:txBody>
      </p:sp>
      <p:sp>
        <p:nvSpPr>
          <p:cNvPr id="21" name="TextBox 21"/>
          <p:cNvSpPr txBox="1"/>
          <p:nvPr/>
        </p:nvSpPr>
        <p:spPr>
          <a:xfrm>
            <a:off x="864361" y="2308899"/>
            <a:ext cx="16559278" cy="5979160"/>
          </a:xfrm>
          <a:prstGeom prst="rect">
            <a:avLst/>
          </a:prstGeom>
        </p:spPr>
        <p:txBody>
          <a:bodyPr lIns="0" tIns="0" rIns="0" bIns="0" rtlCol="0" anchor="t">
            <a:spAutoFit/>
          </a:bodyPr>
          <a:lstStyle/>
          <a:p>
            <a:pPr algn="ctr">
              <a:lnSpc>
                <a:spcPts val="4339"/>
              </a:lnSpc>
            </a:pPr>
            <a:r>
              <a:rPr lang="en-US" sz="3099">
                <a:solidFill>
                  <a:srgbClr val="442816"/>
                </a:solidFill>
                <a:latin typeface="Childos Arabic Light"/>
              </a:rPr>
              <a:t>Masyarakat Indonesia paling banyak menggunakan ranah digital melalui media sosial privat pada platform percakapan Whatsapp (WA). Sedangkan media sosial public yang banyak digunakan antara lain Youtube, Instagram, Tik Tok, Twitter dan Facebook.  Mulyadi et al (2022): media sosial sebagai instrumen strategis atau panduan untuk mengedukasi para ibu balita dalam menambah wawasan terkait gizi dan pencegahan kasus stunting. Hoddinot et al (2013): stunting merupakan indikator penting dari kemiskinan dan kesenjangan sosial-ekonomi.</a:t>
            </a:r>
          </a:p>
          <a:p>
            <a:pPr algn="ctr">
              <a:lnSpc>
                <a:spcPts val="4339"/>
              </a:lnSpc>
            </a:pPr>
            <a:endParaRPr lang="en-US" sz="3099">
              <a:solidFill>
                <a:srgbClr val="442816"/>
              </a:solidFill>
              <a:latin typeface="Childos Arabic Light"/>
            </a:endParaRPr>
          </a:p>
          <a:p>
            <a:pPr algn="ctr">
              <a:lnSpc>
                <a:spcPts val="4339"/>
              </a:lnSpc>
            </a:pPr>
            <a:r>
              <a:rPr lang="en-US" sz="3099">
                <a:solidFill>
                  <a:srgbClr val="442816"/>
                </a:solidFill>
                <a:latin typeface="Childos Arabic Light"/>
              </a:rPr>
              <a:t>Influencer media sosial yang mempromosikan gizi dan pencegahan stunting masih minim. (Handayani, Bekti &amp; Ariyanto, Bambang, 2023). Akun media sosial resmi yang dikelola instansi pemerintah belum maksimal dalam mempromosikan pencegahan stunting.</a:t>
            </a:r>
          </a:p>
          <a:p>
            <a:pPr algn="ctr">
              <a:lnSpc>
                <a:spcPts val="4339"/>
              </a:lnSpc>
              <a:spcBef>
                <a:spcPct val="0"/>
              </a:spcBef>
            </a:pPr>
            <a:endParaRPr lang="en-US" sz="3099">
              <a:solidFill>
                <a:srgbClr val="442816"/>
              </a:solidFill>
              <a:latin typeface="Childos Arabic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5746245" y="-387378"/>
            <a:ext cx="13787757" cy="11061757"/>
            <a:chOff x="0" y="0"/>
            <a:chExt cx="18383676"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7" name="Group 7"/>
          <p:cNvGrpSpPr/>
          <p:nvPr/>
        </p:nvGrpSpPr>
        <p:grpSpPr>
          <a:xfrm>
            <a:off x="-1283299" y="-1666590"/>
            <a:ext cx="10254039" cy="13620180"/>
            <a:chOff x="0" y="0"/>
            <a:chExt cx="2700652" cy="3587208"/>
          </a:xfrm>
        </p:grpSpPr>
        <p:sp>
          <p:nvSpPr>
            <p:cNvPr id="8" name="Freeform 8"/>
            <p:cNvSpPr/>
            <p:nvPr/>
          </p:nvSpPr>
          <p:spPr>
            <a:xfrm>
              <a:off x="0" y="0"/>
              <a:ext cx="2700652" cy="3587208"/>
            </a:xfrm>
            <a:custGeom>
              <a:avLst/>
              <a:gdLst/>
              <a:ahLst/>
              <a:cxnLst/>
              <a:rect l="l" t="t" r="r" b="b"/>
              <a:pathLst>
                <a:path w="2700652" h="3587208">
                  <a:moveTo>
                    <a:pt x="0" y="0"/>
                  </a:moveTo>
                  <a:lnTo>
                    <a:pt x="2700652" y="0"/>
                  </a:lnTo>
                  <a:lnTo>
                    <a:pt x="2700652" y="3587208"/>
                  </a:lnTo>
                  <a:lnTo>
                    <a:pt x="0" y="3587208"/>
                  </a:lnTo>
                  <a:close/>
                </a:path>
              </a:pathLst>
            </a:custGeom>
            <a:solidFill>
              <a:srgbClr val="FCCE5D"/>
            </a:solidFill>
            <a:ln cap="sq">
              <a:noFill/>
              <a:prstDash val="solid"/>
              <a:miter/>
            </a:ln>
          </p:spPr>
        </p:sp>
        <p:sp>
          <p:nvSpPr>
            <p:cNvPr id="9" name="TextBox 9"/>
            <p:cNvSpPr txBox="1"/>
            <p:nvPr/>
          </p:nvSpPr>
          <p:spPr>
            <a:xfrm>
              <a:off x="0" y="-38100"/>
              <a:ext cx="2700652" cy="3625308"/>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797479" y="-356962"/>
            <a:ext cx="346521" cy="11000925"/>
            <a:chOff x="0" y="0"/>
            <a:chExt cx="462027" cy="14667900"/>
          </a:xfrm>
        </p:grpSpPr>
        <p:sp>
          <p:nvSpPr>
            <p:cNvPr id="11" name="Freeform 11"/>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rot="5400000">
              <a:off x="-2717161" y="5896349"/>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rot="-5400000">
              <a:off x="-2717161" y="11488711"/>
              <a:ext cx="6050358" cy="308018"/>
            </a:xfrm>
            <a:custGeom>
              <a:avLst/>
              <a:gdLst/>
              <a:ahLst/>
              <a:cxnLst/>
              <a:rect l="l" t="t" r="r" b="b"/>
              <a:pathLst>
                <a:path w="6050358" h="308018">
                  <a:moveTo>
                    <a:pt x="0" y="0"/>
                  </a:moveTo>
                  <a:lnTo>
                    <a:pt x="6050358" y="0"/>
                  </a:lnTo>
                  <a:lnTo>
                    <a:pt x="6050358" y="308019"/>
                  </a:lnTo>
                  <a:lnTo>
                    <a:pt x="0" y="3080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4" name="Freeform 14"/>
          <p:cNvSpPr/>
          <p:nvPr/>
        </p:nvSpPr>
        <p:spPr>
          <a:xfrm>
            <a:off x="1145761" y="6153664"/>
            <a:ext cx="7364683" cy="4900862"/>
          </a:xfrm>
          <a:custGeom>
            <a:avLst/>
            <a:gdLst/>
            <a:ahLst/>
            <a:cxnLst/>
            <a:rect l="l" t="t" r="r" b="b"/>
            <a:pathLst>
              <a:path w="7364683" h="4900862">
                <a:moveTo>
                  <a:pt x="0" y="0"/>
                </a:moveTo>
                <a:lnTo>
                  <a:pt x="7364682" y="0"/>
                </a:lnTo>
                <a:lnTo>
                  <a:pt x="7364682" y="4900861"/>
                </a:lnTo>
                <a:lnTo>
                  <a:pt x="0" y="4900861"/>
                </a:lnTo>
                <a:lnTo>
                  <a:pt x="0" y="0"/>
                </a:lnTo>
                <a:close/>
              </a:path>
            </a:pathLst>
          </a:custGeom>
          <a:blipFill>
            <a:blip r:embed="rId6"/>
            <a:stretch>
              <a:fillRect/>
            </a:stretch>
          </a:blipFill>
        </p:spPr>
      </p:sp>
      <p:sp>
        <p:nvSpPr>
          <p:cNvPr id="15" name="Freeform 15"/>
          <p:cNvSpPr/>
          <p:nvPr/>
        </p:nvSpPr>
        <p:spPr>
          <a:xfrm>
            <a:off x="9571190" y="6153664"/>
            <a:ext cx="8289621" cy="4949654"/>
          </a:xfrm>
          <a:custGeom>
            <a:avLst/>
            <a:gdLst/>
            <a:ahLst/>
            <a:cxnLst/>
            <a:rect l="l" t="t" r="r" b="b"/>
            <a:pathLst>
              <a:path w="8289621" h="4949654">
                <a:moveTo>
                  <a:pt x="0" y="0"/>
                </a:moveTo>
                <a:lnTo>
                  <a:pt x="8289620" y="0"/>
                </a:lnTo>
                <a:lnTo>
                  <a:pt x="8289620" y="4949654"/>
                </a:lnTo>
                <a:lnTo>
                  <a:pt x="0" y="4949654"/>
                </a:lnTo>
                <a:lnTo>
                  <a:pt x="0" y="0"/>
                </a:lnTo>
                <a:close/>
              </a:path>
            </a:pathLst>
          </a:custGeom>
          <a:blipFill>
            <a:blip r:embed="rId7"/>
            <a:stretch>
              <a:fillRect l="-856" r="-856"/>
            </a:stretch>
          </a:blipFill>
        </p:spPr>
      </p:sp>
      <p:sp>
        <p:nvSpPr>
          <p:cNvPr id="16" name="TextBox 16"/>
          <p:cNvSpPr txBox="1"/>
          <p:nvPr/>
        </p:nvSpPr>
        <p:spPr>
          <a:xfrm>
            <a:off x="1145761" y="463422"/>
            <a:ext cx="6505958" cy="615315"/>
          </a:xfrm>
          <a:prstGeom prst="rect">
            <a:avLst/>
          </a:prstGeom>
        </p:spPr>
        <p:txBody>
          <a:bodyPr lIns="0" tIns="0" rIns="0" bIns="0" rtlCol="0" anchor="t">
            <a:spAutoFit/>
          </a:bodyPr>
          <a:lstStyle/>
          <a:p>
            <a:pPr algn="ctr">
              <a:lnSpc>
                <a:spcPts val="4679"/>
              </a:lnSpc>
            </a:pPr>
            <a:r>
              <a:rPr lang="en-US" sz="4499">
                <a:solidFill>
                  <a:srgbClr val="442816"/>
                </a:solidFill>
                <a:latin typeface="Balmy"/>
              </a:rPr>
              <a:t>Peran influencer</a:t>
            </a:r>
          </a:p>
        </p:txBody>
      </p:sp>
      <p:sp>
        <p:nvSpPr>
          <p:cNvPr id="17" name="TextBox 17"/>
          <p:cNvSpPr txBox="1"/>
          <p:nvPr/>
        </p:nvSpPr>
        <p:spPr>
          <a:xfrm>
            <a:off x="9357595" y="1146681"/>
            <a:ext cx="8716810" cy="5905463"/>
          </a:xfrm>
          <a:prstGeom prst="rect">
            <a:avLst/>
          </a:prstGeom>
        </p:spPr>
        <p:txBody>
          <a:bodyPr lIns="0" tIns="0" rIns="0" bIns="0" rtlCol="0" anchor="t">
            <a:spAutoFit/>
          </a:bodyPr>
          <a:lstStyle/>
          <a:p>
            <a:pPr algn="ctr">
              <a:lnSpc>
                <a:spcPts val="4199"/>
              </a:lnSpc>
            </a:pPr>
            <a:r>
              <a:rPr lang="en-US" sz="2999" dirty="0" err="1">
                <a:solidFill>
                  <a:srgbClr val="442816"/>
                </a:solidFill>
                <a:latin typeface="Childos Arabic Light"/>
              </a:rPr>
              <a:t>Informasi</a:t>
            </a:r>
            <a:r>
              <a:rPr lang="en-US" sz="2999" dirty="0">
                <a:solidFill>
                  <a:srgbClr val="442816"/>
                </a:solidFill>
                <a:latin typeface="Childos Arabic Light"/>
              </a:rPr>
              <a:t> </a:t>
            </a:r>
            <a:r>
              <a:rPr lang="en-US" sz="2999" dirty="0" err="1">
                <a:solidFill>
                  <a:srgbClr val="442816"/>
                </a:solidFill>
                <a:latin typeface="Childos Arabic Light"/>
              </a:rPr>
              <a:t>seputar</a:t>
            </a:r>
            <a:r>
              <a:rPr lang="en-US" sz="2999" dirty="0">
                <a:solidFill>
                  <a:srgbClr val="442816"/>
                </a:solidFill>
                <a:latin typeface="Childos Arabic Light"/>
              </a:rPr>
              <a:t> </a:t>
            </a:r>
            <a:r>
              <a:rPr lang="en-US" sz="2999" dirty="0" err="1">
                <a:solidFill>
                  <a:srgbClr val="442816"/>
                </a:solidFill>
                <a:latin typeface="Childos Arabic Light"/>
              </a:rPr>
              <a:t>gizi</a:t>
            </a:r>
            <a:r>
              <a:rPr lang="en-US" sz="2999" dirty="0">
                <a:solidFill>
                  <a:srgbClr val="442816"/>
                </a:solidFill>
                <a:latin typeface="Childos Arabic Light"/>
              </a:rPr>
              <a:t> dan </a:t>
            </a:r>
            <a:r>
              <a:rPr lang="en-US" sz="2999" dirty="0" err="1">
                <a:solidFill>
                  <a:srgbClr val="442816"/>
                </a:solidFill>
                <a:latin typeface="Childos Arabic Light"/>
              </a:rPr>
              <a:t>pencegahan</a:t>
            </a:r>
            <a:r>
              <a:rPr lang="en-US" sz="2999" dirty="0">
                <a:solidFill>
                  <a:srgbClr val="442816"/>
                </a:solidFill>
                <a:latin typeface="Childos Arabic Light"/>
              </a:rPr>
              <a:t> stunting di media digital </a:t>
            </a:r>
            <a:r>
              <a:rPr lang="en-US" sz="2999" dirty="0" err="1">
                <a:solidFill>
                  <a:srgbClr val="442816"/>
                </a:solidFill>
                <a:latin typeface="Childos Arabic Light"/>
              </a:rPr>
              <a:t>menjadi</a:t>
            </a:r>
            <a:r>
              <a:rPr lang="en-US" sz="2999" dirty="0">
                <a:solidFill>
                  <a:srgbClr val="442816"/>
                </a:solidFill>
                <a:latin typeface="Childos Arabic Light"/>
              </a:rPr>
              <a:t> stimulus </a:t>
            </a:r>
            <a:r>
              <a:rPr lang="en-US" sz="2999" dirty="0" err="1">
                <a:solidFill>
                  <a:srgbClr val="442816"/>
                </a:solidFill>
                <a:latin typeface="Childos Arabic Light"/>
              </a:rPr>
              <a:t>bagi</a:t>
            </a:r>
            <a:r>
              <a:rPr lang="en-US" sz="2999" dirty="0">
                <a:solidFill>
                  <a:srgbClr val="442816"/>
                </a:solidFill>
                <a:latin typeface="Childos Arabic Light"/>
              </a:rPr>
              <a:t> para </a:t>
            </a:r>
            <a:r>
              <a:rPr lang="en-US" sz="2999" dirty="0" err="1">
                <a:solidFill>
                  <a:srgbClr val="442816"/>
                </a:solidFill>
                <a:latin typeface="Childos Arabic Light"/>
              </a:rPr>
              <a:t>warganet</a:t>
            </a:r>
            <a:r>
              <a:rPr lang="en-US" sz="2999" dirty="0">
                <a:solidFill>
                  <a:srgbClr val="442816"/>
                </a:solidFill>
                <a:latin typeface="Childos Arabic Light"/>
              </a:rPr>
              <a:t> </a:t>
            </a:r>
            <a:r>
              <a:rPr lang="en-US" sz="2999" dirty="0" err="1">
                <a:solidFill>
                  <a:srgbClr val="442816"/>
                </a:solidFill>
                <a:latin typeface="Childos Arabic Light"/>
              </a:rPr>
              <a:t>khususnya</a:t>
            </a:r>
            <a:r>
              <a:rPr lang="en-US" sz="2999" dirty="0">
                <a:solidFill>
                  <a:srgbClr val="442816"/>
                </a:solidFill>
                <a:latin typeface="Childos Arabic Light"/>
              </a:rPr>
              <a:t> </a:t>
            </a:r>
            <a:r>
              <a:rPr lang="en-US" sz="2999" dirty="0" err="1">
                <a:solidFill>
                  <a:srgbClr val="442816"/>
                </a:solidFill>
                <a:latin typeface="Childos Arabic Light"/>
              </a:rPr>
              <a:t>ibu</a:t>
            </a:r>
            <a:r>
              <a:rPr lang="en-US" sz="2999" dirty="0">
                <a:solidFill>
                  <a:srgbClr val="442816"/>
                </a:solidFill>
                <a:latin typeface="Childos Arabic Light"/>
              </a:rPr>
              <a:t> </a:t>
            </a:r>
            <a:r>
              <a:rPr lang="en-US" sz="2999" dirty="0" err="1">
                <a:solidFill>
                  <a:srgbClr val="442816"/>
                </a:solidFill>
                <a:latin typeface="Childos Arabic Light"/>
              </a:rPr>
              <a:t>balita</a:t>
            </a:r>
            <a:r>
              <a:rPr lang="en-US" sz="2999" dirty="0">
                <a:solidFill>
                  <a:srgbClr val="442816"/>
                </a:solidFill>
                <a:latin typeface="Childos Arabic Light"/>
              </a:rPr>
              <a:t> </a:t>
            </a:r>
            <a:r>
              <a:rPr lang="en-US" sz="2999" dirty="0" err="1">
                <a:solidFill>
                  <a:srgbClr val="442816"/>
                </a:solidFill>
                <a:latin typeface="Childos Arabic Light"/>
              </a:rPr>
              <a:t>dalam</a:t>
            </a:r>
            <a:r>
              <a:rPr lang="en-US" sz="2999" dirty="0">
                <a:solidFill>
                  <a:srgbClr val="442816"/>
                </a:solidFill>
                <a:latin typeface="Childos Arabic Light"/>
              </a:rPr>
              <a:t> </a:t>
            </a:r>
            <a:r>
              <a:rPr lang="en-US" sz="2999" dirty="0" err="1">
                <a:solidFill>
                  <a:srgbClr val="442816"/>
                </a:solidFill>
                <a:latin typeface="Childos Arabic Light"/>
              </a:rPr>
              <a:t>memberikan</a:t>
            </a:r>
            <a:r>
              <a:rPr lang="en-US" sz="2999" dirty="0">
                <a:solidFill>
                  <a:srgbClr val="442816"/>
                </a:solidFill>
                <a:latin typeface="Childos Arabic Light"/>
              </a:rPr>
              <a:t> </a:t>
            </a:r>
            <a:r>
              <a:rPr lang="en-US" sz="2999" dirty="0" err="1">
                <a:solidFill>
                  <a:srgbClr val="442816"/>
                </a:solidFill>
                <a:latin typeface="Childos Arabic Light"/>
              </a:rPr>
              <a:t>komen-komen</a:t>
            </a:r>
            <a:r>
              <a:rPr lang="en-US" sz="2999" dirty="0">
                <a:solidFill>
                  <a:srgbClr val="442816"/>
                </a:solidFill>
                <a:latin typeface="Childos Arabic Light"/>
              </a:rPr>
              <a:t> </a:t>
            </a:r>
            <a:r>
              <a:rPr lang="en-US" sz="2999" dirty="0" err="1">
                <a:solidFill>
                  <a:srgbClr val="442816"/>
                </a:solidFill>
                <a:latin typeface="Childos Arabic Light"/>
              </a:rPr>
              <a:t>maupun</a:t>
            </a:r>
            <a:r>
              <a:rPr lang="en-US" sz="2999" dirty="0">
                <a:solidFill>
                  <a:srgbClr val="442816"/>
                </a:solidFill>
                <a:latin typeface="Childos Arabic Light"/>
              </a:rPr>
              <a:t> </a:t>
            </a:r>
            <a:r>
              <a:rPr lang="en-US" sz="2999" dirty="0" err="1">
                <a:solidFill>
                  <a:srgbClr val="442816"/>
                </a:solidFill>
                <a:latin typeface="Childos Arabic Light"/>
              </a:rPr>
              <a:t>dalam</a:t>
            </a:r>
            <a:r>
              <a:rPr lang="en-US" sz="2999" dirty="0">
                <a:solidFill>
                  <a:srgbClr val="442816"/>
                </a:solidFill>
                <a:latin typeface="Childos Arabic Light"/>
              </a:rPr>
              <a:t> </a:t>
            </a:r>
            <a:r>
              <a:rPr lang="en-US" sz="2999" dirty="0" err="1">
                <a:solidFill>
                  <a:srgbClr val="442816"/>
                </a:solidFill>
                <a:latin typeface="Childos Arabic Light"/>
              </a:rPr>
              <a:t>mengunggah</a:t>
            </a:r>
            <a:r>
              <a:rPr lang="en-US" sz="2999" dirty="0">
                <a:solidFill>
                  <a:srgbClr val="442816"/>
                </a:solidFill>
                <a:latin typeface="Childos Arabic Light"/>
              </a:rPr>
              <a:t> </a:t>
            </a:r>
            <a:r>
              <a:rPr lang="en-US" sz="2999" dirty="0" err="1">
                <a:solidFill>
                  <a:srgbClr val="442816"/>
                </a:solidFill>
                <a:latin typeface="Childos Arabic Light"/>
              </a:rPr>
              <a:t>konten-konten</a:t>
            </a:r>
            <a:r>
              <a:rPr lang="en-US" sz="2999" dirty="0">
                <a:solidFill>
                  <a:srgbClr val="442816"/>
                </a:solidFill>
                <a:latin typeface="Childos Arabic Light"/>
              </a:rPr>
              <a:t> </a:t>
            </a:r>
            <a:r>
              <a:rPr lang="en-US" sz="2999" dirty="0" err="1">
                <a:solidFill>
                  <a:srgbClr val="442816"/>
                </a:solidFill>
                <a:latin typeface="Childos Arabic Light"/>
              </a:rPr>
              <a:t>terkait</a:t>
            </a:r>
            <a:r>
              <a:rPr lang="en-US" sz="2999" dirty="0">
                <a:solidFill>
                  <a:srgbClr val="442816"/>
                </a:solidFill>
                <a:latin typeface="Childos Arabic Light"/>
              </a:rPr>
              <a:t> </a:t>
            </a:r>
            <a:r>
              <a:rPr lang="en-US" sz="2999" dirty="0" err="1">
                <a:solidFill>
                  <a:srgbClr val="442816"/>
                </a:solidFill>
                <a:latin typeface="Childos Arabic Light"/>
              </a:rPr>
              <a:t>gizi</a:t>
            </a:r>
            <a:r>
              <a:rPr lang="en-US" sz="2999" dirty="0">
                <a:solidFill>
                  <a:srgbClr val="442816"/>
                </a:solidFill>
                <a:latin typeface="Childos Arabic Light"/>
              </a:rPr>
              <a:t> dan </a:t>
            </a:r>
            <a:r>
              <a:rPr lang="en-US" sz="2999" dirty="0" err="1">
                <a:solidFill>
                  <a:srgbClr val="442816"/>
                </a:solidFill>
                <a:latin typeface="Childos Arabic Light"/>
              </a:rPr>
              <a:t>persoalan</a:t>
            </a:r>
            <a:r>
              <a:rPr lang="en-US" sz="2999" dirty="0">
                <a:solidFill>
                  <a:srgbClr val="442816"/>
                </a:solidFill>
                <a:latin typeface="Childos Arabic Light"/>
              </a:rPr>
              <a:t> stunting </a:t>
            </a:r>
            <a:r>
              <a:rPr lang="en-US" sz="2999" dirty="0" err="1">
                <a:solidFill>
                  <a:srgbClr val="442816"/>
                </a:solidFill>
                <a:latin typeface="Childos Arabic Light"/>
              </a:rPr>
              <a:t>sehingga</a:t>
            </a:r>
            <a:r>
              <a:rPr lang="en-US" sz="2999" dirty="0">
                <a:solidFill>
                  <a:srgbClr val="442816"/>
                </a:solidFill>
                <a:latin typeface="Childos Arabic Light"/>
              </a:rPr>
              <a:t> </a:t>
            </a:r>
            <a:r>
              <a:rPr lang="en-US" sz="2999" dirty="0" err="1">
                <a:solidFill>
                  <a:srgbClr val="442816"/>
                </a:solidFill>
                <a:latin typeface="Childos Arabic Light"/>
              </a:rPr>
              <a:t>dapat</a:t>
            </a:r>
            <a:r>
              <a:rPr lang="en-US" sz="2999" dirty="0">
                <a:solidFill>
                  <a:srgbClr val="442816"/>
                </a:solidFill>
                <a:latin typeface="Childos Arabic Light"/>
              </a:rPr>
              <a:t> </a:t>
            </a:r>
            <a:r>
              <a:rPr lang="en-US" sz="2999" dirty="0" err="1">
                <a:solidFill>
                  <a:srgbClr val="442816"/>
                </a:solidFill>
                <a:latin typeface="Childos Arabic Light"/>
              </a:rPr>
              <a:t>membangun</a:t>
            </a:r>
            <a:r>
              <a:rPr lang="en-US" sz="2999" dirty="0">
                <a:solidFill>
                  <a:srgbClr val="442816"/>
                </a:solidFill>
                <a:latin typeface="Childos Arabic Light"/>
              </a:rPr>
              <a:t> </a:t>
            </a:r>
            <a:r>
              <a:rPr lang="en-US" sz="2999" dirty="0" err="1">
                <a:solidFill>
                  <a:srgbClr val="442816"/>
                </a:solidFill>
                <a:latin typeface="Childos Arabic Light"/>
              </a:rPr>
              <a:t>pola</a:t>
            </a:r>
            <a:r>
              <a:rPr lang="en-US" sz="2999" dirty="0">
                <a:solidFill>
                  <a:srgbClr val="442816"/>
                </a:solidFill>
                <a:latin typeface="Childos Arabic Light"/>
              </a:rPr>
              <a:t> </a:t>
            </a:r>
            <a:r>
              <a:rPr lang="en-US" sz="2999" dirty="0" err="1">
                <a:solidFill>
                  <a:srgbClr val="442816"/>
                </a:solidFill>
                <a:latin typeface="Childos Arabic Light"/>
              </a:rPr>
              <a:t>diskusi</a:t>
            </a:r>
            <a:r>
              <a:rPr lang="en-US" sz="2999" dirty="0">
                <a:solidFill>
                  <a:srgbClr val="442816"/>
                </a:solidFill>
                <a:latin typeface="Childos Arabic Light"/>
              </a:rPr>
              <a:t> </a:t>
            </a:r>
            <a:r>
              <a:rPr lang="en-US" sz="2999" dirty="0" err="1">
                <a:solidFill>
                  <a:srgbClr val="442816"/>
                </a:solidFill>
                <a:latin typeface="Childos Arabic Light"/>
              </a:rPr>
              <a:t>partisipatif</a:t>
            </a:r>
            <a:r>
              <a:rPr lang="en-US" sz="2999" dirty="0">
                <a:solidFill>
                  <a:srgbClr val="442816"/>
                </a:solidFill>
                <a:latin typeface="Childos Arabic Light"/>
              </a:rPr>
              <a:t>.  </a:t>
            </a:r>
          </a:p>
          <a:p>
            <a:pPr algn="ctr">
              <a:lnSpc>
                <a:spcPts val="4199"/>
              </a:lnSpc>
            </a:pPr>
            <a:r>
              <a:rPr lang="en-US" sz="2999" dirty="0">
                <a:solidFill>
                  <a:srgbClr val="442816"/>
                </a:solidFill>
                <a:latin typeface="Childos Arabic Light"/>
              </a:rPr>
              <a:t>Lim (2013) media </a:t>
            </a:r>
            <a:r>
              <a:rPr lang="en-US" sz="2999" dirty="0" err="1">
                <a:solidFill>
                  <a:srgbClr val="442816"/>
                </a:solidFill>
                <a:latin typeface="Childos Arabic Light"/>
              </a:rPr>
              <a:t>sosial</a:t>
            </a:r>
            <a:r>
              <a:rPr lang="en-US" sz="2999" dirty="0">
                <a:solidFill>
                  <a:srgbClr val="442816"/>
                </a:solidFill>
                <a:latin typeface="Childos Arabic Light"/>
              </a:rPr>
              <a:t> </a:t>
            </a:r>
            <a:r>
              <a:rPr lang="en-US" sz="2999" dirty="0" err="1">
                <a:solidFill>
                  <a:srgbClr val="442816"/>
                </a:solidFill>
                <a:latin typeface="Childos Arabic Light"/>
              </a:rPr>
              <a:t>merupakan</a:t>
            </a:r>
            <a:r>
              <a:rPr lang="en-US" sz="2999" dirty="0">
                <a:solidFill>
                  <a:srgbClr val="442816"/>
                </a:solidFill>
                <a:latin typeface="Childos Arabic Light"/>
              </a:rPr>
              <a:t> salah </a:t>
            </a:r>
            <a:r>
              <a:rPr lang="en-US" sz="2999" dirty="0" err="1">
                <a:solidFill>
                  <a:srgbClr val="442816"/>
                </a:solidFill>
                <a:latin typeface="Childos Arabic Light"/>
              </a:rPr>
              <a:t>satu</a:t>
            </a:r>
            <a:r>
              <a:rPr lang="en-US" sz="2999" dirty="0">
                <a:solidFill>
                  <a:srgbClr val="442816"/>
                </a:solidFill>
                <a:latin typeface="Childos Arabic Light"/>
              </a:rPr>
              <a:t> </a:t>
            </a:r>
            <a:r>
              <a:rPr lang="en-US" sz="2999" dirty="0" err="1">
                <a:solidFill>
                  <a:srgbClr val="442816"/>
                </a:solidFill>
                <a:latin typeface="Childos Arabic Light"/>
              </a:rPr>
              <a:t>saluran</a:t>
            </a:r>
            <a:r>
              <a:rPr lang="en-US" sz="2999" dirty="0">
                <a:solidFill>
                  <a:srgbClr val="442816"/>
                </a:solidFill>
                <a:latin typeface="Childos Arabic Light"/>
              </a:rPr>
              <a:t> </a:t>
            </a:r>
            <a:r>
              <a:rPr lang="en-US" sz="2999" dirty="0" err="1">
                <a:solidFill>
                  <a:srgbClr val="442816"/>
                </a:solidFill>
                <a:latin typeface="Childos Arabic Light"/>
              </a:rPr>
              <a:t>dalam</a:t>
            </a:r>
            <a:r>
              <a:rPr lang="en-US" sz="2999" dirty="0">
                <a:solidFill>
                  <a:srgbClr val="442816"/>
                </a:solidFill>
                <a:latin typeface="Childos Arabic Light"/>
              </a:rPr>
              <a:t> </a:t>
            </a:r>
            <a:r>
              <a:rPr lang="en-US" sz="2999" dirty="0" err="1">
                <a:solidFill>
                  <a:srgbClr val="442816"/>
                </a:solidFill>
                <a:latin typeface="Childos Arabic Light"/>
              </a:rPr>
              <a:t>mendorong</a:t>
            </a:r>
            <a:r>
              <a:rPr lang="en-US" sz="2999" dirty="0">
                <a:solidFill>
                  <a:srgbClr val="442816"/>
                </a:solidFill>
                <a:latin typeface="Childos Arabic Light"/>
              </a:rPr>
              <a:t> </a:t>
            </a:r>
            <a:r>
              <a:rPr lang="en-US" sz="2999" dirty="0" err="1">
                <a:solidFill>
                  <a:srgbClr val="442816"/>
                </a:solidFill>
                <a:latin typeface="Childos Arabic Light"/>
              </a:rPr>
              <a:t>pelembagaan</a:t>
            </a:r>
            <a:r>
              <a:rPr lang="en-US" sz="2999" dirty="0">
                <a:solidFill>
                  <a:srgbClr val="442816"/>
                </a:solidFill>
                <a:latin typeface="Childos Arabic Light"/>
              </a:rPr>
              <a:t> </a:t>
            </a:r>
            <a:r>
              <a:rPr lang="en-US" sz="2999" dirty="0" err="1">
                <a:solidFill>
                  <a:srgbClr val="442816"/>
                </a:solidFill>
                <a:latin typeface="Childos Arabic Light"/>
              </a:rPr>
              <a:t>partisipasi</a:t>
            </a:r>
            <a:r>
              <a:rPr lang="en-US" sz="2999" dirty="0">
                <a:solidFill>
                  <a:srgbClr val="442816"/>
                </a:solidFill>
                <a:latin typeface="Childos Arabic Light"/>
              </a:rPr>
              <a:t> digital </a:t>
            </a:r>
            <a:r>
              <a:rPr lang="en-US" sz="2999" dirty="0" err="1">
                <a:solidFill>
                  <a:srgbClr val="442816"/>
                </a:solidFill>
                <a:latin typeface="Childos Arabic Light"/>
              </a:rPr>
              <a:t>terkait</a:t>
            </a:r>
            <a:r>
              <a:rPr lang="en-US" sz="2999" dirty="0">
                <a:solidFill>
                  <a:srgbClr val="442816"/>
                </a:solidFill>
                <a:latin typeface="Childos Arabic Light"/>
              </a:rPr>
              <a:t> </a:t>
            </a:r>
            <a:r>
              <a:rPr lang="en-US" sz="2999" dirty="0" err="1">
                <a:solidFill>
                  <a:srgbClr val="442816"/>
                </a:solidFill>
                <a:latin typeface="Childos Arabic Light"/>
              </a:rPr>
              <a:t>kebijakan</a:t>
            </a:r>
            <a:r>
              <a:rPr lang="en-US" sz="2999" dirty="0">
                <a:solidFill>
                  <a:srgbClr val="442816"/>
                </a:solidFill>
                <a:latin typeface="Childos Arabic Light"/>
              </a:rPr>
              <a:t> </a:t>
            </a:r>
            <a:r>
              <a:rPr lang="en-US" sz="2999" dirty="0" err="1">
                <a:solidFill>
                  <a:srgbClr val="442816"/>
                </a:solidFill>
                <a:latin typeface="Childos Arabic Light"/>
              </a:rPr>
              <a:t>transformatif</a:t>
            </a:r>
            <a:r>
              <a:rPr lang="en-US" sz="2999" dirty="0">
                <a:solidFill>
                  <a:srgbClr val="442816"/>
                </a:solidFill>
                <a:latin typeface="Childos Arabic Light"/>
              </a:rPr>
              <a:t>. </a:t>
            </a:r>
          </a:p>
          <a:p>
            <a:pPr algn="ctr">
              <a:lnSpc>
                <a:spcPts val="4199"/>
              </a:lnSpc>
            </a:pPr>
            <a:endParaRPr lang="en-US" sz="2999" dirty="0">
              <a:solidFill>
                <a:srgbClr val="442816"/>
              </a:solidFill>
              <a:latin typeface="Childos Arabic Light"/>
            </a:endParaRPr>
          </a:p>
          <a:p>
            <a:pPr algn="ctr">
              <a:lnSpc>
                <a:spcPts val="4199"/>
              </a:lnSpc>
              <a:spcBef>
                <a:spcPct val="0"/>
              </a:spcBef>
            </a:pPr>
            <a:endParaRPr lang="en-US" sz="2999" dirty="0">
              <a:solidFill>
                <a:srgbClr val="442816"/>
              </a:solidFill>
              <a:latin typeface="Childos Arabic Light"/>
            </a:endParaRPr>
          </a:p>
        </p:txBody>
      </p:sp>
      <p:sp>
        <p:nvSpPr>
          <p:cNvPr id="18" name="TextBox 18"/>
          <p:cNvSpPr txBox="1"/>
          <p:nvPr/>
        </p:nvSpPr>
        <p:spPr>
          <a:xfrm>
            <a:off x="325794" y="1137156"/>
            <a:ext cx="8145892" cy="6419850"/>
          </a:xfrm>
          <a:prstGeom prst="rect">
            <a:avLst/>
          </a:prstGeom>
        </p:spPr>
        <p:txBody>
          <a:bodyPr lIns="0" tIns="0" rIns="0" bIns="0" rtlCol="0" anchor="t">
            <a:spAutoFit/>
          </a:bodyPr>
          <a:lstStyle/>
          <a:p>
            <a:pPr algn="ctr">
              <a:lnSpc>
                <a:spcPts val="4200"/>
              </a:lnSpc>
            </a:pPr>
            <a:r>
              <a:rPr lang="en-US" sz="3000" dirty="0" err="1">
                <a:solidFill>
                  <a:srgbClr val="442816"/>
                </a:solidFill>
                <a:latin typeface="Childos Arabic Light"/>
              </a:rPr>
              <a:t>Diperlukan</a:t>
            </a:r>
            <a:r>
              <a:rPr lang="en-US" sz="3000" dirty="0">
                <a:solidFill>
                  <a:srgbClr val="442816"/>
                </a:solidFill>
                <a:latin typeface="Childos Arabic Light"/>
              </a:rPr>
              <a:t> </a:t>
            </a:r>
            <a:r>
              <a:rPr lang="en-US" sz="3000" dirty="0" err="1">
                <a:solidFill>
                  <a:srgbClr val="442816"/>
                </a:solidFill>
                <a:latin typeface="Childos Arabic Light"/>
              </a:rPr>
              <a:t>kolaborasi</a:t>
            </a:r>
            <a:r>
              <a:rPr lang="en-US" sz="3000" dirty="0">
                <a:solidFill>
                  <a:srgbClr val="442816"/>
                </a:solidFill>
                <a:latin typeface="Childos Arabic Light"/>
              </a:rPr>
              <a:t> </a:t>
            </a:r>
            <a:r>
              <a:rPr lang="en-US" sz="3000" dirty="0" err="1">
                <a:solidFill>
                  <a:srgbClr val="442816"/>
                </a:solidFill>
                <a:latin typeface="Childos Arabic Light"/>
              </a:rPr>
              <a:t>antar</a:t>
            </a:r>
            <a:r>
              <a:rPr lang="en-US" sz="3000" dirty="0">
                <a:solidFill>
                  <a:srgbClr val="442816"/>
                </a:solidFill>
                <a:latin typeface="Childos Arabic Light"/>
              </a:rPr>
              <a:t> influencer </a:t>
            </a:r>
            <a:r>
              <a:rPr lang="en-US" sz="3000" dirty="0" err="1">
                <a:solidFill>
                  <a:srgbClr val="442816"/>
                </a:solidFill>
                <a:latin typeface="Childos Arabic Light"/>
              </a:rPr>
              <a:t>dalam</a:t>
            </a:r>
            <a:r>
              <a:rPr lang="en-US" sz="3000" dirty="0">
                <a:solidFill>
                  <a:srgbClr val="442816"/>
                </a:solidFill>
                <a:latin typeface="Childos Arabic Light"/>
              </a:rPr>
              <a:t> </a:t>
            </a:r>
            <a:r>
              <a:rPr lang="en-US" sz="3000" dirty="0" err="1">
                <a:solidFill>
                  <a:srgbClr val="442816"/>
                </a:solidFill>
                <a:latin typeface="Childos Arabic Light"/>
              </a:rPr>
              <a:t>mempromosikan</a:t>
            </a:r>
            <a:r>
              <a:rPr lang="en-US" sz="3000" dirty="0">
                <a:solidFill>
                  <a:srgbClr val="442816"/>
                </a:solidFill>
                <a:latin typeface="Childos Arabic Light"/>
              </a:rPr>
              <a:t> </a:t>
            </a:r>
            <a:r>
              <a:rPr lang="en-US" sz="3000" dirty="0" err="1">
                <a:solidFill>
                  <a:srgbClr val="442816"/>
                </a:solidFill>
                <a:latin typeface="Childos Arabic Light"/>
              </a:rPr>
              <a:t>gizi</a:t>
            </a:r>
            <a:r>
              <a:rPr lang="en-US" sz="3000" dirty="0">
                <a:solidFill>
                  <a:srgbClr val="442816"/>
                </a:solidFill>
                <a:latin typeface="Childos Arabic Light"/>
              </a:rPr>
              <a:t> dan </a:t>
            </a:r>
            <a:r>
              <a:rPr lang="en-US" sz="3000" dirty="0" err="1">
                <a:solidFill>
                  <a:srgbClr val="442816"/>
                </a:solidFill>
                <a:latin typeface="Childos Arabic Light"/>
              </a:rPr>
              <a:t>pencegahan</a:t>
            </a:r>
            <a:r>
              <a:rPr lang="en-US" sz="3000" dirty="0">
                <a:solidFill>
                  <a:srgbClr val="442816"/>
                </a:solidFill>
                <a:latin typeface="Childos Arabic Light"/>
              </a:rPr>
              <a:t> </a:t>
            </a:r>
            <a:r>
              <a:rPr lang="en-US" sz="3000" dirty="0" err="1">
                <a:solidFill>
                  <a:srgbClr val="442816"/>
                </a:solidFill>
                <a:latin typeface="Childos Arabic Light"/>
              </a:rPr>
              <a:t>kasus</a:t>
            </a:r>
            <a:r>
              <a:rPr lang="en-US" sz="3000" dirty="0">
                <a:solidFill>
                  <a:srgbClr val="442816"/>
                </a:solidFill>
                <a:latin typeface="Childos Arabic Light"/>
              </a:rPr>
              <a:t> stunting </a:t>
            </a:r>
            <a:r>
              <a:rPr lang="en-US" sz="3000" dirty="0" err="1">
                <a:solidFill>
                  <a:srgbClr val="442816"/>
                </a:solidFill>
                <a:latin typeface="Childos Arabic Light"/>
              </a:rPr>
              <a:t>dalam</a:t>
            </a:r>
            <a:r>
              <a:rPr lang="en-US" sz="3000" dirty="0">
                <a:solidFill>
                  <a:srgbClr val="442816"/>
                </a:solidFill>
                <a:latin typeface="Childos Arabic Light"/>
              </a:rPr>
              <a:t> </a:t>
            </a:r>
            <a:r>
              <a:rPr lang="en-US" sz="3000" dirty="0" err="1">
                <a:solidFill>
                  <a:srgbClr val="442816"/>
                </a:solidFill>
                <a:latin typeface="Childos Arabic Light"/>
              </a:rPr>
              <a:t>linimasa</a:t>
            </a:r>
            <a:r>
              <a:rPr lang="en-US" sz="3000" dirty="0">
                <a:solidFill>
                  <a:srgbClr val="442816"/>
                </a:solidFill>
                <a:latin typeface="Childos Arabic Light"/>
              </a:rPr>
              <a:t> media digital </a:t>
            </a:r>
            <a:r>
              <a:rPr lang="en-US" sz="3000" dirty="0" err="1">
                <a:solidFill>
                  <a:srgbClr val="442816"/>
                </a:solidFill>
                <a:latin typeface="Childos Arabic Light"/>
              </a:rPr>
              <a:t>untuk</a:t>
            </a:r>
            <a:r>
              <a:rPr lang="en-US" sz="3000" dirty="0">
                <a:solidFill>
                  <a:srgbClr val="442816"/>
                </a:solidFill>
                <a:latin typeface="Childos Arabic Light"/>
              </a:rPr>
              <a:t> </a:t>
            </a:r>
            <a:r>
              <a:rPr lang="en-US" sz="3000" dirty="0" err="1">
                <a:solidFill>
                  <a:srgbClr val="442816"/>
                </a:solidFill>
                <a:latin typeface="Childos Arabic Light"/>
              </a:rPr>
              <a:t>membangun</a:t>
            </a:r>
            <a:r>
              <a:rPr lang="en-US" sz="3000" dirty="0">
                <a:solidFill>
                  <a:srgbClr val="442816"/>
                </a:solidFill>
                <a:latin typeface="Childos Arabic Light"/>
              </a:rPr>
              <a:t> </a:t>
            </a:r>
            <a:r>
              <a:rPr lang="en-US" sz="3000" dirty="0" err="1">
                <a:solidFill>
                  <a:srgbClr val="442816"/>
                </a:solidFill>
                <a:latin typeface="Childos Arabic Light"/>
              </a:rPr>
              <a:t>partisipatif</a:t>
            </a:r>
            <a:r>
              <a:rPr lang="en-US" sz="3000" dirty="0">
                <a:solidFill>
                  <a:srgbClr val="442816"/>
                </a:solidFill>
                <a:latin typeface="Childos Arabic Light"/>
              </a:rPr>
              <a:t> </a:t>
            </a:r>
            <a:r>
              <a:rPr lang="en-US" sz="3000" dirty="0" err="1">
                <a:solidFill>
                  <a:srgbClr val="442816"/>
                </a:solidFill>
                <a:latin typeface="Childos Arabic Light"/>
              </a:rPr>
              <a:t>antar</a:t>
            </a:r>
            <a:r>
              <a:rPr lang="en-US" sz="3000" dirty="0">
                <a:solidFill>
                  <a:srgbClr val="442816"/>
                </a:solidFill>
                <a:latin typeface="Childos Arabic Light"/>
              </a:rPr>
              <a:t> </a:t>
            </a:r>
            <a:r>
              <a:rPr lang="en-US" sz="3000" dirty="0" err="1">
                <a:solidFill>
                  <a:srgbClr val="442816"/>
                </a:solidFill>
                <a:latin typeface="Childos Arabic Light"/>
              </a:rPr>
              <a:t>warganet</a:t>
            </a:r>
            <a:r>
              <a:rPr lang="en-US" sz="3000" dirty="0">
                <a:solidFill>
                  <a:srgbClr val="442816"/>
                </a:solidFill>
                <a:latin typeface="Childos Arabic Light"/>
              </a:rPr>
              <a:t> (</a:t>
            </a:r>
            <a:r>
              <a:rPr lang="en-US" sz="3000" dirty="0" err="1">
                <a:solidFill>
                  <a:srgbClr val="442816"/>
                </a:solidFill>
                <a:latin typeface="Childos Arabic Light"/>
              </a:rPr>
              <a:t>interaksi</a:t>
            </a:r>
            <a:r>
              <a:rPr lang="en-US" sz="3000" dirty="0">
                <a:solidFill>
                  <a:srgbClr val="442816"/>
                </a:solidFill>
                <a:latin typeface="Childos Arabic Light"/>
              </a:rPr>
              <a:t>) </a:t>
            </a:r>
            <a:r>
              <a:rPr lang="en-US" sz="3000" dirty="0" err="1">
                <a:solidFill>
                  <a:srgbClr val="442816"/>
                </a:solidFill>
                <a:latin typeface="Childos Arabic Light"/>
              </a:rPr>
              <a:t>untuk</a:t>
            </a:r>
            <a:r>
              <a:rPr lang="en-US" sz="3000" dirty="0">
                <a:solidFill>
                  <a:srgbClr val="442816"/>
                </a:solidFill>
                <a:latin typeface="Childos Arabic Light"/>
              </a:rPr>
              <a:t> </a:t>
            </a:r>
            <a:r>
              <a:rPr lang="en-US" sz="3000" dirty="0" err="1">
                <a:solidFill>
                  <a:srgbClr val="442816"/>
                </a:solidFill>
                <a:latin typeface="Childos Arabic Light"/>
              </a:rPr>
              <a:t>memberikan</a:t>
            </a:r>
            <a:r>
              <a:rPr lang="en-US" sz="3000" dirty="0">
                <a:solidFill>
                  <a:srgbClr val="442816"/>
                </a:solidFill>
                <a:latin typeface="Childos Arabic Light"/>
              </a:rPr>
              <a:t> </a:t>
            </a:r>
            <a:r>
              <a:rPr lang="en-US" sz="3000" dirty="0" err="1">
                <a:solidFill>
                  <a:srgbClr val="442816"/>
                </a:solidFill>
                <a:latin typeface="Childos Arabic Light"/>
              </a:rPr>
              <a:t>komentar</a:t>
            </a:r>
            <a:r>
              <a:rPr lang="en-US" sz="3000" dirty="0">
                <a:solidFill>
                  <a:srgbClr val="442816"/>
                </a:solidFill>
                <a:latin typeface="Childos Arabic Light"/>
              </a:rPr>
              <a:t> </a:t>
            </a:r>
            <a:r>
              <a:rPr lang="en-US" sz="3000" dirty="0" err="1">
                <a:solidFill>
                  <a:srgbClr val="442816"/>
                </a:solidFill>
                <a:latin typeface="Childos Arabic Light"/>
              </a:rPr>
              <a:t>maupun</a:t>
            </a:r>
            <a:r>
              <a:rPr lang="en-US" sz="3000" dirty="0">
                <a:solidFill>
                  <a:srgbClr val="442816"/>
                </a:solidFill>
                <a:latin typeface="Childos Arabic Light"/>
              </a:rPr>
              <a:t> </a:t>
            </a:r>
            <a:r>
              <a:rPr lang="en-US" sz="3000" dirty="0" err="1">
                <a:solidFill>
                  <a:srgbClr val="442816"/>
                </a:solidFill>
                <a:latin typeface="Childos Arabic Light"/>
              </a:rPr>
              <a:t>informasi</a:t>
            </a:r>
            <a:r>
              <a:rPr lang="en-US" sz="3000" dirty="0">
                <a:solidFill>
                  <a:srgbClr val="442816"/>
                </a:solidFill>
                <a:latin typeface="Childos Arabic Light"/>
              </a:rPr>
              <a:t> </a:t>
            </a:r>
            <a:r>
              <a:rPr lang="en-US" sz="3000" dirty="0" err="1">
                <a:solidFill>
                  <a:srgbClr val="442816"/>
                </a:solidFill>
                <a:latin typeface="Childos Arabic Light"/>
              </a:rPr>
              <a:t>seputar</a:t>
            </a:r>
            <a:r>
              <a:rPr lang="en-US" sz="3000" dirty="0">
                <a:solidFill>
                  <a:srgbClr val="442816"/>
                </a:solidFill>
                <a:latin typeface="Childos Arabic Light"/>
              </a:rPr>
              <a:t> </a:t>
            </a:r>
            <a:r>
              <a:rPr lang="en-US" sz="3000" dirty="0" err="1">
                <a:solidFill>
                  <a:srgbClr val="442816"/>
                </a:solidFill>
                <a:latin typeface="Childos Arabic Light"/>
              </a:rPr>
              <a:t>persoalan</a:t>
            </a:r>
            <a:r>
              <a:rPr lang="en-US" sz="3000" dirty="0">
                <a:solidFill>
                  <a:srgbClr val="442816"/>
                </a:solidFill>
                <a:latin typeface="Childos Arabic Light"/>
              </a:rPr>
              <a:t> </a:t>
            </a:r>
            <a:r>
              <a:rPr lang="en-US" sz="3000" dirty="0" err="1">
                <a:solidFill>
                  <a:srgbClr val="442816"/>
                </a:solidFill>
                <a:latin typeface="Childos Arabic Light"/>
              </a:rPr>
              <a:t>gizi</a:t>
            </a:r>
            <a:r>
              <a:rPr lang="en-US" sz="3000" dirty="0">
                <a:solidFill>
                  <a:srgbClr val="442816"/>
                </a:solidFill>
                <a:latin typeface="Childos Arabic Light"/>
              </a:rPr>
              <a:t> dan </a:t>
            </a:r>
            <a:r>
              <a:rPr lang="en-US" sz="3000" dirty="0" err="1">
                <a:solidFill>
                  <a:srgbClr val="442816"/>
                </a:solidFill>
                <a:latin typeface="Childos Arabic Light"/>
              </a:rPr>
              <a:t>pencegahan</a:t>
            </a:r>
            <a:r>
              <a:rPr lang="en-US" sz="3000" dirty="0">
                <a:solidFill>
                  <a:srgbClr val="442816"/>
                </a:solidFill>
                <a:latin typeface="Childos Arabic Light"/>
              </a:rPr>
              <a:t> stunting. Komen-</a:t>
            </a:r>
            <a:r>
              <a:rPr lang="en-US" sz="3000" dirty="0" err="1">
                <a:solidFill>
                  <a:srgbClr val="442816"/>
                </a:solidFill>
                <a:latin typeface="Childos Arabic Light"/>
              </a:rPr>
              <a:t>komen</a:t>
            </a:r>
            <a:r>
              <a:rPr lang="en-US" sz="3000" dirty="0">
                <a:solidFill>
                  <a:srgbClr val="442816"/>
                </a:solidFill>
                <a:latin typeface="Childos Arabic Light"/>
              </a:rPr>
              <a:t> di </a:t>
            </a:r>
            <a:r>
              <a:rPr lang="en-US" sz="3000" dirty="0" err="1">
                <a:solidFill>
                  <a:srgbClr val="442816"/>
                </a:solidFill>
                <a:latin typeface="Childos Arabic Light"/>
              </a:rPr>
              <a:t>ranah</a:t>
            </a:r>
            <a:r>
              <a:rPr lang="en-US" sz="3000" dirty="0">
                <a:solidFill>
                  <a:srgbClr val="442816"/>
                </a:solidFill>
                <a:latin typeface="Childos Arabic Light"/>
              </a:rPr>
              <a:t> digital </a:t>
            </a:r>
            <a:r>
              <a:rPr lang="en-US" sz="3000" dirty="0" err="1">
                <a:solidFill>
                  <a:srgbClr val="442816"/>
                </a:solidFill>
                <a:latin typeface="Childos Arabic Light"/>
              </a:rPr>
              <a:t>kerap</a:t>
            </a:r>
            <a:r>
              <a:rPr lang="en-US" sz="3000" dirty="0">
                <a:solidFill>
                  <a:srgbClr val="442816"/>
                </a:solidFill>
                <a:latin typeface="Childos Arabic Light"/>
              </a:rPr>
              <a:t> </a:t>
            </a:r>
            <a:r>
              <a:rPr lang="en-US" sz="3000" dirty="0" err="1">
                <a:solidFill>
                  <a:srgbClr val="442816"/>
                </a:solidFill>
                <a:latin typeface="Childos Arabic Light"/>
              </a:rPr>
              <a:t>berisi</a:t>
            </a:r>
            <a:r>
              <a:rPr lang="en-US" sz="3000" dirty="0">
                <a:solidFill>
                  <a:srgbClr val="442816"/>
                </a:solidFill>
                <a:latin typeface="Childos Arabic Light"/>
              </a:rPr>
              <a:t> </a:t>
            </a:r>
            <a:r>
              <a:rPr lang="en-US" sz="3000" dirty="0" err="1">
                <a:solidFill>
                  <a:srgbClr val="442816"/>
                </a:solidFill>
                <a:latin typeface="Childos Arabic Light"/>
              </a:rPr>
              <a:t>hinaan</a:t>
            </a:r>
            <a:r>
              <a:rPr lang="en-US" sz="3000" dirty="0">
                <a:solidFill>
                  <a:srgbClr val="442816"/>
                </a:solidFill>
                <a:latin typeface="Childos Arabic Light"/>
              </a:rPr>
              <a:t> </a:t>
            </a:r>
            <a:r>
              <a:rPr lang="en-US" sz="3000" dirty="0" err="1">
                <a:solidFill>
                  <a:srgbClr val="442816"/>
                </a:solidFill>
                <a:latin typeface="Childos Arabic Light"/>
              </a:rPr>
              <a:t>dalam</a:t>
            </a:r>
            <a:r>
              <a:rPr lang="en-US" sz="3000" dirty="0">
                <a:solidFill>
                  <a:srgbClr val="442816"/>
                </a:solidFill>
                <a:latin typeface="Childos Arabic Light"/>
              </a:rPr>
              <a:t> </a:t>
            </a:r>
            <a:r>
              <a:rPr lang="en-US" sz="3000" dirty="0" err="1">
                <a:solidFill>
                  <a:srgbClr val="442816"/>
                </a:solidFill>
                <a:latin typeface="Childos Arabic Light"/>
              </a:rPr>
              <a:t>menanggapi</a:t>
            </a:r>
            <a:r>
              <a:rPr lang="en-US" sz="3000" dirty="0">
                <a:solidFill>
                  <a:srgbClr val="442816"/>
                </a:solidFill>
                <a:latin typeface="Childos Arabic Light"/>
              </a:rPr>
              <a:t> </a:t>
            </a:r>
            <a:r>
              <a:rPr lang="en-US" sz="3000" dirty="0" err="1">
                <a:solidFill>
                  <a:srgbClr val="442816"/>
                </a:solidFill>
                <a:latin typeface="Childos Arabic Light"/>
              </a:rPr>
              <a:t>kasus</a:t>
            </a:r>
            <a:r>
              <a:rPr lang="en-US" sz="3000" dirty="0">
                <a:solidFill>
                  <a:srgbClr val="442816"/>
                </a:solidFill>
                <a:latin typeface="Childos Arabic Light"/>
              </a:rPr>
              <a:t> stunting. Bender (2022) media </a:t>
            </a:r>
            <a:r>
              <a:rPr lang="en-US" sz="3000" dirty="0" err="1">
                <a:solidFill>
                  <a:srgbClr val="442816"/>
                </a:solidFill>
                <a:latin typeface="Childos Arabic Light"/>
              </a:rPr>
              <a:t>sosial</a:t>
            </a:r>
            <a:r>
              <a:rPr lang="en-US" sz="3000" dirty="0">
                <a:solidFill>
                  <a:srgbClr val="442816"/>
                </a:solidFill>
                <a:latin typeface="Childos Arabic Light"/>
              </a:rPr>
              <a:t> </a:t>
            </a:r>
            <a:r>
              <a:rPr lang="en-US" sz="3000" dirty="0" err="1">
                <a:solidFill>
                  <a:srgbClr val="442816"/>
                </a:solidFill>
                <a:latin typeface="Childos Arabic Light"/>
              </a:rPr>
              <a:t>digunakan</a:t>
            </a:r>
            <a:r>
              <a:rPr lang="en-US" sz="3000" dirty="0">
                <a:solidFill>
                  <a:srgbClr val="442816"/>
                </a:solidFill>
                <a:latin typeface="Childos Arabic Light"/>
              </a:rPr>
              <a:t> </a:t>
            </a:r>
            <a:r>
              <a:rPr lang="en-US" sz="3000" dirty="0" err="1">
                <a:solidFill>
                  <a:srgbClr val="442816"/>
                </a:solidFill>
                <a:latin typeface="Childos Arabic Light"/>
              </a:rPr>
              <a:t>dalam</a:t>
            </a:r>
            <a:r>
              <a:rPr lang="en-US" sz="3000" dirty="0">
                <a:solidFill>
                  <a:srgbClr val="442816"/>
                </a:solidFill>
                <a:latin typeface="Childos Arabic Light"/>
              </a:rPr>
              <a:t> </a:t>
            </a:r>
            <a:r>
              <a:rPr lang="en-US" sz="3000" dirty="0" err="1">
                <a:solidFill>
                  <a:srgbClr val="442816"/>
                </a:solidFill>
                <a:latin typeface="Childos Arabic Light"/>
              </a:rPr>
              <a:t>kampanye</a:t>
            </a:r>
            <a:r>
              <a:rPr lang="en-US" sz="3000" dirty="0">
                <a:solidFill>
                  <a:srgbClr val="442816"/>
                </a:solidFill>
                <a:latin typeface="Childos Arabic Light"/>
              </a:rPr>
              <a:t> #SadarStunting </a:t>
            </a:r>
            <a:r>
              <a:rPr lang="en-US" sz="3000" dirty="0" err="1">
                <a:solidFill>
                  <a:srgbClr val="442816"/>
                </a:solidFill>
                <a:latin typeface="Childos Arabic Light"/>
              </a:rPr>
              <a:t>melalui</a:t>
            </a:r>
            <a:r>
              <a:rPr lang="en-US" sz="3000" dirty="0">
                <a:solidFill>
                  <a:srgbClr val="442816"/>
                </a:solidFill>
                <a:latin typeface="Childos Arabic Light"/>
              </a:rPr>
              <a:t> </a:t>
            </a:r>
            <a:r>
              <a:rPr lang="en-US" sz="3000" dirty="0" err="1">
                <a:solidFill>
                  <a:srgbClr val="442816"/>
                </a:solidFill>
                <a:latin typeface="Childos Arabic Light"/>
              </a:rPr>
              <a:t>kolaborasi</a:t>
            </a:r>
            <a:r>
              <a:rPr lang="en-US" sz="3000" dirty="0">
                <a:solidFill>
                  <a:srgbClr val="442816"/>
                </a:solidFill>
                <a:latin typeface="Childos Arabic Light"/>
              </a:rPr>
              <a:t> </a:t>
            </a:r>
            <a:r>
              <a:rPr lang="en-US" sz="3000" dirty="0" err="1">
                <a:solidFill>
                  <a:srgbClr val="442816"/>
                </a:solidFill>
                <a:latin typeface="Childos Arabic Light"/>
              </a:rPr>
              <a:t>dengan</a:t>
            </a:r>
            <a:r>
              <a:rPr lang="en-US" sz="3000" dirty="0">
                <a:solidFill>
                  <a:srgbClr val="442816"/>
                </a:solidFill>
                <a:latin typeface="Childos Arabic Light"/>
              </a:rPr>
              <a:t> para influencer </a:t>
            </a:r>
            <a:r>
              <a:rPr lang="en-US" sz="3000" dirty="0" err="1">
                <a:solidFill>
                  <a:srgbClr val="442816"/>
                </a:solidFill>
                <a:latin typeface="Childos Arabic Light"/>
              </a:rPr>
              <a:t>untuk</a:t>
            </a:r>
            <a:r>
              <a:rPr lang="en-US" sz="3000" dirty="0">
                <a:solidFill>
                  <a:srgbClr val="442816"/>
                </a:solidFill>
                <a:latin typeface="Childos Arabic Light"/>
              </a:rPr>
              <a:t> </a:t>
            </a:r>
            <a:r>
              <a:rPr lang="en-US" sz="3000" dirty="0" err="1">
                <a:solidFill>
                  <a:srgbClr val="442816"/>
                </a:solidFill>
                <a:latin typeface="Childos Arabic Light"/>
              </a:rPr>
              <a:t>pencegahan</a:t>
            </a:r>
            <a:r>
              <a:rPr lang="en-US" sz="3000" dirty="0">
                <a:solidFill>
                  <a:srgbClr val="442816"/>
                </a:solidFill>
                <a:latin typeface="Childos Arabic Light"/>
              </a:rPr>
              <a:t> stunting.</a:t>
            </a:r>
          </a:p>
          <a:p>
            <a:pPr algn="ctr">
              <a:lnSpc>
                <a:spcPts val="4200"/>
              </a:lnSpc>
            </a:pPr>
            <a:endParaRPr lang="en-US" sz="3000" dirty="0">
              <a:solidFill>
                <a:srgbClr val="442816"/>
              </a:solidFill>
              <a:latin typeface="Childos Arabic Light"/>
            </a:endParaRPr>
          </a:p>
          <a:p>
            <a:pPr algn="ctr">
              <a:lnSpc>
                <a:spcPts val="4200"/>
              </a:lnSpc>
              <a:spcBef>
                <a:spcPct val="0"/>
              </a:spcBef>
            </a:pPr>
            <a:endParaRPr lang="en-US" sz="3000" dirty="0">
              <a:solidFill>
                <a:srgbClr val="442816"/>
              </a:solidFill>
              <a:latin typeface="Childos Arabic Light"/>
            </a:endParaRPr>
          </a:p>
        </p:txBody>
      </p:sp>
      <p:sp>
        <p:nvSpPr>
          <p:cNvPr id="19" name="TextBox 19"/>
          <p:cNvSpPr txBox="1"/>
          <p:nvPr/>
        </p:nvSpPr>
        <p:spPr>
          <a:xfrm>
            <a:off x="10463021" y="413385"/>
            <a:ext cx="6505958" cy="615315"/>
          </a:xfrm>
          <a:prstGeom prst="rect">
            <a:avLst/>
          </a:prstGeom>
        </p:spPr>
        <p:txBody>
          <a:bodyPr lIns="0" tIns="0" rIns="0" bIns="0" rtlCol="0" anchor="t">
            <a:spAutoFit/>
          </a:bodyPr>
          <a:lstStyle/>
          <a:p>
            <a:pPr algn="ctr">
              <a:lnSpc>
                <a:spcPts val="4679"/>
              </a:lnSpc>
            </a:pPr>
            <a:r>
              <a:rPr lang="en-US" sz="4499">
                <a:solidFill>
                  <a:srgbClr val="442816"/>
                </a:solidFill>
                <a:latin typeface="Balmy"/>
              </a:rPr>
              <a:t>Peran warganet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rot="-10800000">
            <a:off x="2133423" y="3564882"/>
            <a:ext cx="2408865" cy="1741111"/>
            <a:chOff x="0" y="0"/>
            <a:chExt cx="913263" cy="660100"/>
          </a:xfrm>
        </p:grpSpPr>
        <p:sp>
          <p:nvSpPr>
            <p:cNvPr id="10" name="Freeform 10"/>
            <p:cNvSpPr/>
            <p:nvPr/>
          </p:nvSpPr>
          <p:spPr>
            <a:xfrm>
              <a:off x="38254" y="39466"/>
              <a:ext cx="875008" cy="581169"/>
            </a:xfrm>
            <a:custGeom>
              <a:avLst/>
              <a:gdLst/>
              <a:ahLst/>
              <a:cxnLst/>
              <a:rect l="l" t="t" r="r" b="b"/>
              <a:pathLst>
                <a:path w="875008" h="581169">
                  <a:moveTo>
                    <a:pt x="24117" y="239931"/>
                  </a:moveTo>
                  <a:lnTo>
                    <a:pt x="305775" y="11187"/>
                  </a:lnTo>
                  <a:cubicBezTo>
                    <a:pt x="317230" y="1885"/>
                    <a:pt x="333013" y="0"/>
                    <a:pt x="346336" y="6343"/>
                  </a:cubicBezTo>
                  <a:cubicBezTo>
                    <a:pt x="359659" y="12686"/>
                    <a:pt x="368146" y="26126"/>
                    <a:pt x="368146" y="40882"/>
                  </a:cubicBezTo>
                  <a:lnTo>
                    <a:pt x="368146" y="83386"/>
                  </a:lnTo>
                  <a:cubicBezTo>
                    <a:pt x="368146" y="127761"/>
                    <a:pt x="404119" y="163734"/>
                    <a:pt x="448494" y="163734"/>
                  </a:cubicBezTo>
                  <a:lnTo>
                    <a:pt x="794660" y="163734"/>
                  </a:lnTo>
                  <a:cubicBezTo>
                    <a:pt x="839036" y="163734"/>
                    <a:pt x="875009" y="199707"/>
                    <a:pt x="875009" y="244082"/>
                  </a:cubicBezTo>
                  <a:lnTo>
                    <a:pt x="875009" y="337086"/>
                  </a:lnTo>
                  <a:cubicBezTo>
                    <a:pt x="875009" y="381461"/>
                    <a:pt x="839036" y="417434"/>
                    <a:pt x="794660" y="417434"/>
                  </a:cubicBezTo>
                  <a:lnTo>
                    <a:pt x="448494" y="417434"/>
                  </a:lnTo>
                  <a:cubicBezTo>
                    <a:pt x="404119" y="417434"/>
                    <a:pt x="368146" y="453407"/>
                    <a:pt x="368146" y="497782"/>
                  </a:cubicBezTo>
                  <a:lnTo>
                    <a:pt x="368146" y="540286"/>
                  </a:lnTo>
                  <a:cubicBezTo>
                    <a:pt x="368146" y="555042"/>
                    <a:pt x="359659" y="568482"/>
                    <a:pt x="346336" y="574825"/>
                  </a:cubicBezTo>
                  <a:cubicBezTo>
                    <a:pt x="333013" y="581168"/>
                    <a:pt x="317230" y="579283"/>
                    <a:pt x="305775" y="569981"/>
                  </a:cubicBezTo>
                  <a:lnTo>
                    <a:pt x="24117" y="341237"/>
                  </a:lnTo>
                  <a:cubicBezTo>
                    <a:pt x="8860" y="328846"/>
                    <a:pt x="0" y="310239"/>
                    <a:pt x="0" y="290584"/>
                  </a:cubicBezTo>
                  <a:cubicBezTo>
                    <a:pt x="0" y="270929"/>
                    <a:pt x="8860" y="252322"/>
                    <a:pt x="24117" y="239931"/>
                  </a:cubicBezTo>
                  <a:close/>
                </a:path>
              </a:pathLst>
            </a:custGeom>
            <a:solidFill>
              <a:srgbClr val="FCCE5D"/>
            </a:solidFill>
          </p:spPr>
        </p:sp>
        <p:sp>
          <p:nvSpPr>
            <p:cNvPr id="11" name="TextBox 11"/>
            <p:cNvSpPr txBox="1"/>
            <p:nvPr/>
          </p:nvSpPr>
          <p:spPr>
            <a:xfrm>
              <a:off x="101600" y="165100"/>
              <a:ext cx="811663" cy="2918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2230053" y="3564882"/>
            <a:ext cx="2215604" cy="1578618"/>
          </a:xfrm>
          <a:custGeom>
            <a:avLst/>
            <a:gdLst/>
            <a:ahLst/>
            <a:cxnLst/>
            <a:rect l="l" t="t" r="r" b="b"/>
            <a:pathLst>
              <a:path w="2215604" h="1578618">
                <a:moveTo>
                  <a:pt x="0" y="0"/>
                </a:moveTo>
                <a:lnTo>
                  <a:pt x="2215604" y="0"/>
                </a:lnTo>
                <a:lnTo>
                  <a:pt x="2215604" y="1578618"/>
                </a:lnTo>
                <a:lnTo>
                  <a:pt x="0" y="15786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13" name="Group 13"/>
          <p:cNvGrpSpPr/>
          <p:nvPr/>
        </p:nvGrpSpPr>
        <p:grpSpPr>
          <a:xfrm>
            <a:off x="-452495" y="-469348"/>
            <a:ext cx="19192990" cy="3207602"/>
            <a:chOff x="0" y="0"/>
            <a:chExt cx="4660506" cy="778881"/>
          </a:xfrm>
        </p:grpSpPr>
        <p:sp>
          <p:nvSpPr>
            <p:cNvPr id="14" name="Freeform 14"/>
            <p:cNvSpPr/>
            <p:nvPr/>
          </p:nvSpPr>
          <p:spPr>
            <a:xfrm>
              <a:off x="10160" y="16510"/>
              <a:ext cx="4637646" cy="750941"/>
            </a:xfrm>
            <a:custGeom>
              <a:avLst/>
              <a:gdLst/>
              <a:ahLst/>
              <a:cxnLst/>
              <a:rect l="l" t="t" r="r" b="b"/>
              <a:pathLst>
                <a:path w="4637646" h="750941">
                  <a:moveTo>
                    <a:pt x="4637646" y="750941"/>
                  </a:moveTo>
                  <a:lnTo>
                    <a:pt x="0" y="743321"/>
                  </a:lnTo>
                  <a:lnTo>
                    <a:pt x="0" y="273673"/>
                  </a:lnTo>
                  <a:lnTo>
                    <a:pt x="17780" y="19050"/>
                  </a:lnTo>
                  <a:lnTo>
                    <a:pt x="2310582" y="0"/>
                  </a:lnTo>
                  <a:lnTo>
                    <a:pt x="4618596" y="5080"/>
                  </a:lnTo>
                  <a:close/>
                </a:path>
              </a:pathLst>
            </a:custGeom>
            <a:solidFill>
              <a:srgbClr val="FCCE5D"/>
            </a:solidFill>
          </p:spPr>
        </p:sp>
        <p:sp>
          <p:nvSpPr>
            <p:cNvPr id="15" name="Freeform 15"/>
            <p:cNvSpPr/>
            <p:nvPr/>
          </p:nvSpPr>
          <p:spPr>
            <a:xfrm>
              <a:off x="-3810" y="0"/>
              <a:ext cx="4666856" cy="777611"/>
            </a:xfrm>
            <a:custGeom>
              <a:avLst/>
              <a:gdLst/>
              <a:ahLst/>
              <a:cxnLst/>
              <a:rect l="l" t="t" r="r" b="b"/>
              <a:pathLst>
                <a:path w="4666856" h="777611">
                  <a:moveTo>
                    <a:pt x="4632566" y="21590"/>
                  </a:moveTo>
                  <a:cubicBezTo>
                    <a:pt x="4633836" y="34290"/>
                    <a:pt x="4633836" y="44450"/>
                    <a:pt x="4635106" y="54610"/>
                  </a:cubicBezTo>
                  <a:cubicBezTo>
                    <a:pt x="4637646" y="74423"/>
                    <a:pt x="4638916" y="89016"/>
                    <a:pt x="4641456" y="103087"/>
                  </a:cubicBezTo>
                  <a:cubicBezTo>
                    <a:pt x="4641456" y="123412"/>
                    <a:pt x="4654156" y="524183"/>
                    <a:pt x="4660506" y="544508"/>
                  </a:cubicBezTo>
                  <a:cubicBezTo>
                    <a:pt x="4666856" y="575256"/>
                    <a:pt x="4663046" y="606526"/>
                    <a:pt x="4663046" y="637274"/>
                  </a:cubicBezTo>
                  <a:cubicBezTo>
                    <a:pt x="4663046" y="664374"/>
                    <a:pt x="4664316" y="689390"/>
                    <a:pt x="4665586" y="716651"/>
                  </a:cubicBezTo>
                  <a:cubicBezTo>
                    <a:pt x="4665586" y="738241"/>
                    <a:pt x="4665586" y="752211"/>
                    <a:pt x="4665586" y="776341"/>
                  </a:cubicBezTo>
                  <a:cubicBezTo>
                    <a:pt x="4642726" y="776341"/>
                    <a:pt x="4622406" y="777611"/>
                    <a:pt x="4592510" y="776341"/>
                  </a:cubicBezTo>
                  <a:cubicBezTo>
                    <a:pt x="4357769" y="771261"/>
                    <a:pt x="4119417" y="777611"/>
                    <a:pt x="3884676" y="772531"/>
                  </a:cubicBezTo>
                  <a:cubicBezTo>
                    <a:pt x="3743831" y="768721"/>
                    <a:pt x="3606598" y="771261"/>
                    <a:pt x="3465754" y="768721"/>
                  </a:cubicBezTo>
                  <a:cubicBezTo>
                    <a:pt x="3400748" y="767451"/>
                    <a:pt x="3335743" y="766181"/>
                    <a:pt x="3270738" y="764911"/>
                  </a:cubicBezTo>
                  <a:cubicBezTo>
                    <a:pt x="3231013" y="764911"/>
                    <a:pt x="3194899" y="766181"/>
                    <a:pt x="3155173" y="766181"/>
                  </a:cubicBezTo>
                  <a:cubicBezTo>
                    <a:pt x="3054054" y="764911"/>
                    <a:pt x="2775977" y="766181"/>
                    <a:pt x="2674858" y="764911"/>
                  </a:cubicBezTo>
                  <a:cubicBezTo>
                    <a:pt x="2602630" y="763641"/>
                    <a:pt x="1158071" y="772531"/>
                    <a:pt x="1085843" y="771261"/>
                  </a:cubicBezTo>
                  <a:cubicBezTo>
                    <a:pt x="1067786" y="771261"/>
                    <a:pt x="1046118" y="772531"/>
                    <a:pt x="1028060" y="772531"/>
                  </a:cubicBezTo>
                  <a:cubicBezTo>
                    <a:pt x="984724" y="772531"/>
                    <a:pt x="944998" y="773801"/>
                    <a:pt x="901662" y="773801"/>
                  </a:cubicBezTo>
                  <a:cubicBezTo>
                    <a:pt x="793320" y="773801"/>
                    <a:pt x="688589" y="772531"/>
                    <a:pt x="580247" y="771261"/>
                  </a:cubicBezTo>
                  <a:cubicBezTo>
                    <a:pt x="515242" y="769991"/>
                    <a:pt x="450237" y="768721"/>
                    <a:pt x="388843" y="767451"/>
                  </a:cubicBezTo>
                  <a:cubicBezTo>
                    <a:pt x="273278" y="766181"/>
                    <a:pt x="157714" y="764911"/>
                    <a:pt x="48260" y="764911"/>
                  </a:cubicBezTo>
                  <a:cubicBezTo>
                    <a:pt x="38100" y="764911"/>
                    <a:pt x="29210" y="764911"/>
                    <a:pt x="19050" y="763641"/>
                  </a:cubicBezTo>
                  <a:cubicBezTo>
                    <a:pt x="10160" y="762371"/>
                    <a:pt x="5080" y="756021"/>
                    <a:pt x="7620" y="747131"/>
                  </a:cubicBezTo>
                  <a:cubicBezTo>
                    <a:pt x="16510" y="715448"/>
                    <a:pt x="12700" y="702419"/>
                    <a:pt x="11430" y="688869"/>
                  </a:cubicBezTo>
                  <a:cubicBezTo>
                    <a:pt x="10160" y="661248"/>
                    <a:pt x="6350" y="634147"/>
                    <a:pt x="7620" y="606526"/>
                  </a:cubicBezTo>
                  <a:cubicBezTo>
                    <a:pt x="5080" y="572129"/>
                    <a:pt x="0" y="146343"/>
                    <a:pt x="7620" y="111425"/>
                  </a:cubicBezTo>
                  <a:cubicBezTo>
                    <a:pt x="8890" y="104650"/>
                    <a:pt x="7620" y="97354"/>
                    <a:pt x="8890" y="90579"/>
                  </a:cubicBezTo>
                  <a:cubicBezTo>
                    <a:pt x="10160" y="79635"/>
                    <a:pt x="12700" y="67648"/>
                    <a:pt x="13970" y="44450"/>
                  </a:cubicBezTo>
                  <a:cubicBezTo>
                    <a:pt x="13970" y="41910"/>
                    <a:pt x="15240" y="39370"/>
                    <a:pt x="16510" y="38100"/>
                  </a:cubicBezTo>
                  <a:cubicBezTo>
                    <a:pt x="38100" y="35560"/>
                    <a:pt x="67429" y="30480"/>
                    <a:pt x="125211" y="29210"/>
                  </a:cubicBezTo>
                  <a:cubicBezTo>
                    <a:pt x="222719" y="25400"/>
                    <a:pt x="320227" y="22860"/>
                    <a:pt x="421346" y="20320"/>
                  </a:cubicBezTo>
                  <a:cubicBezTo>
                    <a:pt x="489962" y="17780"/>
                    <a:pt x="558579" y="16510"/>
                    <a:pt x="623584" y="13970"/>
                  </a:cubicBezTo>
                  <a:cubicBezTo>
                    <a:pt x="688589" y="11430"/>
                    <a:pt x="757206" y="8890"/>
                    <a:pt x="822211" y="8890"/>
                  </a:cubicBezTo>
                  <a:cubicBezTo>
                    <a:pt x="894439" y="7620"/>
                    <a:pt x="966667" y="10160"/>
                    <a:pt x="1038895" y="8890"/>
                  </a:cubicBezTo>
                  <a:cubicBezTo>
                    <a:pt x="1129180" y="8890"/>
                    <a:pt x="2765143" y="6350"/>
                    <a:pt x="2855428" y="5080"/>
                  </a:cubicBezTo>
                  <a:cubicBezTo>
                    <a:pt x="2942101" y="3810"/>
                    <a:pt x="3028775" y="2540"/>
                    <a:pt x="3119060" y="2540"/>
                  </a:cubicBezTo>
                  <a:cubicBezTo>
                    <a:pt x="3267127" y="1270"/>
                    <a:pt x="3411583" y="0"/>
                    <a:pt x="3559650" y="0"/>
                  </a:cubicBezTo>
                  <a:cubicBezTo>
                    <a:pt x="3621044" y="0"/>
                    <a:pt x="3686049" y="2540"/>
                    <a:pt x="3747443" y="2540"/>
                  </a:cubicBezTo>
                  <a:cubicBezTo>
                    <a:pt x="3917178" y="3810"/>
                    <a:pt x="4090525" y="5080"/>
                    <a:pt x="4260261" y="7620"/>
                  </a:cubicBezTo>
                  <a:cubicBezTo>
                    <a:pt x="4350546" y="8890"/>
                    <a:pt x="4440831" y="12700"/>
                    <a:pt x="4531116" y="16510"/>
                  </a:cubicBezTo>
                  <a:cubicBezTo>
                    <a:pt x="4552784" y="16510"/>
                    <a:pt x="4574453" y="16510"/>
                    <a:pt x="4592510" y="16510"/>
                  </a:cubicBezTo>
                  <a:cubicBezTo>
                    <a:pt x="4613516" y="17780"/>
                    <a:pt x="4622406" y="20320"/>
                    <a:pt x="4632566" y="21590"/>
                  </a:cubicBezTo>
                  <a:close/>
                  <a:moveTo>
                    <a:pt x="4642726" y="759831"/>
                  </a:moveTo>
                  <a:cubicBezTo>
                    <a:pt x="4643996" y="743321"/>
                    <a:pt x="4645266" y="730621"/>
                    <a:pt x="4645266" y="717921"/>
                  </a:cubicBezTo>
                  <a:cubicBezTo>
                    <a:pt x="4643996" y="686784"/>
                    <a:pt x="4642726" y="659163"/>
                    <a:pt x="4642726" y="629457"/>
                  </a:cubicBezTo>
                  <a:cubicBezTo>
                    <a:pt x="4642726" y="615907"/>
                    <a:pt x="4645266" y="602357"/>
                    <a:pt x="4643996" y="588807"/>
                  </a:cubicBezTo>
                  <a:cubicBezTo>
                    <a:pt x="4643996" y="576299"/>
                    <a:pt x="4642726" y="563270"/>
                    <a:pt x="4641456" y="550762"/>
                  </a:cubicBezTo>
                  <a:cubicBezTo>
                    <a:pt x="4636376" y="531479"/>
                    <a:pt x="4624946" y="132272"/>
                    <a:pt x="4624946" y="112989"/>
                  </a:cubicBezTo>
                  <a:cubicBezTo>
                    <a:pt x="4622406" y="96833"/>
                    <a:pt x="4619866" y="80156"/>
                    <a:pt x="4617326" y="63500"/>
                  </a:cubicBezTo>
                  <a:cubicBezTo>
                    <a:pt x="4616056" y="44450"/>
                    <a:pt x="4614786" y="43180"/>
                    <a:pt x="4581676" y="41910"/>
                  </a:cubicBezTo>
                  <a:cubicBezTo>
                    <a:pt x="4570841" y="41910"/>
                    <a:pt x="4563619" y="41910"/>
                    <a:pt x="4552784" y="40640"/>
                  </a:cubicBezTo>
                  <a:cubicBezTo>
                    <a:pt x="4462500" y="36830"/>
                    <a:pt x="4368603" y="31750"/>
                    <a:pt x="4278318" y="30480"/>
                  </a:cubicBezTo>
                  <a:cubicBezTo>
                    <a:pt x="4058023" y="26670"/>
                    <a:pt x="3834117" y="25400"/>
                    <a:pt x="3613821" y="22860"/>
                  </a:cubicBezTo>
                  <a:cubicBezTo>
                    <a:pt x="3581319" y="22860"/>
                    <a:pt x="3545205" y="22860"/>
                    <a:pt x="3512702" y="22860"/>
                  </a:cubicBezTo>
                  <a:cubicBezTo>
                    <a:pt x="3458531" y="22860"/>
                    <a:pt x="3404360" y="22860"/>
                    <a:pt x="3353800" y="22860"/>
                  </a:cubicBezTo>
                  <a:cubicBezTo>
                    <a:pt x="3238236" y="22860"/>
                    <a:pt x="3122671" y="22860"/>
                    <a:pt x="3010718" y="24130"/>
                  </a:cubicBezTo>
                  <a:cubicBezTo>
                    <a:pt x="2913210" y="25400"/>
                    <a:pt x="1270024" y="29210"/>
                    <a:pt x="1172516" y="29210"/>
                  </a:cubicBezTo>
                  <a:cubicBezTo>
                    <a:pt x="1013615" y="29210"/>
                    <a:pt x="854713" y="26670"/>
                    <a:pt x="695812" y="33020"/>
                  </a:cubicBezTo>
                  <a:cubicBezTo>
                    <a:pt x="612750" y="36830"/>
                    <a:pt x="533299" y="36830"/>
                    <a:pt x="453848" y="38100"/>
                  </a:cubicBezTo>
                  <a:cubicBezTo>
                    <a:pt x="316615" y="41910"/>
                    <a:pt x="179382" y="45720"/>
                    <a:pt x="49530" y="50800"/>
                  </a:cubicBezTo>
                  <a:cubicBezTo>
                    <a:pt x="36830" y="50800"/>
                    <a:pt x="34290" y="53340"/>
                    <a:pt x="33020" y="66085"/>
                  </a:cubicBezTo>
                  <a:cubicBezTo>
                    <a:pt x="31750" y="75466"/>
                    <a:pt x="31750" y="84846"/>
                    <a:pt x="30480" y="94227"/>
                  </a:cubicBezTo>
                  <a:cubicBezTo>
                    <a:pt x="29210" y="109862"/>
                    <a:pt x="26670" y="124976"/>
                    <a:pt x="25400" y="140610"/>
                  </a:cubicBezTo>
                  <a:cubicBezTo>
                    <a:pt x="20320" y="157287"/>
                    <a:pt x="26670" y="564833"/>
                    <a:pt x="29210" y="581510"/>
                  </a:cubicBezTo>
                  <a:cubicBezTo>
                    <a:pt x="29210" y="599230"/>
                    <a:pt x="29210" y="617470"/>
                    <a:pt x="30480" y="635190"/>
                  </a:cubicBezTo>
                  <a:cubicBezTo>
                    <a:pt x="30480" y="648219"/>
                    <a:pt x="33020" y="661248"/>
                    <a:pt x="33020" y="674276"/>
                  </a:cubicBezTo>
                  <a:cubicBezTo>
                    <a:pt x="33020" y="688348"/>
                    <a:pt x="33020" y="702419"/>
                    <a:pt x="31750" y="717921"/>
                  </a:cubicBezTo>
                  <a:cubicBezTo>
                    <a:pt x="31750" y="721731"/>
                    <a:pt x="31750" y="724271"/>
                    <a:pt x="31750" y="728081"/>
                  </a:cubicBezTo>
                  <a:cubicBezTo>
                    <a:pt x="31750" y="738241"/>
                    <a:pt x="35560" y="742051"/>
                    <a:pt x="44450" y="742051"/>
                  </a:cubicBezTo>
                  <a:cubicBezTo>
                    <a:pt x="74652" y="742051"/>
                    <a:pt x="125211" y="743321"/>
                    <a:pt x="172159" y="743321"/>
                  </a:cubicBezTo>
                  <a:cubicBezTo>
                    <a:pt x="240776" y="743321"/>
                    <a:pt x="313004" y="740781"/>
                    <a:pt x="381620" y="743321"/>
                  </a:cubicBezTo>
                  <a:cubicBezTo>
                    <a:pt x="493574" y="747131"/>
                    <a:pt x="605527" y="749671"/>
                    <a:pt x="717480" y="748401"/>
                  </a:cubicBezTo>
                  <a:cubicBezTo>
                    <a:pt x="789708" y="747131"/>
                    <a:pt x="858325" y="749671"/>
                    <a:pt x="930553" y="749671"/>
                  </a:cubicBezTo>
                  <a:cubicBezTo>
                    <a:pt x="1035283" y="749671"/>
                    <a:pt x="1140014" y="748401"/>
                    <a:pt x="1244744" y="749671"/>
                  </a:cubicBezTo>
                  <a:cubicBezTo>
                    <a:pt x="1400034" y="750941"/>
                    <a:pt x="3104614" y="740781"/>
                    <a:pt x="3263516" y="743321"/>
                  </a:cubicBezTo>
                  <a:cubicBezTo>
                    <a:pt x="3332132" y="744591"/>
                    <a:pt x="3400748" y="745861"/>
                    <a:pt x="3465754" y="745861"/>
                  </a:cubicBezTo>
                  <a:cubicBezTo>
                    <a:pt x="3584930" y="748401"/>
                    <a:pt x="3700495" y="744591"/>
                    <a:pt x="3819671" y="748401"/>
                  </a:cubicBezTo>
                  <a:cubicBezTo>
                    <a:pt x="3917178" y="750941"/>
                    <a:pt x="4014686" y="750941"/>
                    <a:pt x="4112194" y="753481"/>
                  </a:cubicBezTo>
                  <a:cubicBezTo>
                    <a:pt x="4256650" y="757291"/>
                    <a:pt x="4401106" y="759831"/>
                    <a:pt x="4545562" y="761101"/>
                  </a:cubicBezTo>
                  <a:cubicBezTo>
                    <a:pt x="4599733" y="761101"/>
                    <a:pt x="4622406" y="759831"/>
                    <a:pt x="4642726" y="759831"/>
                  </a:cubicBezTo>
                  <a:close/>
                </a:path>
              </a:pathLst>
            </a:custGeom>
            <a:solidFill>
              <a:srgbClr val="252627"/>
            </a:solidFill>
          </p:spPr>
        </p:sp>
      </p:grpSp>
      <p:grpSp>
        <p:nvGrpSpPr>
          <p:cNvPr id="16" name="Group 16"/>
          <p:cNvGrpSpPr/>
          <p:nvPr/>
        </p:nvGrpSpPr>
        <p:grpSpPr>
          <a:xfrm rot="-10800000">
            <a:off x="7989278" y="3564882"/>
            <a:ext cx="2408865" cy="1741111"/>
            <a:chOff x="0" y="0"/>
            <a:chExt cx="913263" cy="660100"/>
          </a:xfrm>
        </p:grpSpPr>
        <p:sp>
          <p:nvSpPr>
            <p:cNvPr id="17" name="Freeform 17"/>
            <p:cNvSpPr/>
            <p:nvPr/>
          </p:nvSpPr>
          <p:spPr>
            <a:xfrm>
              <a:off x="38254" y="39466"/>
              <a:ext cx="875008" cy="581169"/>
            </a:xfrm>
            <a:custGeom>
              <a:avLst/>
              <a:gdLst/>
              <a:ahLst/>
              <a:cxnLst/>
              <a:rect l="l" t="t" r="r" b="b"/>
              <a:pathLst>
                <a:path w="875008" h="581169">
                  <a:moveTo>
                    <a:pt x="24117" y="239931"/>
                  </a:moveTo>
                  <a:lnTo>
                    <a:pt x="305775" y="11187"/>
                  </a:lnTo>
                  <a:cubicBezTo>
                    <a:pt x="317230" y="1885"/>
                    <a:pt x="333013" y="0"/>
                    <a:pt x="346336" y="6343"/>
                  </a:cubicBezTo>
                  <a:cubicBezTo>
                    <a:pt x="359659" y="12686"/>
                    <a:pt x="368146" y="26126"/>
                    <a:pt x="368146" y="40882"/>
                  </a:cubicBezTo>
                  <a:lnTo>
                    <a:pt x="368146" y="83386"/>
                  </a:lnTo>
                  <a:cubicBezTo>
                    <a:pt x="368146" y="127761"/>
                    <a:pt x="404119" y="163734"/>
                    <a:pt x="448494" y="163734"/>
                  </a:cubicBezTo>
                  <a:lnTo>
                    <a:pt x="794660" y="163734"/>
                  </a:lnTo>
                  <a:cubicBezTo>
                    <a:pt x="839036" y="163734"/>
                    <a:pt x="875009" y="199707"/>
                    <a:pt x="875009" y="244082"/>
                  </a:cubicBezTo>
                  <a:lnTo>
                    <a:pt x="875009" y="337086"/>
                  </a:lnTo>
                  <a:cubicBezTo>
                    <a:pt x="875009" y="381461"/>
                    <a:pt x="839036" y="417434"/>
                    <a:pt x="794660" y="417434"/>
                  </a:cubicBezTo>
                  <a:lnTo>
                    <a:pt x="448494" y="417434"/>
                  </a:lnTo>
                  <a:cubicBezTo>
                    <a:pt x="404119" y="417434"/>
                    <a:pt x="368146" y="453407"/>
                    <a:pt x="368146" y="497782"/>
                  </a:cubicBezTo>
                  <a:lnTo>
                    <a:pt x="368146" y="540286"/>
                  </a:lnTo>
                  <a:cubicBezTo>
                    <a:pt x="368146" y="555042"/>
                    <a:pt x="359659" y="568482"/>
                    <a:pt x="346336" y="574825"/>
                  </a:cubicBezTo>
                  <a:cubicBezTo>
                    <a:pt x="333013" y="581168"/>
                    <a:pt x="317230" y="579283"/>
                    <a:pt x="305775" y="569981"/>
                  </a:cubicBezTo>
                  <a:lnTo>
                    <a:pt x="24117" y="341237"/>
                  </a:lnTo>
                  <a:cubicBezTo>
                    <a:pt x="8860" y="328846"/>
                    <a:pt x="0" y="310239"/>
                    <a:pt x="0" y="290584"/>
                  </a:cubicBezTo>
                  <a:cubicBezTo>
                    <a:pt x="0" y="270929"/>
                    <a:pt x="8860" y="252322"/>
                    <a:pt x="24117" y="239931"/>
                  </a:cubicBezTo>
                  <a:close/>
                </a:path>
              </a:pathLst>
            </a:custGeom>
            <a:solidFill>
              <a:srgbClr val="FCCE5D"/>
            </a:solidFill>
          </p:spPr>
        </p:sp>
        <p:sp>
          <p:nvSpPr>
            <p:cNvPr id="18" name="TextBox 18"/>
            <p:cNvSpPr txBox="1"/>
            <p:nvPr/>
          </p:nvSpPr>
          <p:spPr>
            <a:xfrm>
              <a:off x="101600" y="165100"/>
              <a:ext cx="811663" cy="291800"/>
            </a:xfrm>
            <a:prstGeom prst="rect">
              <a:avLst/>
            </a:prstGeom>
          </p:spPr>
          <p:txBody>
            <a:bodyPr lIns="50800" tIns="50800" rIns="50800" bIns="50800" rtlCol="0" anchor="ctr"/>
            <a:lstStyle/>
            <a:p>
              <a:pPr algn="ctr">
                <a:lnSpc>
                  <a:spcPts val="2659"/>
                </a:lnSpc>
              </a:pPr>
              <a:endParaRPr/>
            </a:p>
          </p:txBody>
        </p:sp>
      </p:grpSp>
      <p:sp>
        <p:nvSpPr>
          <p:cNvPr id="19" name="Freeform 19"/>
          <p:cNvSpPr/>
          <p:nvPr/>
        </p:nvSpPr>
        <p:spPr>
          <a:xfrm>
            <a:off x="8036198" y="3646129"/>
            <a:ext cx="2215604" cy="1578618"/>
          </a:xfrm>
          <a:custGeom>
            <a:avLst/>
            <a:gdLst/>
            <a:ahLst/>
            <a:cxnLst/>
            <a:rect l="l" t="t" r="r" b="b"/>
            <a:pathLst>
              <a:path w="2215604" h="1578618">
                <a:moveTo>
                  <a:pt x="0" y="0"/>
                </a:moveTo>
                <a:lnTo>
                  <a:pt x="2215604" y="0"/>
                </a:lnTo>
                <a:lnTo>
                  <a:pt x="2215604" y="1578618"/>
                </a:lnTo>
                <a:lnTo>
                  <a:pt x="0" y="15786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20" name="Group 20"/>
          <p:cNvGrpSpPr/>
          <p:nvPr/>
        </p:nvGrpSpPr>
        <p:grpSpPr>
          <a:xfrm rot="-10800000">
            <a:off x="13846193" y="3646129"/>
            <a:ext cx="2408865" cy="1741111"/>
            <a:chOff x="0" y="0"/>
            <a:chExt cx="913263" cy="660100"/>
          </a:xfrm>
        </p:grpSpPr>
        <p:sp>
          <p:nvSpPr>
            <p:cNvPr id="21" name="Freeform 21"/>
            <p:cNvSpPr/>
            <p:nvPr/>
          </p:nvSpPr>
          <p:spPr>
            <a:xfrm>
              <a:off x="38254" y="39466"/>
              <a:ext cx="875008" cy="581169"/>
            </a:xfrm>
            <a:custGeom>
              <a:avLst/>
              <a:gdLst/>
              <a:ahLst/>
              <a:cxnLst/>
              <a:rect l="l" t="t" r="r" b="b"/>
              <a:pathLst>
                <a:path w="875008" h="581169">
                  <a:moveTo>
                    <a:pt x="24117" y="239931"/>
                  </a:moveTo>
                  <a:lnTo>
                    <a:pt x="305775" y="11187"/>
                  </a:lnTo>
                  <a:cubicBezTo>
                    <a:pt x="317230" y="1885"/>
                    <a:pt x="333013" y="0"/>
                    <a:pt x="346336" y="6343"/>
                  </a:cubicBezTo>
                  <a:cubicBezTo>
                    <a:pt x="359659" y="12686"/>
                    <a:pt x="368146" y="26126"/>
                    <a:pt x="368146" y="40882"/>
                  </a:cubicBezTo>
                  <a:lnTo>
                    <a:pt x="368146" y="83386"/>
                  </a:lnTo>
                  <a:cubicBezTo>
                    <a:pt x="368146" y="127761"/>
                    <a:pt x="404119" y="163734"/>
                    <a:pt x="448494" y="163734"/>
                  </a:cubicBezTo>
                  <a:lnTo>
                    <a:pt x="794660" y="163734"/>
                  </a:lnTo>
                  <a:cubicBezTo>
                    <a:pt x="839036" y="163734"/>
                    <a:pt x="875009" y="199707"/>
                    <a:pt x="875009" y="244082"/>
                  </a:cubicBezTo>
                  <a:lnTo>
                    <a:pt x="875009" y="337086"/>
                  </a:lnTo>
                  <a:cubicBezTo>
                    <a:pt x="875009" y="381461"/>
                    <a:pt x="839036" y="417434"/>
                    <a:pt x="794660" y="417434"/>
                  </a:cubicBezTo>
                  <a:lnTo>
                    <a:pt x="448494" y="417434"/>
                  </a:lnTo>
                  <a:cubicBezTo>
                    <a:pt x="404119" y="417434"/>
                    <a:pt x="368146" y="453407"/>
                    <a:pt x="368146" y="497782"/>
                  </a:cubicBezTo>
                  <a:lnTo>
                    <a:pt x="368146" y="540286"/>
                  </a:lnTo>
                  <a:cubicBezTo>
                    <a:pt x="368146" y="555042"/>
                    <a:pt x="359659" y="568482"/>
                    <a:pt x="346336" y="574825"/>
                  </a:cubicBezTo>
                  <a:cubicBezTo>
                    <a:pt x="333013" y="581168"/>
                    <a:pt x="317230" y="579283"/>
                    <a:pt x="305775" y="569981"/>
                  </a:cubicBezTo>
                  <a:lnTo>
                    <a:pt x="24117" y="341237"/>
                  </a:lnTo>
                  <a:cubicBezTo>
                    <a:pt x="8860" y="328846"/>
                    <a:pt x="0" y="310239"/>
                    <a:pt x="0" y="290584"/>
                  </a:cubicBezTo>
                  <a:cubicBezTo>
                    <a:pt x="0" y="270929"/>
                    <a:pt x="8860" y="252322"/>
                    <a:pt x="24117" y="239931"/>
                  </a:cubicBezTo>
                  <a:close/>
                </a:path>
              </a:pathLst>
            </a:custGeom>
            <a:solidFill>
              <a:srgbClr val="FCCE5D"/>
            </a:solidFill>
          </p:spPr>
        </p:sp>
        <p:sp>
          <p:nvSpPr>
            <p:cNvPr id="22" name="TextBox 22"/>
            <p:cNvSpPr txBox="1"/>
            <p:nvPr/>
          </p:nvSpPr>
          <p:spPr>
            <a:xfrm>
              <a:off x="101600" y="165100"/>
              <a:ext cx="811663" cy="291800"/>
            </a:xfrm>
            <a:prstGeom prst="rect">
              <a:avLst/>
            </a:prstGeom>
          </p:spPr>
          <p:txBody>
            <a:bodyPr lIns="50800" tIns="50800" rIns="50800" bIns="50800" rtlCol="0" anchor="ctr"/>
            <a:lstStyle/>
            <a:p>
              <a:pPr algn="ctr">
                <a:lnSpc>
                  <a:spcPts val="2659"/>
                </a:lnSpc>
              </a:pPr>
              <a:endParaRPr/>
            </a:p>
          </p:txBody>
        </p:sp>
      </p:grpSp>
      <p:sp>
        <p:nvSpPr>
          <p:cNvPr id="23" name="Freeform 23"/>
          <p:cNvSpPr/>
          <p:nvPr/>
        </p:nvSpPr>
        <p:spPr>
          <a:xfrm>
            <a:off x="13845133" y="3727376"/>
            <a:ext cx="2215604" cy="1578618"/>
          </a:xfrm>
          <a:custGeom>
            <a:avLst/>
            <a:gdLst/>
            <a:ahLst/>
            <a:cxnLst/>
            <a:rect l="l" t="t" r="r" b="b"/>
            <a:pathLst>
              <a:path w="2215604" h="1578618">
                <a:moveTo>
                  <a:pt x="0" y="0"/>
                </a:moveTo>
                <a:lnTo>
                  <a:pt x="2215604" y="0"/>
                </a:lnTo>
                <a:lnTo>
                  <a:pt x="2215604" y="1578617"/>
                </a:lnTo>
                <a:lnTo>
                  <a:pt x="0" y="1578617"/>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4" name="TextBox 24"/>
          <p:cNvSpPr txBox="1"/>
          <p:nvPr/>
        </p:nvSpPr>
        <p:spPr>
          <a:xfrm>
            <a:off x="1131859" y="523444"/>
            <a:ext cx="16024281" cy="1967611"/>
          </a:xfrm>
          <a:prstGeom prst="rect">
            <a:avLst/>
          </a:prstGeom>
        </p:spPr>
        <p:txBody>
          <a:bodyPr lIns="0" tIns="0" rIns="0" bIns="0" rtlCol="0" anchor="t">
            <a:spAutoFit/>
          </a:bodyPr>
          <a:lstStyle/>
          <a:p>
            <a:pPr algn="ctr">
              <a:lnSpc>
                <a:spcPts val="7591"/>
              </a:lnSpc>
            </a:pPr>
            <a:r>
              <a:rPr lang="en-US" sz="7299" dirty="0" err="1">
                <a:solidFill>
                  <a:srgbClr val="442816"/>
                </a:solidFill>
                <a:latin typeface="Balmy"/>
              </a:rPr>
              <a:t>pemanfaatan</a:t>
            </a:r>
            <a:r>
              <a:rPr lang="en-US" sz="7299" dirty="0">
                <a:solidFill>
                  <a:srgbClr val="442816"/>
                </a:solidFill>
                <a:latin typeface="Balmy"/>
              </a:rPr>
              <a:t> </a:t>
            </a:r>
            <a:r>
              <a:rPr lang="en-US" sz="7299" dirty="0" err="1">
                <a:solidFill>
                  <a:srgbClr val="442816"/>
                </a:solidFill>
                <a:latin typeface="Balmy"/>
              </a:rPr>
              <a:t>melalui</a:t>
            </a:r>
            <a:r>
              <a:rPr lang="en-US" sz="7299" dirty="0">
                <a:solidFill>
                  <a:srgbClr val="442816"/>
                </a:solidFill>
                <a:latin typeface="Balmy"/>
              </a:rPr>
              <a:t> Media digital </a:t>
            </a:r>
            <a:r>
              <a:rPr lang="en-US" sz="7299" dirty="0" err="1">
                <a:solidFill>
                  <a:srgbClr val="442816"/>
                </a:solidFill>
                <a:latin typeface="Balmy"/>
              </a:rPr>
              <a:t>dalam</a:t>
            </a:r>
            <a:r>
              <a:rPr lang="en-US" sz="7299" dirty="0">
                <a:solidFill>
                  <a:srgbClr val="442816"/>
                </a:solidFill>
                <a:latin typeface="Balmy"/>
              </a:rPr>
              <a:t> stunting</a:t>
            </a:r>
          </a:p>
        </p:txBody>
      </p:sp>
      <p:sp>
        <p:nvSpPr>
          <p:cNvPr id="25" name="TextBox 25"/>
          <p:cNvSpPr txBox="1"/>
          <p:nvPr/>
        </p:nvSpPr>
        <p:spPr>
          <a:xfrm>
            <a:off x="1028700" y="5667008"/>
            <a:ext cx="4618310" cy="2905924"/>
          </a:xfrm>
          <a:prstGeom prst="rect">
            <a:avLst/>
          </a:prstGeom>
        </p:spPr>
        <p:txBody>
          <a:bodyPr lIns="0" tIns="0" rIns="0" bIns="0" rtlCol="0" anchor="t">
            <a:spAutoFit/>
          </a:bodyPr>
          <a:lstStyle/>
          <a:p>
            <a:pPr algn="ctr">
              <a:lnSpc>
                <a:spcPts val="3779"/>
              </a:lnSpc>
              <a:spcBef>
                <a:spcPct val="0"/>
              </a:spcBef>
            </a:pPr>
            <a:r>
              <a:rPr lang="en-US" sz="2700" dirty="0">
                <a:solidFill>
                  <a:srgbClr val="442816"/>
                </a:solidFill>
                <a:latin typeface="Childos Arabic Light"/>
              </a:rPr>
              <a:t>Instagram </a:t>
            </a:r>
            <a:r>
              <a:rPr lang="en-US" sz="2700" dirty="0" err="1">
                <a:solidFill>
                  <a:srgbClr val="442816"/>
                </a:solidFill>
                <a:latin typeface="Childos Arabic Light"/>
              </a:rPr>
              <a:t>menjadi</a:t>
            </a:r>
            <a:r>
              <a:rPr lang="en-US" sz="2700" dirty="0">
                <a:solidFill>
                  <a:srgbClr val="442816"/>
                </a:solidFill>
                <a:latin typeface="Childos Arabic Light"/>
              </a:rPr>
              <a:t> </a:t>
            </a:r>
            <a:r>
              <a:rPr lang="en-US" sz="2700" dirty="0" err="1">
                <a:solidFill>
                  <a:srgbClr val="442816"/>
                </a:solidFill>
                <a:latin typeface="Childos Arabic Light"/>
              </a:rPr>
              <a:t>konsultan</a:t>
            </a:r>
            <a:r>
              <a:rPr lang="en-US" sz="2700" dirty="0">
                <a:solidFill>
                  <a:srgbClr val="442816"/>
                </a:solidFill>
                <a:latin typeface="Childos Arabic Light"/>
              </a:rPr>
              <a:t> </a:t>
            </a:r>
            <a:r>
              <a:rPr lang="en-US" sz="2700" dirty="0" err="1">
                <a:solidFill>
                  <a:srgbClr val="442816"/>
                </a:solidFill>
                <a:latin typeface="Childos Arabic Light"/>
              </a:rPr>
              <a:t>kesehatan</a:t>
            </a:r>
            <a:r>
              <a:rPr lang="en-US" sz="2700" dirty="0">
                <a:solidFill>
                  <a:srgbClr val="442816"/>
                </a:solidFill>
                <a:latin typeface="Childos Arabic Light"/>
              </a:rPr>
              <a:t> </a:t>
            </a:r>
            <a:r>
              <a:rPr lang="en-US" sz="2700" dirty="0" err="1">
                <a:solidFill>
                  <a:srgbClr val="442816"/>
                </a:solidFill>
                <a:latin typeface="Childos Arabic Light"/>
              </a:rPr>
              <a:t>melalui</a:t>
            </a:r>
            <a:r>
              <a:rPr lang="en-US" sz="2700" dirty="0">
                <a:solidFill>
                  <a:srgbClr val="442816"/>
                </a:solidFill>
                <a:latin typeface="Childos Arabic Light"/>
              </a:rPr>
              <a:t> </a:t>
            </a:r>
            <a:r>
              <a:rPr lang="en-US" sz="2700" dirty="0" err="1">
                <a:solidFill>
                  <a:srgbClr val="442816"/>
                </a:solidFill>
                <a:latin typeface="Childos Arabic Light"/>
              </a:rPr>
              <a:t>penyebaran</a:t>
            </a:r>
            <a:r>
              <a:rPr lang="en-US" sz="2700" dirty="0">
                <a:solidFill>
                  <a:srgbClr val="442816"/>
                </a:solidFill>
                <a:latin typeface="Childos Arabic Light"/>
              </a:rPr>
              <a:t> </a:t>
            </a:r>
            <a:r>
              <a:rPr lang="en-US" sz="2700" dirty="0" err="1">
                <a:solidFill>
                  <a:srgbClr val="442816"/>
                </a:solidFill>
                <a:latin typeface="Childos Arabic Light"/>
              </a:rPr>
              <a:t>informasi</a:t>
            </a:r>
            <a:r>
              <a:rPr lang="en-US" sz="2700" dirty="0">
                <a:solidFill>
                  <a:srgbClr val="442816"/>
                </a:solidFill>
                <a:latin typeface="Childos Arabic Light"/>
              </a:rPr>
              <a:t> dan saran-saran </a:t>
            </a:r>
            <a:r>
              <a:rPr lang="en-US" sz="2700" dirty="0" err="1">
                <a:solidFill>
                  <a:srgbClr val="442816"/>
                </a:solidFill>
                <a:latin typeface="Childos Arabic Light"/>
              </a:rPr>
              <a:t>terbaik</a:t>
            </a:r>
            <a:r>
              <a:rPr lang="en-US" sz="2700" dirty="0">
                <a:solidFill>
                  <a:srgbClr val="442816"/>
                </a:solidFill>
                <a:latin typeface="Childos Arabic Light"/>
              </a:rPr>
              <a:t> </a:t>
            </a:r>
            <a:r>
              <a:rPr lang="en-US" sz="2700" dirty="0" err="1">
                <a:solidFill>
                  <a:srgbClr val="442816"/>
                </a:solidFill>
                <a:latin typeface="Childos Arabic Light"/>
              </a:rPr>
              <a:t>termasuk</a:t>
            </a:r>
            <a:r>
              <a:rPr lang="en-US" sz="2700" dirty="0">
                <a:solidFill>
                  <a:srgbClr val="442816"/>
                </a:solidFill>
                <a:latin typeface="Childos Arabic Light"/>
              </a:rPr>
              <a:t> </a:t>
            </a:r>
            <a:r>
              <a:rPr lang="en-US" sz="2700" dirty="0" err="1">
                <a:solidFill>
                  <a:srgbClr val="442816"/>
                </a:solidFill>
                <a:latin typeface="Childos Arabic Light"/>
              </a:rPr>
              <a:t>untuk</a:t>
            </a:r>
            <a:r>
              <a:rPr lang="en-US" sz="2700" dirty="0">
                <a:solidFill>
                  <a:srgbClr val="442816"/>
                </a:solidFill>
                <a:latin typeface="Childos Arabic Light"/>
              </a:rPr>
              <a:t> </a:t>
            </a:r>
            <a:r>
              <a:rPr lang="en-US" sz="2700" dirty="0" err="1">
                <a:solidFill>
                  <a:srgbClr val="442816"/>
                </a:solidFill>
                <a:latin typeface="Childos Arabic Light"/>
              </a:rPr>
              <a:t>penguatan</a:t>
            </a:r>
            <a:r>
              <a:rPr lang="en-US" sz="2700" dirty="0">
                <a:solidFill>
                  <a:srgbClr val="442816"/>
                </a:solidFill>
                <a:latin typeface="Childos Arabic Light"/>
              </a:rPr>
              <a:t> </a:t>
            </a:r>
            <a:r>
              <a:rPr lang="en-US" sz="2700" dirty="0" err="1">
                <a:solidFill>
                  <a:srgbClr val="442816"/>
                </a:solidFill>
                <a:latin typeface="Childos Arabic Light"/>
              </a:rPr>
              <a:t>gizi</a:t>
            </a:r>
            <a:r>
              <a:rPr lang="en-US" sz="2700" dirty="0">
                <a:solidFill>
                  <a:srgbClr val="442816"/>
                </a:solidFill>
                <a:latin typeface="Childos Arabic Light"/>
              </a:rPr>
              <a:t> dan </a:t>
            </a:r>
            <a:r>
              <a:rPr lang="en-US" sz="2700" dirty="0" err="1">
                <a:solidFill>
                  <a:srgbClr val="442816"/>
                </a:solidFill>
                <a:latin typeface="Childos Arabic Light"/>
              </a:rPr>
              <a:t>pencegahan</a:t>
            </a:r>
            <a:r>
              <a:rPr lang="en-US" sz="2700" dirty="0">
                <a:solidFill>
                  <a:srgbClr val="442816"/>
                </a:solidFill>
                <a:latin typeface="Childos Arabic Light"/>
              </a:rPr>
              <a:t> stunting.</a:t>
            </a:r>
          </a:p>
        </p:txBody>
      </p:sp>
      <p:sp>
        <p:nvSpPr>
          <p:cNvPr id="26" name="TextBox 26"/>
          <p:cNvSpPr txBox="1"/>
          <p:nvPr/>
        </p:nvSpPr>
        <p:spPr>
          <a:xfrm>
            <a:off x="6834845" y="5667008"/>
            <a:ext cx="4618310" cy="2905924"/>
          </a:xfrm>
          <a:prstGeom prst="rect">
            <a:avLst/>
          </a:prstGeom>
        </p:spPr>
        <p:txBody>
          <a:bodyPr lIns="0" tIns="0" rIns="0" bIns="0" rtlCol="0" anchor="t">
            <a:spAutoFit/>
          </a:bodyPr>
          <a:lstStyle/>
          <a:p>
            <a:pPr algn="ctr">
              <a:lnSpc>
                <a:spcPts val="3779"/>
              </a:lnSpc>
              <a:spcBef>
                <a:spcPct val="0"/>
              </a:spcBef>
            </a:pPr>
            <a:r>
              <a:rPr lang="en-US" sz="2700" dirty="0" err="1">
                <a:solidFill>
                  <a:srgbClr val="442816"/>
                </a:solidFill>
                <a:latin typeface="Childos Arabic Light"/>
              </a:rPr>
              <a:t>Penguatan</a:t>
            </a:r>
            <a:r>
              <a:rPr lang="en-US" sz="2700" dirty="0">
                <a:solidFill>
                  <a:srgbClr val="442816"/>
                </a:solidFill>
                <a:latin typeface="Childos Arabic Light"/>
              </a:rPr>
              <a:t> </a:t>
            </a:r>
            <a:r>
              <a:rPr lang="en-US" sz="2700" dirty="0" err="1">
                <a:solidFill>
                  <a:srgbClr val="442816"/>
                </a:solidFill>
                <a:latin typeface="Childos Arabic Light"/>
              </a:rPr>
              <a:t>informasi</a:t>
            </a:r>
            <a:r>
              <a:rPr lang="en-US" sz="2700" dirty="0">
                <a:solidFill>
                  <a:srgbClr val="442816"/>
                </a:solidFill>
                <a:latin typeface="Childos Arabic Light"/>
              </a:rPr>
              <a:t> yang </a:t>
            </a:r>
            <a:r>
              <a:rPr lang="en-US" sz="2700" dirty="0" err="1">
                <a:solidFill>
                  <a:srgbClr val="442816"/>
                </a:solidFill>
                <a:latin typeface="Childos Arabic Light"/>
              </a:rPr>
              <a:t>konsisten</a:t>
            </a:r>
            <a:r>
              <a:rPr lang="en-US" sz="2700" dirty="0">
                <a:solidFill>
                  <a:srgbClr val="442816"/>
                </a:solidFill>
                <a:latin typeface="Childos Arabic Light"/>
              </a:rPr>
              <a:t> dan </a:t>
            </a:r>
            <a:r>
              <a:rPr lang="en-US" sz="2700" dirty="0" err="1">
                <a:solidFill>
                  <a:srgbClr val="442816"/>
                </a:solidFill>
                <a:latin typeface="Childos Arabic Light"/>
              </a:rPr>
              <a:t>berkelanjutan</a:t>
            </a:r>
            <a:r>
              <a:rPr lang="en-US" sz="2700" dirty="0">
                <a:solidFill>
                  <a:srgbClr val="442816"/>
                </a:solidFill>
                <a:latin typeface="Childos Arabic Light"/>
              </a:rPr>
              <a:t> </a:t>
            </a:r>
            <a:r>
              <a:rPr lang="en-US" sz="2700" dirty="0" err="1">
                <a:solidFill>
                  <a:srgbClr val="442816"/>
                </a:solidFill>
                <a:latin typeface="Childos Arabic Light"/>
              </a:rPr>
              <a:t>melalui</a:t>
            </a:r>
            <a:r>
              <a:rPr lang="en-US" sz="2700" dirty="0">
                <a:solidFill>
                  <a:srgbClr val="442816"/>
                </a:solidFill>
                <a:latin typeface="Childos Arabic Light"/>
              </a:rPr>
              <a:t> </a:t>
            </a:r>
            <a:r>
              <a:rPr lang="en-US" sz="2700" dirty="0" err="1">
                <a:solidFill>
                  <a:srgbClr val="442816"/>
                </a:solidFill>
                <a:latin typeface="Childos Arabic Light"/>
              </a:rPr>
              <a:t>penggunaan</a:t>
            </a:r>
            <a:r>
              <a:rPr lang="en-US" sz="2700" dirty="0">
                <a:solidFill>
                  <a:srgbClr val="442816"/>
                </a:solidFill>
                <a:latin typeface="Childos Arabic Light"/>
              </a:rPr>
              <a:t> </a:t>
            </a:r>
            <a:r>
              <a:rPr lang="en-US" sz="2700" dirty="0" err="1">
                <a:solidFill>
                  <a:srgbClr val="442816"/>
                </a:solidFill>
                <a:latin typeface="Childos Arabic Light"/>
              </a:rPr>
              <a:t>konten</a:t>
            </a:r>
            <a:r>
              <a:rPr lang="en-US" sz="2700" dirty="0">
                <a:solidFill>
                  <a:srgbClr val="442816"/>
                </a:solidFill>
                <a:latin typeface="Childos Arabic Light"/>
              </a:rPr>
              <a:t> </a:t>
            </a:r>
            <a:r>
              <a:rPr lang="en-US" sz="2700" dirty="0" err="1">
                <a:solidFill>
                  <a:srgbClr val="442816"/>
                </a:solidFill>
                <a:latin typeface="Childos Arabic Light"/>
              </a:rPr>
              <a:t>kreatif</a:t>
            </a:r>
            <a:r>
              <a:rPr lang="en-US" sz="2700" dirty="0">
                <a:solidFill>
                  <a:srgbClr val="442816"/>
                </a:solidFill>
                <a:latin typeface="Childos Arabic Light"/>
              </a:rPr>
              <a:t> di media </a:t>
            </a:r>
            <a:r>
              <a:rPr lang="en-US" sz="2700" dirty="0" err="1">
                <a:solidFill>
                  <a:srgbClr val="442816"/>
                </a:solidFill>
                <a:latin typeface="Childos Arabic Light"/>
              </a:rPr>
              <a:t>sosial</a:t>
            </a:r>
            <a:r>
              <a:rPr lang="en-US" sz="2700" dirty="0">
                <a:solidFill>
                  <a:srgbClr val="442816"/>
                </a:solidFill>
                <a:latin typeface="Childos Arabic Light"/>
              </a:rPr>
              <a:t> Instagram </a:t>
            </a:r>
            <a:r>
              <a:rPr lang="en-US" sz="2700" dirty="0" err="1">
                <a:solidFill>
                  <a:srgbClr val="442816"/>
                </a:solidFill>
                <a:latin typeface="Childos Arabic Light"/>
              </a:rPr>
              <a:t>untuk</a:t>
            </a:r>
            <a:r>
              <a:rPr lang="en-US" sz="2700" dirty="0">
                <a:solidFill>
                  <a:srgbClr val="442816"/>
                </a:solidFill>
                <a:latin typeface="Childos Arabic Light"/>
              </a:rPr>
              <a:t> </a:t>
            </a:r>
            <a:r>
              <a:rPr lang="en-US" sz="2700" dirty="0" err="1">
                <a:solidFill>
                  <a:srgbClr val="442816"/>
                </a:solidFill>
                <a:latin typeface="Childos Arabic Light"/>
              </a:rPr>
              <a:t>mengedukasi</a:t>
            </a:r>
            <a:r>
              <a:rPr lang="en-US" sz="2700" dirty="0">
                <a:solidFill>
                  <a:srgbClr val="442816"/>
                </a:solidFill>
                <a:latin typeface="Childos Arabic Light"/>
              </a:rPr>
              <a:t> </a:t>
            </a:r>
            <a:r>
              <a:rPr lang="en-US" sz="2700" dirty="0" err="1">
                <a:solidFill>
                  <a:srgbClr val="442816"/>
                </a:solidFill>
                <a:latin typeface="Childos Arabic Light"/>
              </a:rPr>
              <a:t>informasi</a:t>
            </a:r>
            <a:r>
              <a:rPr lang="en-US" sz="2700" dirty="0">
                <a:solidFill>
                  <a:srgbClr val="442816"/>
                </a:solidFill>
                <a:latin typeface="Childos Arabic Light"/>
              </a:rPr>
              <a:t> stunting </a:t>
            </a:r>
            <a:r>
              <a:rPr lang="en-US" sz="2700" dirty="0" err="1">
                <a:solidFill>
                  <a:srgbClr val="442816"/>
                </a:solidFill>
                <a:latin typeface="Childos Arabic Light"/>
              </a:rPr>
              <a:t>kepada</a:t>
            </a:r>
            <a:r>
              <a:rPr lang="en-US" sz="2700" dirty="0">
                <a:solidFill>
                  <a:srgbClr val="442816"/>
                </a:solidFill>
                <a:latin typeface="Childos Arabic Light"/>
              </a:rPr>
              <a:t> para </a:t>
            </a:r>
            <a:r>
              <a:rPr lang="en-US" sz="2700" dirty="0" err="1">
                <a:solidFill>
                  <a:srgbClr val="442816"/>
                </a:solidFill>
                <a:latin typeface="Childos Arabic Light"/>
              </a:rPr>
              <a:t>ibu</a:t>
            </a:r>
            <a:r>
              <a:rPr lang="en-US" sz="2700" dirty="0">
                <a:solidFill>
                  <a:srgbClr val="442816"/>
                </a:solidFill>
                <a:latin typeface="Childos Arabic Light"/>
              </a:rPr>
              <a:t> </a:t>
            </a:r>
            <a:r>
              <a:rPr lang="en-US" sz="2700" dirty="0" err="1">
                <a:solidFill>
                  <a:srgbClr val="442816"/>
                </a:solidFill>
                <a:latin typeface="Childos Arabic Light"/>
              </a:rPr>
              <a:t>balita</a:t>
            </a:r>
            <a:r>
              <a:rPr lang="en-US" sz="2700" dirty="0">
                <a:solidFill>
                  <a:srgbClr val="442816"/>
                </a:solidFill>
                <a:latin typeface="Childos Arabic Light"/>
              </a:rPr>
              <a:t>. </a:t>
            </a:r>
          </a:p>
        </p:txBody>
      </p:sp>
      <p:sp>
        <p:nvSpPr>
          <p:cNvPr id="27" name="TextBox 27"/>
          <p:cNvSpPr txBox="1"/>
          <p:nvPr/>
        </p:nvSpPr>
        <p:spPr>
          <a:xfrm>
            <a:off x="12643780" y="5667008"/>
            <a:ext cx="4618310" cy="3393237"/>
          </a:xfrm>
          <a:prstGeom prst="rect">
            <a:avLst/>
          </a:prstGeom>
        </p:spPr>
        <p:txBody>
          <a:bodyPr lIns="0" tIns="0" rIns="0" bIns="0" rtlCol="0" anchor="t">
            <a:spAutoFit/>
          </a:bodyPr>
          <a:lstStyle/>
          <a:p>
            <a:pPr algn="ctr">
              <a:lnSpc>
                <a:spcPts val="3779"/>
              </a:lnSpc>
            </a:pPr>
            <a:r>
              <a:rPr lang="en-US" sz="2700" dirty="0" err="1">
                <a:solidFill>
                  <a:srgbClr val="442816"/>
                </a:solidFill>
                <a:latin typeface="Childos Arabic Light"/>
              </a:rPr>
              <a:t>Konten</a:t>
            </a:r>
            <a:r>
              <a:rPr lang="en-US" sz="2700" dirty="0">
                <a:solidFill>
                  <a:srgbClr val="442816"/>
                </a:solidFill>
                <a:latin typeface="Childos Arabic Light"/>
              </a:rPr>
              <a:t> </a:t>
            </a:r>
            <a:r>
              <a:rPr lang="en-US" sz="2700" dirty="0" err="1">
                <a:solidFill>
                  <a:srgbClr val="442816"/>
                </a:solidFill>
                <a:latin typeface="Childos Arabic Light"/>
              </a:rPr>
              <a:t>kreatif</a:t>
            </a:r>
            <a:r>
              <a:rPr lang="en-US" sz="2700" dirty="0">
                <a:solidFill>
                  <a:srgbClr val="442816"/>
                </a:solidFill>
                <a:latin typeface="Childos Arabic Light"/>
              </a:rPr>
              <a:t>: video </a:t>
            </a:r>
            <a:r>
              <a:rPr lang="en-US" sz="2700" dirty="0" err="1">
                <a:solidFill>
                  <a:srgbClr val="442816"/>
                </a:solidFill>
                <a:latin typeface="Childos Arabic Light"/>
              </a:rPr>
              <a:t>animasi</a:t>
            </a:r>
            <a:r>
              <a:rPr lang="en-US" sz="2700" dirty="0">
                <a:solidFill>
                  <a:srgbClr val="442816"/>
                </a:solidFill>
                <a:latin typeface="Childos Arabic Light"/>
              </a:rPr>
              <a:t>, </a:t>
            </a:r>
            <a:r>
              <a:rPr lang="en-US" sz="2700" dirty="0" err="1">
                <a:solidFill>
                  <a:srgbClr val="442816"/>
                </a:solidFill>
                <a:latin typeface="Childos Arabic Light"/>
              </a:rPr>
              <a:t>infografis</a:t>
            </a:r>
            <a:r>
              <a:rPr lang="en-US" sz="2700" dirty="0">
                <a:solidFill>
                  <a:srgbClr val="442816"/>
                </a:solidFill>
                <a:latin typeface="Childos Arabic Light"/>
              </a:rPr>
              <a:t>, meme dan </a:t>
            </a:r>
            <a:r>
              <a:rPr lang="en-US" sz="2700" dirty="0" err="1">
                <a:solidFill>
                  <a:srgbClr val="442816"/>
                </a:solidFill>
                <a:latin typeface="Childos Arabic Light"/>
              </a:rPr>
              <a:t>gambar</a:t>
            </a:r>
            <a:r>
              <a:rPr lang="en-US" sz="2700" dirty="0">
                <a:solidFill>
                  <a:srgbClr val="442816"/>
                </a:solidFill>
                <a:latin typeface="Childos Arabic Light"/>
              </a:rPr>
              <a:t> </a:t>
            </a:r>
            <a:r>
              <a:rPr lang="en-US" sz="2700" dirty="0" err="1">
                <a:solidFill>
                  <a:srgbClr val="442816"/>
                </a:solidFill>
                <a:latin typeface="Childos Arabic Light"/>
              </a:rPr>
              <a:t>kartun</a:t>
            </a:r>
            <a:r>
              <a:rPr lang="en-US" sz="2700" dirty="0">
                <a:solidFill>
                  <a:srgbClr val="442816"/>
                </a:solidFill>
                <a:latin typeface="Childos Arabic Light"/>
              </a:rPr>
              <a:t> </a:t>
            </a:r>
            <a:r>
              <a:rPr lang="en-US" sz="2700" dirty="0" err="1">
                <a:solidFill>
                  <a:srgbClr val="442816"/>
                </a:solidFill>
                <a:latin typeface="Childos Arabic Light"/>
              </a:rPr>
              <a:t>berpengaruh</a:t>
            </a:r>
            <a:r>
              <a:rPr lang="en-US" sz="2700" dirty="0">
                <a:solidFill>
                  <a:srgbClr val="442816"/>
                </a:solidFill>
                <a:latin typeface="Childos Arabic Light"/>
              </a:rPr>
              <a:t> </a:t>
            </a:r>
            <a:r>
              <a:rPr lang="en-US" sz="2700" dirty="0" err="1">
                <a:solidFill>
                  <a:srgbClr val="442816"/>
                </a:solidFill>
                <a:latin typeface="Childos Arabic Light"/>
              </a:rPr>
              <a:t>signifikan</a:t>
            </a:r>
            <a:r>
              <a:rPr lang="en-US" sz="2700" dirty="0">
                <a:solidFill>
                  <a:srgbClr val="442816"/>
                </a:solidFill>
                <a:latin typeface="Childos Arabic Light"/>
              </a:rPr>
              <a:t> </a:t>
            </a:r>
            <a:r>
              <a:rPr lang="en-US" sz="2700" dirty="0" err="1">
                <a:solidFill>
                  <a:srgbClr val="442816"/>
                </a:solidFill>
                <a:latin typeface="Childos Arabic Light"/>
              </a:rPr>
              <a:t>dalam</a:t>
            </a:r>
            <a:r>
              <a:rPr lang="en-US" sz="2700" dirty="0">
                <a:solidFill>
                  <a:srgbClr val="442816"/>
                </a:solidFill>
                <a:latin typeface="Childos Arabic Light"/>
              </a:rPr>
              <a:t> </a:t>
            </a:r>
            <a:r>
              <a:rPr lang="en-US" sz="2700" dirty="0" err="1">
                <a:solidFill>
                  <a:srgbClr val="442816"/>
                </a:solidFill>
                <a:latin typeface="Childos Arabic Light"/>
              </a:rPr>
              <a:t>menarik</a:t>
            </a:r>
            <a:r>
              <a:rPr lang="en-US" sz="2700" dirty="0">
                <a:solidFill>
                  <a:srgbClr val="442816"/>
                </a:solidFill>
                <a:latin typeface="Childos Arabic Light"/>
              </a:rPr>
              <a:t> </a:t>
            </a:r>
            <a:r>
              <a:rPr lang="en-US" sz="2700" dirty="0" err="1">
                <a:solidFill>
                  <a:srgbClr val="442816"/>
                </a:solidFill>
                <a:latin typeface="Childos Arabic Light"/>
              </a:rPr>
              <a:t>minat</a:t>
            </a:r>
            <a:r>
              <a:rPr lang="en-US" sz="2700" dirty="0">
                <a:solidFill>
                  <a:srgbClr val="442816"/>
                </a:solidFill>
                <a:latin typeface="Childos Arabic Light"/>
              </a:rPr>
              <a:t> para </a:t>
            </a:r>
            <a:r>
              <a:rPr lang="en-US" sz="2700" dirty="0" err="1">
                <a:solidFill>
                  <a:srgbClr val="442816"/>
                </a:solidFill>
                <a:latin typeface="Childos Arabic Light"/>
              </a:rPr>
              <a:t>warganet</a:t>
            </a:r>
            <a:r>
              <a:rPr lang="en-US" sz="2700" dirty="0">
                <a:solidFill>
                  <a:srgbClr val="442816"/>
                </a:solidFill>
                <a:latin typeface="Childos Arabic Light"/>
              </a:rPr>
              <a:t> </a:t>
            </a:r>
            <a:r>
              <a:rPr lang="en-US" sz="2700" dirty="0" err="1">
                <a:solidFill>
                  <a:srgbClr val="442816"/>
                </a:solidFill>
                <a:latin typeface="Childos Arabic Light"/>
              </a:rPr>
              <a:t>untuk</a:t>
            </a:r>
            <a:r>
              <a:rPr lang="en-US" sz="2700" dirty="0">
                <a:solidFill>
                  <a:srgbClr val="442816"/>
                </a:solidFill>
                <a:latin typeface="Childos Arabic Light"/>
              </a:rPr>
              <a:t> </a:t>
            </a:r>
            <a:r>
              <a:rPr lang="en-US" sz="2700" dirty="0" err="1">
                <a:solidFill>
                  <a:srgbClr val="442816"/>
                </a:solidFill>
                <a:latin typeface="Childos Arabic Light"/>
              </a:rPr>
              <a:t>berpartisipasi</a:t>
            </a:r>
            <a:r>
              <a:rPr lang="en-US" sz="2700" dirty="0">
                <a:solidFill>
                  <a:srgbClr val="442816"/>
                </a:solidFill>
                <a:latin typeface="Childos Arabic Light"/>
              </a:rPr>
              <a:t> </a:t>
            </a:r>
            <a:r>
              <a:rPr lang="en-US" sz="2700" dirty="0" err="1">
                <a:solidFill>
                  <a:srgbClr val="442816"/>
                </a:solidFill>
                <a:latin typeface="Childos Arabic Light"/>
              </a:rPr>
              <a:t>dalam</a:t>
            </a:r>
            <a:r>
              <a:rPr lang="en-US" sz="2700" dirty="0">
                <a:solidFill>
                  <a:srgbClr val="442816"/>
                </a:solidFill>
                <a:latin typeface="Childos Arabic Light"/>
              </a:rPr>
              <a:t> </a:t>
            </a:r>
            <a:r>
              <a:rPr lang="en-US" sz="2700" dirty="0" err="1">
                <a:solidFill>
                  <a:srgbClr val="442816"/>
                </a:solidFill>
                <a:latin typeface="Childos Arabic Light"/>
              </a:rPr>
              <a:t>linimasa</a:t>
            </a:r>
            <a:r>
              <a:rPr lang="en-US" sz="2700" dirty="0">
                <a:solidFill>
                  <a:srgbClr val="442816"/>
                </a:solidFill>
                <a:latin typeface="Childos Arabic Light"/>
              </a:rPr>
              <a:t> di </a:t>
            </a:r>
            <a:r>
              <a:rPr lang="en-US" sz="2700" dirty="0" err="1">
                <a:solidFill>
                  <a:srgbClr val="442816"/>
                </a:solidFill>
                <a:latin typeface="Childos Arabic Light"/>
              </a:rPr>
              <a:t>ranah</a:t>
            </a:r>
            <a:r>
              <a:rPr lang="en-US" sz="2700" dirty="0">
                <a:solidFill>
                  <a:srgbClr val="442816"/>
                </a:solidFill>
                <a:latin typeface="Childos Arabic Light"/>
              </a:rPr>
              <a:t> digital.</a:t>
            </a:r>
          </a:p>
          <a:p>
            <a:pPr algn="ctr">
              <a:lnSpc>
                <a:spcPts val="3779"/>
              </a:lnSpc>
              <a:spcBef>
                <a:spcPct val="0"/>
              </a:spcBef>
            </a:pPr>
            <a:endParaRPr lang="en-US" sz="2700" dirty="0">
              <a:solidFill>
                <a:srgbClr val="442816"/>
              </a:solidFill>
              <a:latin typeface="Childos Arabic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5746245" y="-387378"/>
            <a:ext cx="13787757" cy="11061757"/>
            <a:chOff x="0" y="0"/>
            <a:chExt cx="18383676"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7" name="Group 7"/>
          <p:cNvGrpSpPr/>
          <p:nvPr/>
        </p:nvGrpSpPr>
        <p:grpSpPr>
          <a:xfrm>
            <a:off x="-1283299" y="-1666590"/>
            <a:ext cx="10254039" cy="13620180"/>
            <a:chOff x="0" y="0"/>
            <a:chExt cx="2700652" cy="3587208"/>
          </a:xfrm>
        </p:grpSpPr>
        <p:sp>
          <p:nvSpPr>
            <p:cNvPr id="8" name="Freeform 8"/>
            <p:cNvSpPr/>
            <p:nvPr/>
          </p:nvSpPr>
          <p:spPr>
            <a:xfrm>
              <a:off x="0" y="0"/>
              <a:ext cx="2700652" cy="3587208"/>
            </a:xfrm>
            <a:custGeom>
              <a:avLst/>
              <a:gdLst/>
              <a:ahLst/>
              <a:cxnLst/>
              <a:rect l="l" t="t" r="r" b="b"/>
              <a:pathLst>
                <a:path w="2700652" h="3587208">
                  <a:moveTo>
                    <a:pt x="0" y="0"/>
                  </a:moveTo>
                  <a:lnTo>
                    <a:pt x="2700652" y="0"/>
                  </a:lnTo>
                  <a:lnTo>
                    <a:pt x="2700652" y="3587208"/>
                  </a:lnTo>
                  <a:lnTo>
                    <a:pt x="0" y="3587208"/>
                  </a:lnTo>
                  <a:close/>
                </a:path>
              </a:pathLst>
            </a:custGeom>
            <a:solidFill>
              <a:srgbClr val="FCCE5D"/>
            </a:solidFill>
            <a:ln cap="sq">
              <a:noFill/>
              <a:prstDash val="solid"/>
              <a:miter/>
            </a:ln>
          </p:spPr>
        </p:sp>
        <p:sp>
          <p:nvSpPr>
            <p:cNvPr id="9" name="TextBox 9"/>
            <p:cNvSpPr txBox="1"/>
            <p:nvPr/>
          </p:nvSpPr>
          <p:spPr>
            <a:xfrm>
              <a:off x="0" y="-38100"/>
              <a:ext cx="2700652" cy="3625308"/>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8797479" y="-356962"/>
            <a:ext cx="346521" cy="11000925"/>
            <a:chOff x="0" y="0"/>
            <a:chExt cx="462027" cy="14667900"/>
          </a:xfrm>
        </p:grpSpPr>
        <p:sp>
          <p:nvSpPr>
            <p:cNvPr id="11" name="Freeform 11"/>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2" name="Freeform 12"/>
            <p:cNvSpPr/>
            <p:nvPr/>
          </p:nvSpPr>
          <p:spPr>
            <a:xfrm rot="5400000">
              <a:off x="-2717161" y="5896349"/>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3" name="Freeform 13"/>
            <p:cNvSpPr/>
            <p:nvPr/>
          </p:nvSpPr>
          <p:spPr>
            <a:xfrm rot="-5400000">
              <a:off x="-2717161" y="11488711"/>
              <a:ext cx="6050358" cy="308018"/>
            </a:xfrm>
            <a:custGeom>
              <a:avLst/>
              <a:gdLst/>
              <a:ahLst/>
              <a:cxnLst/>
              <a:rect l="l" t="t" r="r" b="b"/>
              <a:pathLst>
                <a:path w="6050358" h="308018">
                  <a:moveTo>
                    <a:pt x="0" y="0"/>
                  </a:moveTo>
                  <a:lnTo>
                    <a:pt x="6050358" y="0"/>
                  </a:lnTo>
                  <a:lnTo>
                    <a:pt x="6050358" y="308019"/>
                  </a:lnTo>
                  <a:lnTo>
                    <a:pt x="0" y="3080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4" name="Freeform 14"/>
          <p:cNvSpPr/>
          <p:nvPr/>
        </p:nvSpPr>
        <p:spPr>
          <a:xfrm>
            <a:off x="9655514" y="7507888"/>
            <a:ext cx="8120972" cy="2779112"/>
          </a:xfrm>
          <a:custGeom>
            <a:avLst/>
            <a:gdLst/>
            <a:ahLst/>
            <a:cxnLst/>
            <a:rect l="l" t="t" r="r" b="b"/>
            <a:pathLst>
              <a:path w="8120972" h="2779112">
                <a:moveTo>
                  <a:pt x="0" y="0"/>
                </a:moveTo>
                <a:lnTo>
                  <a:pt x="8120972" y="0"/>
                </a:lnTo>
                <a:lnTo>
                  <a:pt x="8120972" y="2779112"/>
                </a:lnTo>
                <a:lnTo>
                  <a:pt x="0" y="2779112"/>
                </a:lnTo>
                <a:lnTo>
                  <a:pt x="0" y="0"/>
                </a:lnTo>
                <a:close/>
              </a:path>
            </a:pathLst>
          </a:custGeom>
          <a:blipFill>
            <a:blip r:embed="rId6"/>
            <a:stretch>
              <a:fillRect t="-75328"/>
            </a:stretch>
          </a:blipFill>
        </p:spPr>
      </p:sp>
      <p:sp>
        <p:nvSpPr>
          <p:cNvPr id="15" name="Freeform 15"/>
          <p:cNvSpPr/>
          <p:nvPr/>
        </p:nvSpPr>
        <p:spPr>
          <a:xfrm>
            <a:off x="1028700" y="6189222"/>
            <a:ext cx="7490637" cy="4662543"/>
          </a:xfrm>
          <a:custGeom>
            <a:avLst/>
            <a:gdLst/>
            <a:ahLst/>
            <a:cxnLst/>
            <a:rect l="l" t="t" r="r" b="b"/>
            <a:pathLst>
              <a:path w="7490637" h="4662543">
                <a:moveTo>
                  <a:pt x="0" y="0"/>
                </a:moveTo>
                <a:lnTo>
                  <a:pt x="7490637" y="0"/>
                </a:lnTo>
                <a:lnTo>
                  <a:pt x="7490637" y="4662543"/>
                </a:lnTo>
                <a:lnTo>
                  <a:pt x="0" y="4662543"/>
                </a:lnTo>
                <a:lnTo>
                  <a:pt x="0" y="0"/>
                </a:lnTo>
                <a:close/>
              </a:path>
            </a:pathLst>
          </a:custGeom>
          <a:blipFill>
            <a:blip r:embed="rId7"/>
            <a:stretch>
              <a:fillRect l="-14101" r="-10388"/>
            </a:stretch>
          </a:blipFill>
        </p:spPr>
      </p:sp>
      <p:sp>
        <p:nvSpPr>
          <p:cNvPr id="16" name="TextBox 16"/>
          <p:cNvSpPr txBox="1"/>
          <p:nvPr/>
        </p:nvSpPr>
        <p:spPr>
          <a:xfrm>
            <a:off x="1145761" y="715962"/>
            <a:ext cx="6505958" cy="692150"/>
          </a:xfrm>
          <a:prstGeom prst="rect">
            <a:avLst/>
          </a:prstGeom>
        </p:spPr>
        <p:txBody>
          <a:bodyPr lIns="0" tIns="0" rIns="0" bIns="0" rtlCol="0" anchor="t">
            <a:spAutoFit/>
          </a:bodyPr>
          <a:lstStyle/>
          <a:p>
            <a:pPr algn="ctr">
              <a:lnSpc>
                <a:spcPts val="5200"/>
              </a:lnSpc>
            </a:pPr>
            <a:r>
              <a:rPr lang="en-US" sz="5000">
                <a:solidFill>
                  <a:srgbClr val="442816"/>
                </a:solidFill>
                <a:latin typeface="Balmy"/>
              </a:rPr>
              <a:t>kONTEN iNFLUENCER</a:t>
            </a:r>
          </a:p>
        </p:txBody>
      </p:sp>
      <p:sp>
        <p:nvSpPr>
          <p:cNvPr id="17" name="TextBox 17"/>
          <p:cNvSpPr txBox="1"/>
          <p:nvPr/>
        </p:nvSpPr>
        <p:spPr>
          <a:xfrm>
            <a:off x="6297810" y="715962"/>
            <a:ext cx="14836379" cy="692150"/>
          </a:xfrm>
          <a:prstGeom prst="rect">
            <a:avLst/>
          </a:prstGeom>
        </p:spPr>
        <p:txBody>
          <a:bodyPr lIns="0" tIns="0" rIns="0" bIns="0" rtlCol="0" anchor="t">
            <a:spAutoFit/>
          </a:bodyPr>
          <a:lstStyle/>
          <a:p>
            <a:pPr algn="ctr">
              <a:lnSpc>
                <a:spcPts val="5200"/>
              </a:lnSpc>
            </a:pPr>
            <a:r>
              <a:rPr lang="en-US" sz="5000">
                <a:solidFill>
                  <a:srgbClr val="442816"/>
                </a:solidFill>
                <a:latin typeface="Balmy"/>
              </a:rPr>
              <a:t>AKUN INFLUENCER </a:t>
            </a:r>
          </a:p>
        </p:txBody>
      </p:sp>
      <p:sp>
        <p:nvSpPr>
          <p:cNvPr id="18" name="TextBox 18"/>
          <p:cNvSpPr txBox="1"/>
          <p:nvPr/>
        </p:nvSpPr>
        <p:spPr>
          <a:xfrm>
            <a:off x="9725025" y="1655321"/>
            <a:ext cx="8110574" cy="5248275"/>
          </a:xfrm>
          <a:prstGeom prst="rect">
            <a:avLst/>
          </a:prstGeom>
        </p:spPr>
        <p:txBody>
          <a:bodyPr lIns="0" tIns="0" rIns="0" bIns="0" rtlCol="0" anchor="t">
            <a:spAutoFit/>
          </a:bodyPr>
          <a:lstStyle/>
          <a:p>
            <a:pPr algn="ctr">
              <a:lnSpc>
                <a:spcPts val="4199"/>
              </a:lnSpc>
              <a:spcBef>
                <a:spcPct val="0"/>
              </a:spcBef>
            </a:pPr>
            <a:r>
              <a:rPr lang="en-US" sz="2999">
                <a:solidFill>
                  <a:srgbClr val="442816"/>
                </a:solidFill>
                <a:latin typeface="Childos Arabic Light"/>
              </a:rPr>
              <a:t>Platform Instagram merupakan media sosial terfavorit bagi para ibu balita untuk mendapatkan informasi terkait gizi balita. Di antara akun influencer Instagram dengan fokus penguatan gizi balita yaitu: Komunitas Ayah Asi Indonesia dengan akun @id_ayahasi, influencer Dr. dr. Tan Shot Yen dengan akun @drtanshotyen, dan akun influencer Asosiasi Ibu Menyusui Indonesia (AIMI) yakni @aimi_asi. Terbentuk diskusi partisipatoris dengan tersedianya ruang diskusi digital di media sosial. </a:t>
            </a:r>
          </a:p>
        </p:txBody>
      </p:sp>
      <p:sp>
        <p:nvSpPr>
          <p:cNvPr id="19" name="TextBox 19"/>
          <p:cNvSpPr txBox="1"/>
          <p:nvPr/>
        </p:nvSpPr>
        <p:spPr>
          <a:xfrm>
            <a:off x="584911" y="1655321"/>
            <a:ext cx="7627658" cy="4289636"/>
          </a:xfrm>
          <a:prstGeom prst="rect">
            <a:avLst/>
          </a:prstGeom>
        </p:spPr>
        <p:txBody>
          <a:bodyPr lIns="0" tIns="0" rIns="0" bIns="0" rtlCol="0" anchor="t">
            <a:spAutoFit/>
          </a:bodyPr>
          <a:lstStyle/>
          <a:p>
            <a:pPr algn="ctr">
              <a:lnSpc>
                <a:spcPts val="4199"/>
              </a:lnSpc>
              <a:spcBef>
                <a:spcPct val="0"/>
              </a:spcBef>
            </a:pPr>
            <a:r>
              <a:rPr lang="en-US" sz="2999" dirty="0">
                <a:solidFill>
                  <a:srgbClr val="442816"/>
                </a:solidFill>
                <a:latin typeface="Childos Arabic Light"/>
              </a:rPr>
              <a:t> </a:t>
            </a:r>
            <a:r>
              <a:rPr lang="en-US" sz="2999" dirty="0" err="1">
                <a:solidFill>
                  <a:srgbClr val="442816"/>
                </a:solidFill>
                <a:latin typeface="Childos Arabic Light"/>
              </a:rPr>
              <a:t>Unggahan</a:t>
            </a:r>
            <a:r>
              <a:rPr lang="en-US" sz="2999" dirty="0">
                <a:solidFill>
                  <a:srgbClr val="442816"/>
                </a:solidFill>
                <a:latin typeface="Childos Arabic Light"/>
              </a:rPr>
              <a:t> influencer </a:t>
            </a:r>
            <a:r>
              <a:rPr lang="en-US" sz="2999" dirty="0" err="1">
                <a:solidFill>
                  <a:srgbClr val="442816"/>
                </a:solidFill>
                <a:latin typeface="Childos Arabic Light"/>
              </a:rPr>
              <a:t>dalam</a:t>
            </a:r>
            <a:r>
              <a:rPr lang="en-US" sz="2999" dirty="0">
                <a:solidFill>
                  <a:srgbClr val="442816"/>
                </a:solidFill>
                <a:latin typeface="Childos Arabic Light"/>
              </a:rPr>
              <a:t> platform media digital </a:t>
            </a:r>
            <a:r>
              <a:rPr lang="en-US" sz="2999" dirty="0" err="1">
                <a:solidFill>
                  <a:srgbClr val="442816"/>
                </a:solidFill>
                <a:latin typeface="Childos Arabic Light"/>
              </a:rPr>
              <a:t>terkait</a:t>
            </a:r>
            <a:r>
              <a:rPr lang="en-US" sz="2999" dirty="0">
                <a:solidFill>
                  <a:srgbClr val="442816"/>
                </a:solidFill>
                <a:latin typeface="Childos Arabic Light"/>
              </a:rPr>
              <a:t> </a:t>
            </a:r>
            <a:r>
              <a:rPr lang="en-US" sz="2999" dirty="0" err="1">
                <a:solidFill>
                  <a:srgbClr val="442816"/>
                </a:solidFill>
                <a:latin typeface="Childos Arabic Light"/>
              </a:rPr>
              <a:t>bahaya</a:t>
            </a:r>
            <a:r>
              <a:rPr lang="en-US" sz="2999" dirty="0">
                <a:solidFill>
                  <a:srgbClr val="442816"/>
                </a:solidFill>
                <a:latin typeface="Childos Arabic Light"/>
              </a:rPr>
              <a:t> stunting </a:t>
            </a:r>
            <a:r>
              <a:rPr lang="en-US" sz="2999" dirty="0" err="1">
                <a:solidFill>
                  <a:srgbClr val="442816"/>
                </a:solidFill>
                <a:latin typeface="Childos Arabic Light"/>
              </a:rPr>
              <a:t>antara</a:t>
            </a:r>
            <a:r>
              <a:rPr lang="en-US" sz="2999" dirty="0">
                <a:solidFill>
                  <a:srgbClr val="442816"/>
                </a:solidFill>
                <a:latin typeface="Childos Arabic Light"/>
              </a:rPr>
              <a:t> lain: </a:t>
            </a:r>
            <a:r>
              <a:rPr lang="en-US" sz="2999" dirty="0" err="1">
                <a:solidFill>
                  <a:srgbClr val="442816"/>
                </a:solidFill>
                <a:latin typeface="Childos Arabic Light"/>
              </a:rPr>
              <a:t>pertumbuhan</a:t>
            </a:r>
            <a:r>
              <a:rPr lang="en-US" sz="2999" dirty="0">
                <a:solidFill>
                  <a:srgbClr val="442816"/>
                </a:solidFill>
                <a:latin typeface="Childos Arabic Light"/>
              </a:rPr>
              <a:t> dan </a:t>
            </a:r>
            <a:r>
              <a:rPr lang="en-US" sz="2999" dirty="0" err="1">
                <a:solidFill>
                  <a:srgbClr val="442816"/>
                </a:solidFill>
                <a:latin typeface="Childos Arabic Light"/>
              </a:rPr>
              <a:t>perkembangan</a:t>
            </a:r>
            <a:r>
              <a:rPr lang="en-US" sz="2999" dirty="0">
                <a:solidFill>
                  <a:srgbClr val="442816"/>
                </a:solidFill>
                <a:latin typeface="Childos Arabic Light"/>
              </a:rPr>
              <a:t> yang </a:t>
            </a:r>
            <a:r>
              <a:rPr lang="en-US" sz="2999" dirty="0" err="1">
                <a:solidFill>
                  <a:srgbClr val="442816"/>
                </a:solidFill>
                <a:latin typeface="Childos Arabic Light"/>
              </a:rPr>
              <a:t>dapat</a:t>
            </a:r>
            <a:r>
              <a:rPr lang="en-US" sz="2999" dirty="0">
                <a:solidFill>
                  <a:srgbClr val="442816"/>
                </a:solidFill>
                <a:latin typeface="Childos Arabic Light"/>
              </a:rPr>
              <a:t> </a:t>
            </a:r>
            <a:r>
              <a:rPr lang="en-US" sz="2999" dirty="0" err="1">
                <a:solidFill>
                  <a:srgbClr val="442816"/>
                </a:solidFill>
                <a:latin typeface="Childos Arabic Light"/>
              </a:rPr>
              <a:t>menyebabkan</a:t>
            </a:r>
            <a:r>
              <a:rPr lang="en-US" sz="2999" dirty="0">
                <a:solidFill>
                  <a:srgbClr val="442816"/>
                </a:solidFill>
                <a:latin typeface="Childos Arabic Light"/>
              </a:rPr>
              <a:t> </a:t>
            </a:r>
            <a:r>
              <a:rPr lang="en-US" sz="2999" dirty="0" err="1">
                <a:solidFill>
                  <a:srgbClr val="442816"/>
                </a:solidFill>
                <a:latin typeface="Childos Arabic Light"/>
              </a:rPr>
              <a:t>keterlambatan</a:t>
            </a:r>
            <a:r>
              <a:rPr lang="en-US" sz="2999" dirty="0">
                <a:solidFill>
                  <a:srgbClr val="442816"/>
                </a:solidFill>
                <a:latin typeface="Childos Arabic Light"/>
              </a:rPr>
              <a:t> </a:t>
            </a:r>
            <a:r>
              <a:rPr lang="en-US" sz="2999" dirty="0" err="1">
                <a:solidFill>
                  <a:srgbClr val="442816"/>
                </a:solidFill>
                <a:latin typeface="Childos Arabic Light"/>
              </a:rPr>
              <a:t>fisik</a:t>
            </a:r>
            <a:r>
              <a:rPr lang="en-US" sz="2999" dirty="0">
                <a:solidFill>
                  <a:srgbClr val="442816"/>
                </a:solidFill>
                <a:latin typeface="Childos Arabic Light"/>
              </a:rPr>
              <a:t> dan </a:t>
            </a:r>
            <a:r>
              <a:rPr lang="en-US" sz="2999" dirty="0" err="1">
                <a:solidFill>
                  <a:srgbClr val="442816"/>
                </a:solidFill>
                <a:latin typeface="Childos Arabic Light"/>
              </a:rPr>
              <a:t>perkembangan</a:t>
            </a:r>
            <a:r>
              <a:rPr lang="en-US" sz="2999" dirty="0">
                <a:solidFill>
                  <a:srgbClr val="442816"/>
                </a:solidFill>
                <a:latin typeface="Childos Arabic Light"/>
              </a:rPr>
              <a:t> </a:t>
            </a:r>
            <a:r>
              <a:rPr lang="en-US" sz="2999" dirty="0" err="1">
                <a:solidFill>
                  <a:srgbClr val="442816"/>
                </a:solidFill>
                <a:latin typeface="Childos Arabic Light"/>
              </a:rPr>
              <a:t>kognitif</a:t>
            </a:r>
            <a:r>
              <a:rPr lang="en-US" sz="2999" dirty="0">
                <a:solidFill>
                  <a:srgbClr val="442816"/>
                </a:solidFill>
                <a:latin typeface="Childos Arabic Light"/>
              </a:rPr>
              <a:t> </a:t>
            </a:r>
            <a:r>
              <a:rPr lang="en-US" sz="2999" dirty="0" err="1">
                <a:solidFill>
                  <a:srgbClr val="442816"/>
                </a:solidFill>
                <a:latin typeface="Childos Arabic Light"/>
              </a:rPr>
              <a:t>balita</a:t>
            </a:r>
            <a:r>
              <a:rPr lang="en-US" sz="2999" dirty="0">
                <a:solidFill>
                  <a:srgbClr val="442816"/>
                </a:solidFill>
                <a:latin typeface="Childos Arabic Light"/>
              </a:rPr>
              <a:t>, </a:t>
            </a:r>
            <a:r>
              <a:rPr lang="en-US" sz="2999" dirty="0" err="1">
                <a:solidFill>
                  <a:srgbClr val="442816"/>
                </a:solidFill>
                <a:latin typeface="Childos Arabic Light"/>
              </a:rPr>
              <a:t>penurunan</a:t>
            </a:r>
            <a:r>
              <a:rPr lang="en-US" sz="2999" dirty="0">
                <a:solidFill>
                  <a:srgbClr val="442816"/>
                </a:solidFill>
                <a:latin typeface="Childos Arabic Light"/>
              </a:rPr>
              <a:t> </a:t>
            </a:r>
            <a:r>
              <a:rPr lang="en-US" sz="2999" dirty="0" err="1">
                <a:solidFill>
                  <a:srgbClr val="442816"/>
                </a:solidFill>
                <a:latin typeface="Childos Arabic Light"/>
              </a:rPr>
              <a:t>daya</a:t>
            </a:r>
            <a:r>
              <a:rPr lang="en-US" sz="2999" dirty="0">
                <a:solidFill>
                  <a:srgbClr val="442816"/>
                </a:solidFill>
                <a:latin typeface="Childos Arabic Light"/>
              </a:rPr>
              <a:t> </a:t>
            </a:r>
            <a:r>
              <a:rPr lang="en-US" sz="2999" dirty="0" err="1">
                <a:solidFill>
                  <a:srgbClr val="442816"/>
                </a:solidFill>
                <a:latin typeface="Childos Arabic Light"/>
              </a:rPr>
              <a:t>tahan</a:t>
            </a:r>
            <a:r>
              <a:rPr lang="en-US" sz="2999" dirty="0">
                <a:solidFill>
                  <a:srgbClr val="442816"/>
                </a:solidFill>
                <a:latin typeface="Childos Arabic Light"/>
              </a:rPr>
              <a:t> </a:t>
            </a:r>
            <a:r>
              <a:rPr lang="en-US" sz="2999" dirty="0" err="1">
                <a:solidFill>
                  <a:srgbClr val="442816"/>
                </a:solidFill>
                <a:latin typeface="Childos Arabic Light"/>
              </a:rPr>
              <a:t>tubuh</a:t>
            </a:r>
            <a:r>
              <a:rPr lang="en-US" sz="2999" dirty="0">
                <a:solidFill>
                  <a:srgbClr val="442816"/>
                </a:solidFill>
                <a:latin typeface="Childos Arabic Light"/>
              </a:rPr>
              <a:t> </a:t>
            </a:r>
            <a:r>
              <a:rPr lang="en-US" sz="2999" dirty="0" err="1">
                <a:solidFill>
                  <a:srgbClr val="442816"/>
                </a:solidFill>
                <a:latin typeface="Childos Arabic Light"/>
              </a:rPr>
              <a:t>balita</a:t>
            </a:r>
            <a:r>
              <a:rPr lang="en-US" sz="2999" dirty="0">
                <a:solidFill>
                  <a:srgbClr val="442816"/>
                </a:solidFill>
                <a:latin typeface="Childos Arabic Light"/>
              </a:rPr>
              <a:t>, </a:t>
            </a:r>
            <a:r>
              <a:rPr lang="en-US" sz="2999" dirty="0" err="1">
                <a:solidFill>
                  <a:srgbClr val="442816"/>
                </a:solidFill>
                <a:latin typeface="Childos Arabic Light"/>
              </a:rPr>
              <a:t>gangguan</a:t>
            </a:r>
            <a:r>
              <a:rPr lang="en-US" sz="2999" dirty="0">
                <a:solidFill>
                  <a:srgbClr val="442816"/>
                </a:solidFill>
                <a:latin typeface="Childos Arabic Light"/>
              </a:rPr>
              <a:t> </a:t>
            </a:r>
            <a:r>
              <a:rPr lang="en-US" sz="2999" dirty="0" err="1">
                <a:solidFill>
                  <a:srgbClr val="442816"/>
                </a:solidFill>
                <a:latin typeface="Childos Arabic Light"/>
              </a:rPr>
              <a:t>fungsi</a:t>
            </a:r>
            <a:r>
              <a:rPr lang="en-US" sz="2999" dirty="0">
                <a:solidFill>
                  <a:srgbClr val="442816"/>
                </a:solidFill>
                <a:latin typeface="Childos Arabic Light"/>
              </a:rPr>
              <a:t> </a:t>
            </a:r>
            <a:r>
              <a:rPr lang="en-US" sz="2999" dirty="0" err="1">
                <a:solidFill>
                  <a:srgbClr val="442816"/>
                </a:solidFill>
                <a:latin typeface="Childos Arabic Light"/>
              </a:rPr>
              <a:t>kognitif</a:t>
            </a:r>
            <a:r>
              <a:rPr lang="en-US" sz="2999" dirty="0">
                <a:solidFill>
                  <a:srgbClr val="442816"/>
                </a:solidFill>
                <a:latin typeface="Childos Arabic Light"/>
              </a:rPr>
              <a:t>, </a:t>
            </a:r>
            <a:r>
              <a:rPr lang="en-US" sz="2999" dirty="0" err="1">
                <a:solidFill>
                  <a:srgbClr val="442816"/>
                </a:solidFill>
                <a:latin typeface="Childos Arabic Light"/>
              </a:rPr>
              <a:t>masalah</a:t>
            </a:r>
            <a:r>
              <a:rPr lang="en-US" sz="2999" dirty="0">
                <a:solidFill>
                  <a:srgbClr val="442816"/>
                </a:solidFill>
                <a:latin typeface="Childos Arabic Light"/>
              </a:rPr>
              <a:t> </a:t>
            </a:r>
            <a:r>
              <a:rPr lang="en-US" sz="2999" dirty="0" err="1">
                <a:solidFill>
                  <a:srgbClr val="442816"/>
                </a:solidFill>
                <a:latin typeface="Childos Arabic Light"/>
              </a:rPr>
              <a:t>kesehatan</a:t>
            </a:r>
            <a:r>
              <a:rPr lang="en-US" sz="2999" dirty="0">
                <a:solidFill>
                  <a:srgbClr val="442816"/>
                </a:solidFill>
                <a:latin typeface="Childos Arabic Light"/>
              </a:rPr>
              <a:t> mental, </a:t>
            </a:r>
            <a:r>
              <a:rPr lang="en-US" sz="2999" dirty="0" err="1">
                <a:solidFill>
                  <a:srgbClr val="442816"/>
                </a:solidFill>
                <a:latin typeface="Childos Arabic Light"/>
              </a:rPr>
              <a:t>resiko</a:t>
            </a:r>
            <a:r>
              <a:rPr lang="en-US" sz="2999" dirty="0">
                <a:solidFill>
                  <a:srgbClr val="442816"/>
                </a:solidFill>
                <a:latin typeface="Childos Arabic Light"/>
              </a:rPr>
              <a:t> </a:t>
            </a:r>
            <a:r>
              <a:rPr lang="en-US" sz="2999" dirty="0" err="1">
                <a:solidFill>
                  <a:srgbClr val="442816"/>
                </a:solidFill>
                <a:latin typeface="Childos Arabic Light"/>
              </a:rPr>
              <a:t>penyakit</a:t>
            </a:r>
            <a:r>
              <a:rPr lang="en-US" sz="2999" dirty="0">
                <a:solidFill>
                  <a:srgbClr val="442816"/>
                </a:solidFill>
                <a:latin typeface="Childos Arabic Light"/>
              </a:rPr>
              <a:t> </a:t>
            </a:r>
            <a:r>
              <a:rPr lang="en-US" sz="2999" dirty="0" err="1">
                <a:solidFill>
                  <a:srgbClr val="442816"/>
                </a:solidFill>
                <a:latin typeface="Childos Arabic Light"/>
              </a:rPr>
              <a:t>kronis</a:t>
            </a:r>
            <a:r>
              <a:rPr lang="en-US" sz="2999" dirty="0">
                <a:solidFill>
                  <a:srgbClr val="442816"/>
                </a:solidFill>
                <a:latin typeface="Childos Arabic Light"/>
              </a:rPr>
              <a:t>, </a:t>
            </a:r>
            <a:r>
              <a:rPr lang="en-US" sz="2999" dirty="0" err="1">
                <a:solidFill>
                  <a:srgbClr val="442816"/>
                </a:solidFill>
                <a:latin typeface="Childos Arabic Light"/>
              </a:rPr>
              <a:t>rendahnya</a:t>
            </a:r>
            <a:r>
              <a:rPr lang="en-US" sz="2999" dirty="0">
                <a:solidFill>
                  <a:srgbClr val="442816"/>
                </a:solidFill>
                <a:latin typeface="Childos Arabic Light"/>
              </a:rPr>
              <a:t> </a:t>
            </a:r>
            <a:r>
              <a:rPr lang="en-US" sz="2999" dirty="0" err="1">
                <a:solidFill>
                  <a:srgbClr val="442816"/>
                </a:solidFill>
                <a:latin typeface="Childos Arabic Light"/>
              </a:rPr>
              <a:t>produktivitas</a:t>
            </a:r>
            <a:r>
              <a:rPr lang="en-US" sz="2999" dirty="0">
                <a:solidFill>
                  <a:srgbClr val="442816"/>
                </a:solidFill>
                <a:latin typeface="Childos Arabic Light"/>
              </a:rPr>
              <a:t> </a:t>
            </a:r>
            <a:r>
              <a:rPr lang="en-US" sz="2999" dirty="0" err="1">
                <a:solidFill>
                  <a:srgbClr val="442816"/>
                </a:solidFill>
                <a:latin typeface="Childos Arabic Light"/>
              </a:rPr>
              <a:t>anak</a:t>
            </a:r>
            <a:r>
              <a:rPr lang="en-US" sz="2999" dirty="0">
                <a:solidFill>
                  <a:srgbClr val="442816"/>
                </a:solidFill>
                <a:latin typeface="Childos Arabic Light"/>
              </a:rPr>
              <a:t> di </a:t>
            </a:r>
            <a:r>
              <a:rPr lang="en-US" sz="2999" dirty="0" err="1">
                <a:solidFill>
                  <a:srgbClr val="442816"/>
                </a:solidFill>
                <a:latin typeface="Childos Arabic Light"/>
              </a:rPr>
              <a:t>saat</a:t>
            </a:r>
            <a:r>
              <a:rPr lang="en-US" sz="2999" dirty="0">
                <a:solidFill>
                  <a:srgbClr val="442816"/>
                </a:solidFill>
                <a:latin typeface="Childos Arabic Light"/>
              </a:rPr>
              <a:t> </a:t>
            </a:r>
            <a:r>
              <a:rPr lang="en-US" sz="2999" dirty="0" err="1">
                <a:solidFill>
                  <a:srgbClr val="442816"/>
                </a:solidFill>
                <a:latin typeface="Childos Arabic Light"/>
              </a:rPr>
              <a:t>dewasa</a:t>
            </a:r>
            <a:r>
              <a:rPr lang="en-US" sz="2999" dirty="0">
                <a:solidFill>
                  <a:srgbClr val="442816"/>
                </a:solidFill>
                <a:latin typeface="Childos Arabic Light"/>
              </a:rPr>
              <a:t>.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8E5"/>
        </a:solidFill>
        <a:effectLst/>
      </p:bgPr>
    </p:bg>
    <p:spTree>
      <p:nvGrpSpPr>
        <p:cNvPr id="1" name=""/>
        <p:cNvGrpSpPr/>
        <p:nvPr/>
      </p:nvGrpSpPr>
      <p:grpSpPr>
        <a:xfrm>
          <a:off x="0" y="0"/>
          <a:ext cx="0" cy="0"/>
          <a:chOff x="0" y="0"/>
          <a:chExt cx="0" cy="0"/>
        </a:xfrm>
      </p:grpSpPr>
      <p:grpSp>
        <p:nvGrpSpPr>
          <p:cNvPr id="2" name="Group 2"/>
          <p:cNvGrpSpPr/>
          <p:nvPr/>
        </p:nvGrpSpPr>
        <p:grpSpPr>
          <a:xfrm>
            <a:off x="-1246002" y="-387378"/>
            <a:ext cx="20780004" cy="11061757"/>
            <a:chOff x="0" y="0"/>
            <a:chExt cx="27706672" cy="14749009"/>
          </a:xfrm>
        </p:grpSpPr>
        <p:sp>
          <p:nvSpPr>
            <p:cNvPr id="3" name="Freeform 3"/>
            <p:cNvSpPr/>
            <p:nvPr/>
          </p:nvSpPr>
          <p:spPr>
            <a:xfrm>
              <a:off x="0"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4" name="Freeform 4"/>
            <p:cNvSpPr/>
            <p:nvPr/>
          </p:nvSpPr>
          <p:spPr>
            <a:xfrm>
              <a:off x="9322997"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5" name="Freeform 5"/>
            <p:cNvSpPr/>
            <p:nvPr/>
          </p:nvSpPr>
          <p:spPr>
            <a:xfrm>
              <a:off x="18645993" y="0"/>
              <a:ext cx="9060679" cy="7305172"/>
            </a:xfrm>
            <a:custGeom>
              <a:avLst/>
              <a:gdLst/>
              <a:ahLst/>
              <a:cxnLst/>
              <a:rect l="l" t="t" r="r" b="b"/>
              <a:pathLst>
                <a:path w="9060679" h="7305172">
                  <a:moveTo>
                    <a:pt x="0" y="0"/>
                  </a:moveTo>
                  <a:lnTo>
                    <a:pt x="9060679" y="0"/>
                  </a:lnTo>
                  <a:lnTo>
                    <a:pt x="9060679" y="7305172"/>
                  </a:lnTo>
                  <a:lnTo>
                    <a:pt x="0" y="7305172"/>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6" name="Freeform 6"/>
            <p:cNvSpPr/>
            <p:nvPr/>
          </p:nvSpPr>
          <p:spPr>
            <a:xfrm rot="-10800000">
              <a:off x="18645993"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7" name="Freeform 7"/>
            <p:cNvSpPr/>
            <p:nvPr/>
          </p:nvSpPr>
          <p:spPr>
            <a:xfrm rot="-10800000">
              <a:off x="9322997"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sp>
          <p:nvSpPr>
            <p:cNvPr id="8" name="Freeform 8"/>
            <p:cNvSpPr/>
            <p:nvPr/>
          </p:nvSpPr>
          <p:spPr>
            <a:xfrm rot="-10800000">
              <a:off x="0" y="7443836"/>
              <a:ext cx="9060679" cy="7305172"/>
            </a:xfrm>
            <a:custGeom>
              <a:avLst/>
              <a:gdLst/>
              <a:ahLst/>
              <a:cxnLst/>
              <a:rect l="l" t="t" r="r" b="b"/>
              <a:pathLst>
                <a:path w="9060679" h="7305172">
                  <a:moveTo>
                    <a:pt x="0" y="0"/>
                  </a:moveTo>
                  <a:lnTo>
                    <a:pt x="9060679" y="0"/>
                  </a:lnTo>
                  <a:lnTo>
                    <a:pt x="9060679" y="7305173"/>
                  </a:lnTo>
                  <a:lnTo>
                    <a:pt x="0" y="7305173"/>
                  </a:lnTo>
                  <a:lnTo>
                    <a:pt x="0" y="0"/>
                  </a:lnTo>
                  <a:close/>
                </a:path>
              </a:pathLst>
            </a:custGeom>
            <a:blipFill>
              <a:blip r:embed="rId2">
                <a:alphaModFix amt="15000"/>
                <a:extLst>
                  <a:ext uri="{96DAC541-7B7A-43D3-8B79-37D633B846F1}">
                    <asvg:svgBlip xmlns:asvg="http://schemas.microsoft.com/office/drawing/2016/SVG/main" r:embed="rId3"/>
                  </a:ext>
                </a:extLst>
              </a:blip>
              <a:stretch>
                <a:fillRect/>
              </a:stretch>
            </a:blipFill>
          </p:spPr>
        </p:sp>
      </p:grpSp>
      <p:grpSp>
        <p:nvGrpSpPr>
          <p:cNvPr id="9" name="Group 9"/>
          <p:cNvGrpSpPr/>
          <p:nvPr/>
        </p:nvGrpSpPr>
        <p:grpSpPr>
          <a:xfrm>
            <a:off x="-1139905" y="7849152"/>
            <a:ext cx="20567810" cy="2843395"/>
            <a:chOff x="0" y="0"/>
            <a:chExt cx="5417037" cy="748878"/>
          </a:xfrm>
        </p:grpSpPr>
        <p:sp>
          <p:nvSpPr>
            <p:cNvPr id="10" name="Freeform 10"/>
            <p:cNvSpPr/>
            <p:nvPr/>
          </p:nvSpPr>
          <p:spPr>
            <a:xfrm>
              <a:off x="0" y="0"/>
              <a:ext cx="5417036" cy="748878"/>
            </a:xfrm>
            <a:custGeom>
              <a:avLst/>
              <a:gdLst/>
              <a:ahLst/>
              <a:cxnLst/>
              <a:rect l="l" t="t" r="r" b="b"/>
              <a:pathLst>
                <a:path w="5417036" h="748878">
                  <a:moveTo>
                    <a:pt x="0" y="0"/>
                  </a:moveTo>
                  <a:lnTo>
                    <a:pt x="5417036" y="0"/>
                  </a:lnTo>
                  <a:lnTo>
                    <a:pt x="5417036" y="748878"/>
                  </a:lnTo>
                  <a:lnTo>
                    <a:pt x="0" y="748878"/>
                  </a:lnTo>
                  <a:close/>
                </a:path>
              </a:pathLst>
            </a:custGeom>
            <a:solidFill>
              <a:srgbClr val="FCCE5D"/>
            </a:solidFill>
            <a:ln cap="sq">
              <a:noFill/>
              <a:prstDash val="solid"/>
              <a:miter/>
            </a:ln>
          </p:spPr>
        </p:sp>
        <p:sp>
          <p:nvSpPr>
            <p:cNvPr id="11" name="TextBox 11"/>
            <p:cNvSpPr txBox="1"/>
            <p:nvPr/>
          </p:nvSpPr>
          <p:spPr>
            <a:xfrm>
              <a:off x="0" y="-38100"/>
              <a:ext cx="5417037" cy="786978"/>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00000">
            <a:off x="2398803" y="4445826"/>
            <a:ext cx="346521" cy="6806653"/>
            <a:chOff x="0" y="0"/>
            <a:chExt cx="462027" cy="9075537"/>
          </a:xfrm>
        </p:grpSpPr>
        <p:sp>
          <p:nvSpPr>
            <p:cNvPr id="13" name="Freeform 13"/>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4" name="Freeform 14"/>
            <p:cNvSpPr/>
            <p:nvPr/>
          </p:nvSpPr>
          <p:spPr>
            <a:xfrm rot="5400000">
              <a:off x="-2717161" y="5896349"/>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grpSp>
        <p:nvGrpSpPr>
          <p:cNvPr id="15" name="Group 15"/>
          <p:cNvGrpSpPr/>
          <p:nvPr/>
        </p:nvGrpSpPr>
        <p:grpSpPr>
          <a:xfrm rot="-5400000">
            <a:off x="14637736" y="3483132"/>
            <a:ext cx="231014" cy="8732040"/>
            <a:chOff x="0" y="0"/>
            <a:chExt cx="308018" cy="11642721"/>
          </a:xfrm>
        </p:grpSpPr>
        <p:sp>
          <p:nvSpPr>
            <p:cNvPr id="16" name="Freeform 16"/>
            <p:cNvSpPr/>
            <p:nvPr/>
          </p:nvSpPr>
          <p:spPr>
            <a:xfrm rot="5400000">
              <a:off x="-2871170" y="2871170"/>
              <a:ext cx="6050358" cy="308018"/>
            </a:xfrm>
            <a:custGeom>
              <a:avLst/>
              <a:gdLst/>
              <a:ahLst/>
              <a:cxnLst/>
              <a:rect l="l" t="t" r="r" b="b"/>
              <a:pathLst>
                <a:path w="6050358" h="308018">
                  <a:moveTo>
                    <a:pt x="0" y="0"/>
                  </a:moveTo>
                  <a:lnTo>
                    <a:pt x="6050358" y="0"/>
                  </a:lnTo>
                  <a:lnTo>
                    <a:pt x="6050358" y="308018"/>
                  </a:lnTo>
                  <a:lnTo>
                    <a:pt x="0" y="30801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7" name="Freeform 17"/>
            <p:cNvSpPr/>
            <p:nvPr/>
          </p:nvSpPr>
          <p:spPr>
            <a:xfrm rot="-5400000">
              <a:off x="-2871170" y="8463532"/>
              <a:ext cx="6050358" cy="308018"/>
            </a:xfrm>
            <a:custGeom>
              <a:avLst/>
              <a:gdLst/>
              <a:ahLst/>
              <a:cxnLst/>
              <a:rect l="l" t="t" r="r" b="b"/>
              <a:pathLst>
                <a:path w="6050358" h="308018">
                  <a:moveTo>
                    <a:pt x="0" y="0"/>
                  </a:moveTo>
                  <a:lnTo>
                    <a:pt x="6050358" y="0"/>
                  </a:lnTo>
                  <a:lnTo>
                    <a:pt x="6050358" y="308019"/>
                  </a:lnTo>
                  <a:lnTo>
                    <a:pt x="0" y="308019"/>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sp>
        <p:nvSpPr>
          <p:cNvPr id="18" name="Freeform 18"/>
          <p:cNvSpPr/>
          <p:nvPr/>
        </p:nvSpPr>
        <p:spPr>
          <a:xfrm>
            <a:off x="4925326" y="328351"/>
            <a:ext cx="12922113" cy="6706749"/>
          </a:xfrm>
          <a:custGeom>
            <a:avLst/>
            <a:gdLst/>
            <a:ahLst/>
            <a:cxnLst/>
            <a:rect l="l" t="t" r="r" b="b"/>
            <a:pathLst>
              <a:path w="12922113" h="6706749">
                <a:moveTo>
                  <a:pt x="0" y="0"/>
                </a:moveTo>
                <a:lnTo>
                  <a:pt x="12922113" y="0"/>
                </a:lnTo>
                <a:lnTo>
                  <a:pt x="12922113" y="6706749"/>
                </a:lnTo>
                <a:lnTo>
                  <a:pt x="0" y="670674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9" name="Freeform 19"/>
          <p:cNvSpPr/>
          <p:nvPr/>
        </p:nvSpPr>
        <p:spPr>
          <a:xfrm>
            <a:off x="795492" y="520441"/>
            <a:ext cx="2379196" cy="2392244"/>
          </a:xfrm>
          <a:custGeom>
            <a:avLst/>
            <a:gdLst/>
            <a:ahLst/>
            <a:cxnLst/>
            <a:rect l="l" t="t" r="r" b="b"/>
            <a:pathLst>
              <a:path w="2379196" h="2392244">
                <a:moveTo>
                  <a:pt x="0" y="0"/>
                </a:moveTo>
                <a:lnTo>
                  <a:pt x="2379196" y="0"/>
                </a:lnTo>
                <a:lnTo>
                  <a:pt x="2379196" y="2392244"/>
                </a:lnTo>
                <a:lnTo>
                  <a:pt x="0" y="239224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0" name="Freeform 20"/>
          <p:cNvSpPr/>
          <p:nvPr/>
        </p:nvSpPr>
        <p:spPr>
          <a:xfrm>
            <a:off x="-831263" y="3681726"/>
            <a:ext cx="9364256" cy="9415614"/>
          </a:xfrm>
          <a:custGeom>
            <a:avLst/>
            <a:gdLst/>
            <a:ahLst/>
            <a:cxnLst/>
            <a:rect l="l" t="t" r="r" b="b"/>
            <a:pathLst>
              <a:path w="9364256" h="9415614">
                <a:moveTo>
                  <a:pt x="0" y="0"/>
                </a:moveTo>
                <a:lnTo>
                  <a:pt x="9364256" y="0"/>
                </a:lnTo>
                <a:lnTo>
                  <a:pt x="9364256" y="9415613"/>
                </a:lnTo>
                <a:lnTo>
                  <a:pt x="0" y="9415613"/>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21" name="Freeform 21"/>
          <p:cNvSpPr/>
          <p:nvPr/>
        </p:nvSpPr>
        <p:spPr>
          <a:xfrm>
            <a:off x="14998951" y="5814157"/>
            <a:ext cx="3610804" cy="4472843"/>
          </a:xfrm>
          <a:custGeom>
            <a:avLst/>
            <a:gdLst/>
            <a:ahLst/>
            <a:cxnLst/>
            <a:rect l="l" t="t" r="r" b="b"/>
            <a:pathLst>
              <a:path w="3610804" h="4472843">
                <a:moveTo>
                  <a:pt x="0" y="0"/>
                </a:moveTo>
                <a:lnTo>
                  <a:pt x="3610804" y="0"/>
                </a:lnTo>
                <a:lnTo>
                  <a:pt x="3610804" y="4472843"/>
                </a:lnTo>
                <a:lnTo>
                  <a:pt x="0" y="4472843"/>
                </a:lnTo>
                <a:lnTo>
                  <a:pt x="0" y="0"/>
                </a:lnTo>
                <a:close/>
              </a:path>
            </a:pathLst>
          </a:custGeom>
          <a:blipFill>
            <a:blip r:embed="rId12">
              <a:extLst>
                <a:ext uri="{96DAC541-7B7A-43D3-8B79-37D633B846F1}">
                  <asvg:svgBlip xmlns:asvg="http://schemas.microsoft.com/office/drawing/2016/SVG/main" r:embed="rId13"/>
                </a:ext>
              </a:extLst>
            </a:blip>
            <a:stretch>
              <a:fillRect/>
            </a:stretch>
          </a:blipFill>
        </p:spPr>
      </p:sp>
      <p:sp>
        <p:nvSpPr>
          <p:cNvPr id="22" name="TextBox 22"/>
          <p:cNvSpPr txBox="1"/>
          <p:nvPr/>
        </p:nvSpPr>
        <p:spPr>
          <a:xfrm>
            <a:off x="5522049" y="1950953"/>
            <a:ext cx="11728667" cy="3571664"/>
          </a:xfrm>
          <a:prstGeom prst="rect">
            <a:avLst/>
          </a:prstGeom>
        </p:spPr>
        <p:txBody>
          <a:bodyPr lIns="0" tIns="0" rIns="0" bIns="0" rtlCol="0" anchor="t">
            <a:spAutoFit/>
          </a:bodyPr>
          <a:lstStyle/>
          <a:p>
            <a:pPr marL="719658" lvl="1" indent="-359829" algn="just">
              <a:lnSpc>
                <a:spcPts val="4666"/>
              </a:lnSpc>
              <a:buFont typeface="Arial"/>
              <a:buChar char="•"/>
            </a:pPr>
            <a:r>
              <a:rPr lang="en-US" sz="3333">
                <a:solidFill>
                  <a:srgbClr val="683E38"/>
                </a:solidFill>
                <a:latin typeface="Dekko"/>
              </a:rPr>
              <a:t>Kayas, Shafnatya Ananya, dkk (2023): Konsep perancangan pesan penguatan gizi dan pencegahan stunting: edukatif, menarik, simple, konsep komunikasi AIDA dan konsep visual. </a:t>
            </a:r>
          </a:p>
          <a:p>
            <a:pPr marL="741247" lvl="1" indent="-370624" algn="just">
              <a:lnSpc>
                <a:spcPts val="4806"/>
              </a:lnSpc>
              <a:buFont typeface="Arial"/>
              <a:buChar char="•"/>
            </a:pPr>
            <a:r>
              <a:rPr lang="en-US" sz="3433">
                <a:solidFill>
                  <a:srgbClr val="683E38"/>
                </a:solidFill>
                <a:latin typeface="Dekko"/>
              </a:rPr>
              <a:t>Konsep komunikasi AIDA: attention (perhatian), Interest (Minat), Decision (Keputusan) dan Action (Tindakan) bertujuan menarik minat para warganet.  </a:t>
            </a:r>
          </a:p>
        </p:txBody>
      </p:sp>
      <p:sp>
        <p:nvSpPr>
          <p:cNvPr id="23" name="TextBox 23"/>
          <p:cNvSpPr txBox="1"/>
          <p:nvPr/>
        </p:nvSpPr>
        <p:spPr>
          <a:xfrm>
            <a:off x="5355122" y="632745"/>
            <a:ext cx="12062520" cy="1083818"/>
          </a:xfrm>
          <a:prstGeom prst="rect">
            <a:avLst/>
          </a:prstGeom>
        </p:spPr>
        <p:txBody>
          <a:bodyPr lIns="0" tIns="0" rIns="0" bIns="0" rtlCol="0" anchor="t">
            <a:spAutoFit/>
          </a:bodyPr>
          <a:lstStyle/>
          <a:p>
            <a:pPr algn="ctr">
              <a:lnSpc>
                <a:spcPts val="8512"/>
              </a:lnSpc>
            </a:pPr>
            <a:r>
              <a:rPr lang="en-US" sz="6080">
                <a:solidFill>
                  <a:srgbClr val="683E38"/>
                </a:solidFill>
                <a:latin typeface="Bubblebody Neue Ultra-Bold"/>
              </a:rPr>
              <a:t>Konsep Komunikasi</a:t>
            </a:r>
          </a:p>
        </p:txBody>
      </p:sp>
      <p:sp>
        <p:nvSpPr>
          <p:cNvPr id="24" name="Freeform 24"/>
          <p:cNvSpPr/>
          <p:nvPr/>
        </p:nvSpPr>
        <p:spPr>
          <a:xfrm>
            <a:off x="2572063" y="1028700"/>
            <a:ext cx="2031227" cy="2521840"/>
          </a:xfrm>
          <a:custGeom>
            <a:avLst/>
            <a:gdLst/>
            <a:ahLst/>
            <a:cxnLst/>
            <a:rect l="l" t="t" r="r" b="b"/>
            <a:pathLst>
              <a:path w="2031227" h="2521840">
                <a:moveTo>
                  <a:pt x="0" y="0"/>
                </a:moveTo>
                <a:lnTo>
                  <a:pt x="2031228" y="0"/>
                </a:lnTo>
                <a:lnTo>
                  <a:pt x="2031228" y="2521840"/>
                </a:lnTo>
                <a:lnTo>
                  <a:pt x="0" y="2521840"/>
                </a:lnTo>
                <a:lnTo>
                  <a:pt x="0" y="0"/>
                </a:lnTo>
                <a:close/>
              </a:path>
            </a:pathLst>
          </a:custGeom>
          <a:blipFill>
            <a:blip r:embed="rId14">
              <a:extLst>
                <a:ext uri="{96DAC541-7B7A-43D3-8B79-37D633B846F1}">
                  <asvg:svgBlip xmlns:asvg="http://schemas.microsoft.com/office/drawing/2016/SVG/main" r:embed="rId15"/>
                </a:ext>
              </a:extLst>
            </a:blip>
            <a:stretch>
              <a:fillRect/>
            </a:stretch>
          </a:blipFill>
        </p:spPr>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115</TotalTime>
  <Words>1288</Words>
  <Application>Microsoft Office PowerPoint</Application>
  <PresentationFormat>Custom</PresentationFormat>
  <Paragraphs>80</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Dekko</vt:lpstr>
      <vt:lpstr>Childos Arabic Light</vt:lpstr>
      <vt:lpstr>Calibri</vt:lpstr>
      <vt:lpstr>Childos Arabic</vt:lpstr>
      <vt:lpstr>Balmy</vt:lpstr>
      <vt:lpstr>Arial</vt:lpstr>
      <vt:lpstr>Bubblebody Neue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Colourful Illustrative Class Agenda Educational Presentation</dc:title>
  <dc:creator>Rachmi K Siregar</dc:creator>
  <cp:lastModifiedBy>Rachmi Siregar</cp:lastModifiedBy>
  <cp:revision>17</cp:revision>
  <dcterms:created xsi:type="dcterms:W3CDTF">2006-08-16T00:00:00Z</dcterms:created>
  <dcterms:modified xsi:type="dcterms:W3CDTF">2024-04-23T22:41:24Z</dcterms:modified>
  <dc:identifier>DAGDNgUqv1I</dc:identifier>
</cp:coreProperties>
</file>