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Aileron Bold" panose="020B0604020202020204" charset="0"/>
      <p:regular r:id="rId11"/>
    </p:embeddedFont>
    <p:embeddedFont>
      <p:font typeface="Aileron Heavy" panose="020B0604020202020204" charset="0"/>
      <p:regular r:id="rId12"/>
    </p:embeddedFont>
    <p:embeddedFont>
      <p:font typeface="Aileron Ultra-Bold" panose="020B0604020202020204" charset="0"/>
      <p:regular r:id="rId13"/>
    </p:embeddedFont>
    <p:embeddedFont>
      <p:font typeface="Akzidenz-Grotesk Bold" panose="020B0604020202020204" charset="0"/>
      <p:regular r:id="rId14"/>
    </p:embeddedFont>
    <p:embeddedFont>
      <p:font typeface="Akzidenz-Grotesk Heavy" panose="020B0604020202020204" charset="0"/>
      <p:regular r:id="rId15"/>
    </p:embeddedFont>
    <p:embeddedFont>
      <p:font typeface="Barlow Condensed Heavy" panose="020B0604020202020204" charset="0"/>
      <p:regular r:id="rId16"/>
    </p:embeddedFont>
    <p:embeddedFont>
      <p:font typeface="Calibri" panose="020F0502020204030204" pitchFamily="34" charset="0"/>
      <p:regular r:id="rId17"/>
      <p:bold r:id="rId18"/>
      <p:italic r:id="rId19"/>
      <p:boldItalic r:id="rId20"/>
    </p:embeddedFont>
    <p:embeddedFont>
      <p:font typeface="Open Sans" panose="020B0604020202020204" charset="0"/>
      <p:regular r:id="rId21"/>
    </p:embeddedFont>
    <p:embeddedFont>
      <p:font typeface="Ubuntu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8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17.png"/><Relationship Id="rId12"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jpeg"/><Relationship Id="rId9" Type="http://schemas.openxmlformats.org/officeDocument/2006/relationships/image" Target="../media/image19.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5.jpeg"/><Relationship Id="rId7" Type="http://schemas.openxmlformats.org/officeDocument/2006/relationships/image" Target="../media/image6.png"/><Relationship Id="rId12"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13.png"/><Relationship Id="rId5" Type="http://schemas.openxmlformats.org/officeDocument/2006/relationships/image" Target="../media/image27.png"/><Relationship Id="rId10" Type="http://schemas.openxmlformats.org/officeDocument/2006/relationships/image" Target="../media/image2.svg"/><Relationship Id="rId4" Type="http://schemas.openxmlformats.org/officeDocument/2006/relationships/image" Target="../media/image26.jpe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8.svg"/><Relationship Id="rId7"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12.png"/><Relationship Id="rId4" Type="http://schemas.openxmlformats.org/officeDocument/2006/relationships/image" Target="../media/image29.jpe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31.sv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0.jpe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7.svg"/><Relationship Id="rId11" Type="http://schemas.openxmlformats.org/officeDocument/2006/relationships/image" Target="../media/image38.jpeg"/><Relationship Id="rId5" Type="http://schemas.openxmlformats.org/officeDocument/2006/relationships/image" Target="../media/image36.png"/><Relationship Id="rId10" Type="http://schemas.openxmlformats.org/officeDocument/2006/relationships/image" Target="../media/image34.svg"/><Relationship Id="rId4" Type="http://schemas.openxmlformats.org/officeDocument/2006/relationships/image" Target="../media/image11.sv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576264" y="3001623"/>
            <a:ext cx="2544433" cy="2544433"/>
          </a:xfrm>
          <a:custGeom>
            <a:avLst/>
            <a:gdLst/>
            <a:ahLst/>
            <a:cxnLst/>
            <a:rect l="l" t="t" r="r" b="b"/>
            <a:pathLst>
              <a:path w="2544433" h="2544433">
                <a:moveTo>
                  <a:pt x="0" y="0"/>
                </a:moveTo>
                <a:lnTo>
                  <a:pt x="2544433" y="0"/>
                </a:lnTo>
                <a:lnTo>
                  <a:pt x="2544433" y="2544433"/>
                </a:lnTo>
                <a:lnTo>
                  <a:pt x="0" y="25444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9423426" y="4431473"/>
            <a:ext cx="11071218" cy="5874544"/>
            <a:chOff x="-1270" y="0"/>
            <a:chExt cx="5373370" cy="2851186"/>
          </a:xfrm>
        </p:grpSpPr>
        <p:sp>
          <p:nvSpPr>
            <p:cNvPr id="4" name="Freeform 4"/>
            <p:cNvSpPr/>
            <p:nvPr/>
          </p:nvSpPr>
          <p:spPr>
            <a:xfrm>
              <a:off x="0" y="0"/>
              <a:ext cx="5373370" cy="2851186"/>
            </a:xfrm>
            <a:custGeom>
              <a:avLst/>
              <a:gdLst/>
              <a:ahLst/>
              <a:cxnLst/>
              <a:rect l="l" t="t" r="r" b="b"/>
              <a:pathLst>
                <a:path w="5373370" h="2851186">
                  <a:moveTo>
                    <a:pt x="5373370" y="613118"/>
                  </a:moveTo>
                  <a:cubicBezTo>
                    <a:pt x="5373370" y="951649"/>
                    <a:pt x="5095240" y="1226236"/>
                    <a:pt x="4752340" y="1226236"/>
                  </a:cubicBezTo>
                  <a:lnTo>
                    <a:pt x="3628390" y="1226236"/>
                  </a:lnTo>
                  <a:cubicBezTo>
                    <a:pt x="3602990" y="1226236"/>
                    <a:pt x="3582670" y="1247551"/>
                    <a:pt x="3582670" y="1272627"/>
                  </a:cubicBezTo>
                  <a:cubicBezTo>
                    <a:pt x="3582670" y="1362902"/>
                    <a:pt x="3562350" y="1448162"/>
                    <a:pt x="3528060" y="1525899"/>
                  </a:cubicBezTo>
                  <a:cubicBezTo>
                    <a:pt x="3506470" y="1572290"/>
                    <a:pt x="3540760" y="1624950"/>
                    <a:pt x="3592830" y="1624950"/>
                  </a:cubicBezTo>
                  <a:cubicBezTo>
                    <a:pt x="3935730" y="1624950"/>
                    <a:pt x="4213860" y="1899537"/>
                    <a:pt x="4213860" y="2238068"/>
                  </a:cubicBezTo>
                  <a:cubicBezTo>
                    <a:pt x="4213860" y="2576599"/>
                    <a:pt x="3935730" y="2851186"/>
                    <a:pt x="3592830" y="2851186"/>
                  </a:cubicBezTo>
                  <a:lnTo>
                    <a:pt x="1252220" y="2851186"/>
                  </a:lnTo>
                  <a:cubicBezTo>
                    <a:pt x="909320" y="2851186"/>
                    <a:pt x="631190" y="2576600"/>
                    <a:pt x="631190" y="2238068"/>
                  </a:cubicBezTo>
                  <a:cubicBezTo>
                    <a:pt x="631190" y="2147793"/>
                    <a:pt x="651510" y="2062533"/>
                    <a:pt x="685800" y="1984796"/>
                  </a:cubicBezTo>
                  <a:cubicBezTo>
                    <a:pt x="707390" y="1938405"/>
                    <a:pt x="673100" y="1885745"/>
                    <a:pt x="621030" y="1885745"/>
                  </a:cubicBezTo>
                  <a:cubicBezTo>
                    <a:pt x="278130" y="1885745"/>
                    <a:pt x="0" y="1611158"/>
                    <a:pt x="0" y="1272627"/>
                  </a:cubicBezTo>
                  <a:cubicBezTo>
                    <a:pt x="0" y="934096"/>
                    <a:pt x="278130" y="659509"/>
                    <a:pt x="621030" y="659509"/>
                  </a:cubicBezTo>
                  <a:lnTo>
                    <a:pt x="1744980" y="659509"/>
                  </a:lnTo>
                  <a:cubicBezTo>
                    <a:pt x="1770380" y="659509"/>
                    <a:pt x="1790700" y="639448"/>
                    <a:pt x="1790700" y="614372"/>
                  </a:cubicBezTo>
                  <a:lnTo>
                    <a:pt x="1790700" y="613118"/>
                  </a:lnTo>
                  <a:cubicBezTo>
                    <a:pt x="1790700" y="274587"/>
                    <a:pt x="2068830" y="0"/>
                    <a:pt x="2411730" y="0"/>
                  </a:cubicBezTo>
                  <a:lnTo>
                    <a:pt x="4751070" y="0"/>
                  </a:lnTo>
                  <a:cubicBezTo>
                    <a:pt x="5095240" y="0"/>
                    <a:pt x="5373370" y="274587"/>
                    <a:pt x="5373370" y="613118"/>
                  </a:cubicBezTo>
                  <a:close/>
                </a:path>
              </a:pathLst>
            </a:custGeom>
            <a:blipFill>
              <a:blip r:embed="rId4"/>
              <a:stretch>
                <a:fillRect l="-3061" r="-3061"/>
              </a:stretch>
            </a:blipFill>
          </p:spPr>
        </p:sp>
      </p:grpSp>
      <p:grpSp>
        <p:nvGrpSpPr>
          <p:cNvPr id="5" name="Group 5"/>
          <p:cNvGrpSpPr/>
          <p:nvPr/>
        </p:nvGrpSpPr>
        <p:grpSpPr>
          <a:xfrm>
            <a:off x="-1477298" y="3400002"/>
            <a:ext cx="2594369" cy="4588246"/>
            <a:chOff x="0" y="0"/>
            <a:chExt cx="683291" cy="1208427"/>
          </a:xfrm>
        </p:grpSpPr>
        <p:sp>
          <p:nvSpPr>
            <p:cNvPr id="6" name="Freeform 6"/>
            <p:cNvSpPr/>
            <p:nvPr/>
          </p:nvSpPr>
          <p:spPr>
            <a:xfrm>
              <a:off x="0" y="0"/>
              <a:ext cx="683291" cy="1208427"/>
            </a:xfrm>
            <a:custGeom>
              <a:avLst/>
              <a:gdLst/>
              <a:ahLst/>
              <a:cxnLst/>
              <a:rect l="l" t="t" r="r" b="b"/>
              <a:pathLst>
                <a:path w="683291" h="1208427">
                  <a:moveTo>
                    <a:pt x="152190" y="0"/>
                  </a:moveTo>
                  <a:lnTo>
                    <a:pt x="531100" y="0"/>
                  </a:lnTo>
                  <a:cubicBezTo>
                    <a:pt x="571464" y="0"/>
                    <a:pt x="610174" y="16034"/>
                    <a:pt x="638715" y="44576"/>
                  </a:cubicBezTo>
                  <a:cubicBezTo>
                    <a:pt x="667256" y="73117"/>
                    <a:pt x="683291" y="111827"/>
                    <a:pt x="683291" y="152190"/>
                  </a:cubicBezTo>
                  <a:lnTo>
                    <a:pt x="683291" y="1056237"/>
                  </a:lnTo>
                  <a:cubicBezTo>
                    <a:pt x="683291" y="1096600"/>
                    <a:pt x="667256" y="1135310"/>
                    <a:pt x="638715" y="1163852"/>
                  </a:cubicBezTo>
                  <a:cubicBezTo>
                    <a:pt x="610174" y="1192393"/>
                    <a:pt x="571464" y="1208427"/>
                    <a:pt x="531100" y="1208427"/>
                  </a:cubicBezTo>
                  <a:lnTo>
                    <a:pt x="152190" y="1208427"/>
                  </a:lnTo>
                  <a:cubicBezTo>
                    <a:pt x="111827" y="1208427"/>
                    <a:pt x="73117" y="1192393"/>
                    <a:pt x="44576" y="1163852"/>
                  </a:cubicBezTo>
                  <a:cubicBezTo>
                    <a:pt x="16034" y="1135310"/>
                    <a:pt x="0" y="1096600"/>
                    <a:pt x="0" y="1056237"/>
                  </a:cubicBezTo>
                  <a:lnTo>
                    <a:pt x="0" y="152190"/>
                  </a:lnTo>
                  <a:cubicBezTo>
                    <a:pt x="0" y="111827"/>
                    <a:pt x="16034" y="73117"/>
                    <a:pt x="44576" y="44576"/>
                  </a:cubicBezTo>
                  <a:cubicBezTo>
                    <a:pt x="73117" y="16034"/>
                    <a:pt x="111827" y="0"/>
                    <a:pt x="152190" y="0"/>
                  </a:cubicBezTo>
                  <a:close/>
                </a:path>
              </a:pathLst>
            </a:custGeom>
            <a:solidFill>
              <a:srgbClr val="2FAFD7"/>
            </a:solidFill>
          </p:spPr>
        </p:sp>
        <p:sp>
          <p:nvSpPr>
            <p:cNvPr id="7" name="TextBox 7"/>
            <p:cNvSpPr txBox="1"/>
            <p:nvPr/>
          </p:nvSpPr>
          <p:spPr>
            <a:xfrm>
              <a:off x="0" y="-47625"/>
              <a:ext cx="683291" cy="1256052"/>
            </a:xfrm>
            <a:prstGeom prst="rect">
              <a:avLst/>
            </a:prstGeom>
          </p:spPr>
          <p:txBody>
            <a:bodyPr lIns="50800" tIns="50800" rIns="50800" bIns="50800" rtlCol="0" anchor="ctr"/>
            <a:lstStyle/>
            <a:p>
              <a:pPr algn="ctr">
                <a:lnSpc>
                  <a:spcPts val="2800"/>
                </a:lnSpc>
              </a:pPr>
              <a:endParaRPr/>
            </a:p>
          </p:txBody>
        </p:sp>
      </p:grpSp>
      <p:sp>
        <p:nvSpPr>
          <p:cNvPr id="8" name="Freeform 8"/>
          <p:cNvSpPr/>
          <p:nvPr/>
        </p:nvSpPr>
        <p:spPr>
          <a:xfrm>
            <a:off x="13731511" y="1434222"/>
            <a:ext cx="305535" cy="302202"/>
          </a:xfrm>
          <a:custGeom>
            <a:avLst/>
            <a:gdLst/>
            <a:ahLst/>
            <a:cxnLst/>
            <a:rect l="l" t="t" r="r" b="b"/>
            <a:pathLst>
              <a:path w="305535" h="302202">
                <a:moveTo>
                  <a:pt x="0" y="0"/>
                </a:moveTo>
                <a:lnTo>
                  <a:pt x="305535" y="0"/>
                </a:lnTo>
                <a:lnTo>
                  <a:pt x="305535" y="302203"/>
                </a:lnTo>
                <a:lnTo>
                  <a:pt x="0" y="3022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028700" y="-275809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11972171" y="3761276"/>
            <a:ext cx="1025128" cy="1025128"/>
          </a:xfrm>
          <a:custGeom>
            <a:avLst/>
            <a:gdLst/>
            <a:ahLst/>
            <a:cxnLst/>
            <a:rect l="l" t="t" r="r" b="b"/>
            <a:pathLst>
              <a:path w="1025128" h="1025128">
                <a:moveTo>
                  <a:pt x="0" y="0"/>
                </a:moveTo>
                <a:lnTo>
                  <a:pt x="1025128" y="0"/>
                </a:lnTo>
                <a:lnTo>
                  <a:pt x="1025128" y="1025128"/>
                </a:lnTo>
                <a:lnTo>
                  <a:pt x="0" y="10251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a:off x="7086600" y="8248617"/>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12769424" y="2436835"/>
            <a:ext cx="806841" cy="564789"/>
          </a:xfrm>
          <a:custGeom>
            <a:avLst/>
            <a:gdLst/>
            <a:ahLst/>
            <a:cxnLst/>
            <a:rect l="l" t="t" r="r" b="b"/>
            <a:pathLst>
              <a:path w="806841" h="564789">
                <a:moveTo>
                  <a:pt x="0" y="0"/>
                </a:moveTo>
                <a:lnTo>
                  <a:pt x="806840" y="0"/>
                </a:lnTo>
                <a:lnTo>
                  <a:pt x="806840" y="564788"/>
                </a:lnTo>
                <a:lnTo>
                  <a:pt x="0" y="564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2412807" y="8799767"/>
            <a:ext cx="1483489" cy="458533"/>
          </a:xfrm>
          <a:custGeom>
            <a:avLst/>
            <a:gdLst/>
            <a:ahLst/>
            <a:cxnLst/>
            <a:rect l="l" t="t" r="r" b="b"/>
            <a:pathLst>
              <a:path w="1483489" h="458533">
                <a:moveTo>
                  <a:pt x="0" y="0"/>
                </a:moveTo>
                <a:lnTo>
                  <a:pt x="1483489" y="0"/>
                </a:lnTo>
                <a:lnTo>
                  <a:pt x="1483489" y="458533"/>
                </a:lnTo>
                <a:lnTo>
                  <a:pt x="0" y="45853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13"/>
            <a:stretch>
              <a:fillRect/>
            </a:stretch>
          </a:blipFill>
        </p:spPr>
      </p:sp>
      <p:sp>
        <p:nvSpPr>
          <p:cNvPr id="15" name="Freeform 15"/>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14"/>
            <a:stretch>
              <a:fillRect/>
            </a:stretch>
          </a:blipFill>
        </p:spPr>
      </p:sp>
      <p:sp>
        <p:nvSpPr>
          <p:cNvPr id="16" name="TextBox 16"/>
          <p:cNvSpPr txBox="1"/>
          <p:nvPr/>
        </p:nvSpPr>
        <p:spPr>
          <a:xfrm>
            <a:off x="1334844" y="2378041"/>
            <a:ext cx="10058361" cy="3168015"/>
          </a:xfrm>
          <a:prstGeom prst="rect">
            <a:avLst/>
          </a:prstGeom>
        </p:spPr>
        <p:txBody>
          <a:bodyPr lIns="0" tIns="0" rIns="0" bIns="0" rtlCol="0" anchor="t">
            <a:spAutoFit/>
          </a:bodyPr>
          <a:lstStyle/>
          <a:p>
            <a:pPr algn="l">
              <a:lnSpc>
                <a:spcPts val="6179"/>
              </a:lnSpc>
            </a:pPr>
            <a:r>
              <a:rPr lang="en-US" sz="5999" b="1">
                <a:solidFill>
                  <a:srgbClr val="0E2F5F"/>
                </a:solidFill>
                <a:latin typeface="Barlow Condensed Heavy"/>
                <a:ea typeface="Barlow Condensed Heavy"/>
                <a:cs typeface="Barlow Condensed Heavy"/>
                <a:sym typeface="Barlow Condensed Heavy"/>
              </a:rPr>
              <a:t>LITERASI MEDIA MELALUI EDUKASI ANTI HOAKS UNTUK KADER PKK DI RW 07 KOMPLEK BARATA, KARANG TENGAH, CILEDUG, TANGERANG</a:t>
            </a:r>
          </a:p>
        </p:txBody>
      </p:sp>
      <p:sp>
        <p:nvSpPr>
          <p:cNvPr id="17" name="TextBox 17"/>
          <p:cNvSpPr txBox="1"/>
          <p:nvPr/>
        </p:nvSpPr>
        <p:spPr>
          <a:xfrm>
            <a:off x="1334844" y="5650400"/>
            <a:ext cx="9714160" cy="636904"/>
          </a:xfrm>
          <a:prstGeom prst="rect">
            <a:avLst/>
          </a:prstGeom>
        </p:spPr>
        <p:txBody>
          <a:bodyPr lIns="0" tIns="0" rIns="0" bIns="0" rtlCol="0" anchor="t">
            <a:spAutoFit/>
          </a:bodyPr>
          <a:lstStyle/>
          <a:p>
            <a:pPr algn="l">
              <a:lnSpc>
                <a:spcPts val="4585"/>
              </a:lnSpc>
            </a:pPr>
            <a:r>
              <a:rPr lang="en-US" sz="3500" b="1">
                <a:solidFill>
                  <a:srgbClr val="021828"/>
                </a:solidFill>
                <a:latin typeface="Akzidenz-Grotesk Heavy"/>
                <a:ea typeface="Akzidenz-Grotesk Heavy"/>
                <a:cs typeface="Akzidenz-Grotesk Heavy"/>
                <a:sym typeface="Akzidenz-Grotesk Heavy"/>
              </a:rPr>
              <a:t>Dra. Rachmi Kurnia Siregar, M.I.Kom.</a:t>
            </a:r>
          </a:p>
        </p:txBody>
      </p:sp>
      <p:sp>
        <p:nvSpPr>
          <p:cNvPr id="18" name="TextBox 18"/>
          <p:cNvSpPr txBox="1"/>
          <p:nvPr/>
        </p:nvSpPr>
        <p:spPr>
          <a:xfrm>
            <a:off x="1334844" y="1432649"/>
            <a:ext cx="9714160" cy="636904"/>
          </a:xfrm>
          <a:prstGeom prst="rect">
            <a:avLst/>
          </a:prstGeom>
        </p:spPr>
        <p:txBody>
          <a:bodyPr lIns="0" tIns="0" rIns="0" bIns="0" rtlCol="0" anchor="t">
            <a:spAutoFit/>
          </a:bodyPr>
          <a:lstStyle/>
          <a:p>
            <a:pPr algn="l">
              <a:lnSpc>
                <a:spcPts val="4585"/>
              </a:lnSpc>
            </a:pPr>
            <a:r>
              <a:rPr lang="en-US" sz="3500" b="1">
                <a:solidFill>
                  <a:srgbClr val="0089A1"/>
                </a:solidFill>
                <a:latin typeface="Akzidenz-Grotesk Heavy"/>
                <a:ea typeface="Akzidenz-Grotesk Heavy"/>
                <a:cs typeface="Akzidenz-Grotesk Heavy"/>
                <a:sym typeface="Akzidenz-Grotesk Heavy"/>
              </a:rPr>
              <a:t>Minggu, 16 November 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34028" y="8447025"/>
            <a:ext cx="5050544" cy="5050544"/>
          </a:xfrm>
          <a:custGeom>
            <a:avLst/>
            <a:gdLst/>
            <a:ahLst/>
            <a:cxnLst/>
            <a:rect l="l" t="t" r="r" b="b"/>
            <a:pathLst>
              <a:path w="5050544" h="5050544">
                <a:moveTo>
                  <a:pt x="0" y="0"/>
                </a:moveTo>
                <a:lnTo>
                  <a:pt x="5050544" y="0"/>
                </a:lnTo>
                <a:lnTo>
                  <a:pt x="5050544" y="5050543"/>
                </a:lnTo>
                <a:lnTo>
                  <a:pt x="0" y="50505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28700" y="4392170"/>
            <a:ext cx="5650143" cy="5894830"/>
            <a:chOff x="0" y="0"/>
            <a:chExt cx="1488104" cy="1552548"/>
          </a:xfrm>
        </p:grpSpPr>
        <p:sp>
          <p:nvSpPr>
            <p:cNvPr id="4" name="Freeform 4"/>
            <p:cNvSpPr/>
            <p:nvPr/>
          </p:nvSpPr>
          <p:spPr>
            <a:xfrm>
              <a:off x="0" y="0"/>
              <a:ext cx="1488104" cy="1552548"/>
            </a:xfrm>
            <a:custGeom>
              <a:avLst/>
              <a:gdLst/>
              <a:ahLst/>
              <a:cxnLst/>
              <a:rect l="l" t="t" r="r" b="b"/>
              <a:pathLst>
                <a:path w="1488104" h="1552548">
                  <a:moveTo>
                    <a:pt x="0" y="0"/>
                  </a:moveTo>
                  <a:lnTo>
                    <a:pt x="1488104" y="0"/>
                  </a:lnTo>
                  <a:lnTo>
                    <a:pt x="1488104" y="1552548"/>
                  </a:lnTo>
                  <a:lnTo>
                    <a:pt x="0" y="1552548"/>
                  </a:lnTo>
                  <a:close/>
                </a:path>
              </a:pathLst>
            </a:custGeom>
            <a:solidFill>
              <a:srgbClr val="2FAFD7"/>
            </a:solidFill>
          </p:spPr>
        </p:sp>
        <p:sp>
          <p:nvSpPr>
            <p:cNvPr id="5" name="TextBox 5"/>
            <p:cNvSpPr txBox="1"/>
            <p:nvPr/>
          </p:nvSpPr>
          <p:spPr>
            <a:xfrm>
              <a:off x="0" y="-47625"/>
              <a:ext cx="1488104" cy="1600173"/>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028700" y="1689442"/>
            <a:ext cx="5650143" cy="5650143"/>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3935" b="-3935"/>
              </a:stretch>
            </a:blipFill>
          </p:spPr>
        </p:sp>
      </p:grpSp>
      <p:grpSp>
        <p:nvGrpSpPr>
          <p:cNvPr id="8" name="Group 8"/>
          <p:cNvGrpSpPr/>
          <p:nvPr/>
        </p:nvGrpSpPr>
        <p:grpSpPr>
          <a:xfrm>
            <a:off x="4648406" y="1028700"/>
            <a:ext cx="1858734" cy="185873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F21D"/>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11" name="Freeform 11"/>
          <p:cNvSpPr/>
          <p:nvPr/>
        </p:nvSpPr>
        <p:spPr>
          <a:xfrm>
            <a:off x="5277754" y="1509529"/>
            <a:ext cx="600038" cy="897076"/>
          </a:xfrm>
          <a:custGeom>
            <a:avLst/>
            <a:gdLst/>
            <a:ahLst/>
            <a:cxnLst/>
            <a:rect l="l" t="t" r="r" b="b"/>
            <a:pathLst>
              <a:path w="600038" h="897076">
                <a:moveTo>
                  <a:pt x="0" y="0"/>
                </a:moveTo>
                <a:lnTo>
                  <a:pt x="600038" y="0"/>
                </a:lnTo>
                <a:lnTo>
                  <a:pt x="600038" y="897076"/>
                </a:lnTo>
                <a:lnTo>
                  <a:pt x="0" y="8970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558327" y="8934634"/>
            <a:ext cx="2763919" cy="882511"/>
          </a:xfrm>
          <a:custGeom>
            <a:avLst/>
            <a:gdLst/>
            <a:ahLst/>
            <a:cxnLst/>
            <a:rect l="l" t="t" r="r" b="b"/>
            <a:pathLst>
              <a:path w="2763919" h="882511">
                <a:moveTo>
                  <a:pt x="0" y="0"/>
                </a:moveTo>
                <a:lnTo>
                  <a:pt x="2763918" y="0"/>
                </a:lnTo>
                <a:lnTo>
                  <a:pt x="2763918" y="882511"/>
                </a:lnTo>
                <a:lnTo>
                  <a:pt x="0" y="8825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10776634" y="9029033"/>
            <a:ext cx="1483489" cy="458533"/>
          </a:xfrm>
          <a:custGeom>
            <a:avLst/>
            <a:gdLst/>
            <a:ahLst/>
            <a:cxnLst/>
            <a:rect l="l" t="t" r="r" b="b"/>
            <a:pathLst>
              <a:path w="1483489" h="458533">
                <a:moveTo>
                  <a:pt x="0" y="0"/>
                </a:moveTo>
                <a:lnTo>
                  <a:pt x="1483489" y="0"/>
                </a:lnTo>
                <a:lnTo>
                  <a:pt x="1483489" y="458534"/>
                </a:lnTo>
                <a:lnTo>
                  <a:pt x="0" y="4585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4" name="Freeform 14"/>
          <p:cNvSpPr/>
          <p:nvPr/>
        </p:nvSpPr>
        <p:spPr>
          <a:xfrm>
            <a:off x="16746736" y="7339585"/>
            <a:ext cx="1025128" cy="1025128"/>
          </a:xfrm>
          <a:custGeom>
            <a:avLst/>
            <a:gdLst/>
            <a:ahLst/>
            <a:cxnLst/>
            <a:rect l="l" t="t" r="r" b="b"/>
            <a:pathLst>
              <a:path w="1025128" h="1025128">
                <a:moveTo>
                  <a:pt x="0" y="0"/>
                </a:moveTo>
                <a:lnTo>
                  <a:pt x="1025128" y="0"/>
                </a:lnTo>
                <a:lnTo>
                  <a:pt x="1025128" y="1025128"/>
                </a:lnTo>
                <a:lnTo>
                  <a:pt x="0" y="102512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Freeform 15"/>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13"/>
            <a:stretch>
              <a:fillRect/>
            </a:stretch>
          </a:blipFill>
        </p:spPr>
      </p:sp>
      <p:sp>
        <p:nvSpPr>
          <p:cNvPr id="16" name="Freeform 16"/>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14"/>
            <a:stretch>
              <a:fillRect/>
            </a:stretch>
          </a:blipFill>
        </p:spPr>
      </p:sp>
      <p:sp>
        <p:nvSpPr>
          <p:cNvPr id="17" name="TextBox 17"/>
          <p:cNvSpPr txBox="1"/>
          <p:nvPr/>
        </p:nvSpPr>
        <p:spPr>
          <a:xfrm>
            <a:off x="7558327" y="2475898"/>
            <a:ext cx="8919941" cy="7011668"/>
          </a:xfrm>
          <a:prstGeom prst="rect">
            <a:avLst/>
          </a:prstGeom>
        </p:spPr>
        <p:txBody>
          <a:bodyPr lIns="0" tIns="0" rIns="0" bIns="0" rtlCol="0" anchor="t">
            <a:spAutoFit/>
          </a:bodyPr>
          <a:lstStyle/>
          <a:p>
            <a:pPr algn="just">
              <a:lnSpc>
                <a:spcPts val="3080"/>
              </a:lnSpc>
            </a:pPr>
            <a:r>
              <a:rPr lang="en-US" sz="2200" b="1">
                <a:solidFill>
                  <a:srgbClr val="021828"/>
                </a:solidFill>
                <a:latin typeface="Aileron Bold"/>
                <a:ea typeface="Aileron Bold"/>
                <a:cs typeface="Aileron Bold"/>
                <a:sym typeface="Aileron Bold"/>
              </a:rPr>
              <a:t>Di era digital saat ini, masyarakat semakin mudah menerima dan menyebarkan informasi melalui media sosial dan aplikasi pesan singkat. Sayangnya, tidak semua informasi yang beredar dapat dipertanggungjawabkan kebenarannya. Hoaks atau berita palsu menjadi sebuah ancaman baru karena dapat menimbulkan keresahan, perpecahan, bahkan membahayakan konflik di lingkungan sekitar.</a:t>
            </a:r>
          </a:p>
          <a:p>
            <a:pPr algn="just">
              <a:lnSpc>
                <a:spcPts val="3080"/>
              </a:lnSpc>
            </a:pPr>
            <a:endParaRPr lang="en-US" sz="2200" b="1">
              <a:solidFill>
                <a:srgbClr val="021828"/>
              </a:solidFill>
              <a:latin typeface="Aileron Bold"/>
              <a:ea typeface="Aileron Bold"/>
              <a:cs typeface="Aileron Bold"/>
              <a:sym typeface="Aileron Bold"/>
            </a:endParaRPr>
          </a:p>
          <a:p>
            <a:pPr algn="just">
              <a:lnSpc>
                <a:spcPts val="3080"/>
              </a:lnSpc>
            </a:pPr>
            <a:r>
              <a:rPr lang="en-US" sz="2200" b="1">
                <a:solidFill>
                  <a:srgbClr val="021828"/>
                </a:solidFill>
                <a:latin typeface="Aileron Bold"/>
                <a:ea typeface="Aileron Bold"/>
                <a:cs typeface="Aileron Bold"/>
                <a:sym typeface="Aileron Bold"/>
              </a:rPr>
              <a:t>Oleh karena itu, diperlukan peningkatan literasi media agar masyarakat, khususnya kader PKK RW 07 Komplek Barata sebagai agen perubahan di tingkat keluarga dan komunitas. Diharapkan mampu menyaring informasi secara bijak dengan mengenali pengertian hoaks, ciri-ciri informasi hoaks, data hoaks di Indonesia serta upaya dalam mencegah penyebarannya. Melalui edukasi anti-hoaks ini, diharapkan kader PKK RW 07 Komplek Barata dapat menjadi garda terdepan dlingkungan sekitar.</a:t>
            </a:r>
          </a:p>
          <a:p>
            <a:pPr algn="just">
              <a:lnSpc>
                <a:spcPts val="3080"/>
              </a:lnSpc>
            </a:pPr>
            <a:endParaRPr lang="en-US" sz="2200" b="1">
              <a:solidFill>
                <a:srgbClr val="021828"/>
              </a:solidFill>
              <a:latin typeface="Aileron Bold"/>
              <a:ea typeface="Aileron Bold"/>
              <a:cs typeface="Aileron Bold"/>
              <a:sym typeface="Aileron Bold"/>
            </a:endParaRPr>
          </a:p>
          <a:p>
            <a:pPr algn="just">
              <a:lnSpc>
                <a:spcPts val="3080"/>
              </a:lnSpc>
            </a:pPr>
            <a:endParaRPr lang="en-US" sz="2200" b="1">
              <a:solidFill>
                <a:srgbClr val="021828"/>
              </a:solidFill>
              <a:latin typeface="Aileron Bold"/>
              <a:ea typeface="Aileron Bold"/>
              <a:cs typeface="Aileron Bold"/>
              <a:sym typeface="Aileron Bold"/>
            </a:endParaRPr>
          </a:p>
        </p:txBody>
      </p:sp>
      <p:sp>
        <p:nvSpPr>
          <p:cNvPr id="18" name="TextBox 18"/>
          <p:cNvSpPr txBox="1"/>
          <p:nvPr/>
        </p:nvSpPr>
        <p:spPr>
          <a:xfrm>
            <a:off x="7558327" y="1326470"/>
            <a:ext cx="6246774" cy="1080135"/>
          </a:xfrm>
          <a:prstGeom prst="rect">
            <a:avLst/>
          </a:prstGeom>
        </p:spPr>
        <p:txBody>
          <a:bodyPr lIns="0" tIns="0" rIns="0" bIns="0" rtlCol="0" anchor="t">
            <a:spAutoFit/>
          </a:bodyPr>
          <a:lstStyle/>
          <a:p>
            <a:pPr algn="l">
              <a:lnSpc>
                <a:spcPts val="7619"/>
              </a:lnSpc>
            </a:pPr>
            <a:r>
              <a:rPr lang="en-US" sz="5999" b="1">
                <a:solidFill>
                  <a:srgbClr val="0E2F5F"/>
                </a:solidFill>
                <a:latin typeface="Akzidenz-Grotesk Heavy"/>
                <a:ea typeface="Akzidenz-Grotesk Heavy"/>
                <a:cs typeface="Akzidenz-Grotesk Heavy"/>
                <a:sym typeface="Akzidenz-Grotesk Heavy"/>
              </a:rPr>
              <a:t>Pendahuluan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278265"/>
            <a:ext cx="18288000" cy="5894830"/>
            <a:chOff x="0" y="0"/>
            <a:chExt cx="4816593" cy="1552548"/>
          </a:xfrm>
        </p:grpSpPr>
        <p:sp>
          <p:nvSpPr>
            <p:cNvPr id="3" name="Freeform 3"/>
            <p:cNvSpPr/>
            <p:nvPr/>
          </p:nvSpPr>
          <p:spPr>
            <a:xfrm>
              <a:off x="0" y="0"/>
              <a:ext cx="4816592" cy="1552548"/>
            </a:xfrm>
            <a:custGeom>
              <a:avLst/>
              <a:gdLst/>
              <a:ahLst/>
              <a:cxnLst/>
              <a:rect l="l" t="t" r="r" b="b"/>
              <a:pathLst>
                <a:path w="4816592" h="1552548">
                  <a:moveTo>
                    <a:pt x="0" y="0"/>
                  </a:moveTo>
                  <a:lnTo>
                    <a:pt x="4816592" y="0"/>
                  </a:lnTo>
                  <a:lnTo>
                    <a:pt x="4816592" y="1552548"/>
                  </a:lnTo>
                  <a:lnTo>
                    <a:pt x="0" y="1552548"/>
                  </a:lnTo>
                  <a:close/>
                </a:path>
              </a:pathLst>
            </a:custGeom>
            <a:solidFill>
              <a:srgbClr val="FBF21D"/>
            </a:solidFill>
          </p:spPr>
        </p:sp>
        <p:sp>
          <p:nvSpPr>
            <p:cNvPr id="4" name="TextBox 4"/>
            <p:cNvSpPr txBox="1"/>
            <p:nvPr/>
          </p:nvSpPr>
          <p:spPr>
            <a:xfrm>
              <a:off x="0" y="-47625"/>
              <a:ext cx="4816593" cy="1600173"/>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28700" y="5172075"/>
            <a:ext cx="5060185" cy="665701"/>
            <a:chOff x="0" y="0"/>
            <a:chExt cx="1332724" cy="175329"/>
          </a:xfrm>
        </p:grpSpPr>
        <p:sp>
          <p:nvSpPr>
            <p:cNvPr id="6" name="Freeform 6"/>
            <p:cNvSpPr/>
            <p:nvPr/>
          </p:nvSpPr>
          <p:spPr>
            <a:xfrm>
              <a:off x="0" y="0"/>
              <a:ext cx="1332724" cy="175329"/>
            </a:xfrm>
            <a:custGeom>
              <a:avLst/>
              <a:gdLst/>
              <a:ahLst/>
              <a:cxnLst/>
              <a:rect l="l" t="t" r="r" b="b"/>
              <a:pathLst>
                <a:path w="1332724" h="175329">
                  <a:moveTo>
                    <a:pt x="78028" y="0"/>
                  </a:moveTo>
                  <a:lnTo>
                    <a:pt x="1254695" y="0"/>
                  </a:lnTo>
                  <a:cubicBezTo>
                    <a:pt x="1297789" y="0"/>
                    <a:pt x="1332724" y="34934"/>
                    <a:pt x="1332724" y="78028"/>
                  </a:cubicBezTo>
                  <a:lnTo>
                    <a:pt x="1332724" y="97300"/>
                  </a:lnTo>
                  <a:cubicBezTo>
                    <a:pt x="1332724" y="117995"/>
                    <a:pt x="1324503" y="137841"/>
                    <a:pt x="1309870" y="152475"/>
                  </a:cubicBezTo>
                  <a:cubicBezTo>
                    <a:pt x="1295236" y="167108"/>
                    <a:pt x="1275390" y="175329"/>
                    <a:pt x="1254695" y="175329"/>
                  </a:cubicBezTo>
                  <a:lnTo>
                    <a:pt x="78028" y="175329"/>
                  </a:lnTo>
                  <a:cubicBezTo>
                    <a:pt x="57334" y="175329"/>
                    <a:pt x="37487" y="167108"/>
                    <a:pt x="22854" y="152475"/>
                  </a:cubicBezTo>
                  <a:cubicBezTo>
                    <a:pt x="8221" y="137841"/>
                    <a:pt x="0" y="117995"/>
                    <a:pt x="0" y="97300"/>
                  </a:cubicBezTo>
                  <a:lnTo>
                    <a:pt x="0" y="78028"/>
                  </a:lnTo>
                  <a:cubicBezTo>
                    <a:pt x="0" y="57334"/>
                    <a:pt x="8221" y="37487"/>
                    <a:pt x="22854" y="22854"/>
                  </a:cubicBezTo>
                  <a:cubicBezTo>
                    <a:pt x="37487" y="8221"/>
                    <a:pt x="57334" y="0"/>
                    <a:pt x="78028" y="0"/>
                  </a:cubicBezTo>
                  <a:close/>
                </a:path>
              </a:pathLst>
            </a:custGeom>
            <a:solidFill>
              <a:srgbClr val="2FAFD7"/>
            </a:solidFill>
          </p:spPr>
        </p:sp>
        <p:sp>
          <p:nvSpPr>
            <p:cNvPr id="7" name="TextBox 7"/>
            <p:cNvSpPr txBox="1"/>
            <p:nvPr/>
          </p:nvSpPr>
          <p:spPr>
            <a:xfrm>
              <a:off x="0" y="-47625"/>
              <a:ext cx="1332724" cy="222954"/>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6613908" y="3394570"/>
            <a:ext cx="5060185" cy="665701"/>
            <a:chOff x="0" y="0"/>
            <a:chExt cx="1332724" cy="175329"/>
          </a:xfrm>
        </p:grpSpPr>
        <p:sp>
          <p:nvSpPr>
            <p:cNvPr id="9" name="Freeform 9"/>
            <p:cNvSpPr/>
            <p:nvPr/>
          </p:nvSpPr>
          <p:spPr>
            <a:xfrm>
              <a:off x="0" y="0"/>
              <a:ext cx="1332724" cy="175329"/>
            </a:xfrm>
            <a:custGeom>
              <a:avLst/>
              <a:gdLst/>
              <a:ahLst/>
              <a:cxnLst/>
              <a:rect l="l" t="t" r="r" b="b"/>
              <a:pathLst>
                <a:path w="1332724" h="175329">
                  <a:moveTo>
                    <a:pt x="78028" y="0"/>
                  </a:moveTo>
                  <a:lnTo>
                    <a:pt x="1254695" y="0"/>
                  </a:lnTo>
                  <a:cubicBezTo>
                    <a:pt x="1297789" y="0"/>
                    <a:pt x="1332724" y="34934"/>
                    <a:pt x="1332724" y="78028"/>
                  </a:cubicBezTo>
                  <a:lnTo>
                    <a:pt x="1332724" y="97300"/>
                  </a:lnTo>
                  <a:cubicBezTo>
                    <a:pt x="1332724" y="117995"/>
                    <a:pt x="1324503" y="137841"/>
                    <a:pt x="1309870" y="152475"/>
                  </a:cubicBezTo>
                  <a:cubicBezTo>
                    <a:pt x="1295236" y="167108"/>
                    <a:pt x="1275390" y="175329"/>
                    <a:pt x="1254695" y="175329"/>
                  </a:cubicBezTo>
                  <a:lnTo>
                    <a:pt x="78028" y="175329"/>
                  </a:lnTo>
                  <a:cubicBezTo>
                    <a:pt x="57334" y="175329"/>
                    <a:pt x="37487" y="167108"/>
                    <a:pt x="22854" y="152475"/>
                  </a:cubicBezTo>
                  <a:cubicBezTo>
                    <a:pt x="8221" y="137841"/>
                    <a:pt x="0" y="117995"/>
                    <a:pt x="0" y="97300"/>
                  </a:cubicBezTo>
                  <a:lnTo>
                    <a:pt x="0" y="78028"/>
                  </a:lnTo>
                  <a:cubicBezTo>
                    <a:pt x="0" y="57334"/>
                    <a:pt x="8221" y="37487"/>
                    <a:pt x="22854" y="22854"/>
                  </a:cubicBezTo>
                  <a:cubicBezTo>
                    <a:pt x="37487" y="8221"/>
                    <a:pt x="57334" y="0"/>
                    <a:pt x="78028" y="0"/>
                  </a:cubicBezTo>
                  <a:close/>
                </a:path>
              </a:pathLst>
            </a:custGeom>
            <a:solidFill>
              <a:srgbClr val="2FAFD7"/>
            </a:solidFill>
          </p:spPr>
        </p:sp>
        <p:sp>
          <p:nvSpPr>
            <p:cNvPr id="10" name="TextBox 10"/>
            <p:cNvSpPr txBox="1"/>
            <p:nvPr/>
          </p:nvSpPr>
          <p:spPr>
            <a:xfrm>
              <a:off x="0" y="-47625"/>
              <a:ext cx="1332724" cy="222954"/>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12199115" y="5172075"/>
            <a:ext cx="5060185" cy="665701"/>
            <a:chOff x="0" y="0"/>
            <a:chExt cx="1332724" cy="175329"/>
          </a:xfrm>
        </p:grpSpPr>
        <p:sp>
          <p:nvSpPr>
            <p:cNvPr id="12" name="Freeform 12"/>
            <p:cNvSpPr/>
            <p:nvPr/>
          </p:nvSpPr>
          <p:spPr>
            <a:xfrm>
              <a:off x="0" y="0"/>
              <a:ext cx="1332724" cy="175329"/>
            </a:xfrm>
            <a:custGeom>
              <a:avLst/>
              <a:gdLst/>
              <a:ahLst/>
              <a:cxnLst/>
              <a:rect l="l" t="t" r="r" b="b"/>
              <a:pathLst>
                <a:path w="1332724" h="175329">
                  <a:moveTo>
                    <a:pt x="78028" y="0"/>
                  </a:moveTo>
                  <a:lnTo>
                    <a:pt x="1254695" y="0"/>
                  </a:lnTo>
                  <a:cubicBezTo>
                    <a:pt x="1297789" y="0"/>
                    <a:pt x="1332724" y="34934"/>
                    <a:pt x="1332724" y="78028"/>
                  </a:cubicBezTo>
                  <a:lnTo>
                    <a:pt x="1332724" y="97300"/>
                  </a:lnTo>
                  <a:cubicBezTo>
                    <a:pt x="1332724" y="117995"/>
                    <a:pt x="1324503" y="137841"/>
                    <a:pt x="1309870" y="152475"/>
                  </a:cubicBezTo>
                  <a:cubicBezTo>
                    <a:pt x="1295236" y="167108"/>
                    <a:pt x="1275390" y="175329"/>
                    <a:pt x="1254695" y="175329"/>
                  </a:cubicBezTo>
                  <a:lnTo>
                    <a:pt x="78028" y="175329"/>
                  </a:lnTo>
                  <a:cubicBezTo>
                    <a:pt x="57334" y="175329"/>
                    <a:pt x="37487" y="167108"/>
                    <a:pt x="22854" y="152475"/>
                  </a:cubicBezTo>
                  <a:cubicBezTo>
                    <a:pt x="8221" y="137841"/>
                    <a:pt x="0" y="117995"/>
                    <a:pt x="0" y="97300"/>
                  </a:cubicBezTo>
                  <a:lnTo>
                    <a:pt x="0" y="78028"/>
                  </a:lnTo>
                  <a:cubicBezTo>
                    <a:pt x="0" y="57334"/>
                    <a:pt x="8221" y="37487"/>
                    <a:pt x="22854" y="22854"/>
                  </a:cubicBezTo>
                  <a:cubicBezTo>
                    <a:pt x="37487" y="8221"/>
                    <a:pt x="57334" y="0"/>
                    <a:pt x="78028" y="0"/>
                  </a:cubicBezTo>
                  <a:close/>
                </a:path>
              </a:pathLst>
            </a:custGeom>
            <a:solidFill>
              <a:srgbClr val="2FAFD7"/>
            </a:solidFill>
          </p:spPr>
        </p:sp>
        <p:sp>
          <p:nvSpPr>
            <p:cNvPr id="13" name="TextBox 13"/>
            <p:cNvSpPr txBox="1"/>
            <p:nvPr/>
          </p:nvSpPr>
          <p:spPr>
            <a:xfrm>
              <a:off x="0" y="-47625"/>
              <a:ext cx="1332724" cy="222954"/>
            </a:xfrm>
            <a:prstGeom prst="rect">
              <a:avLst/>
            </a:prstGeom>
          </p:spPr>
          <p:txBody>
            <a:bodyPr lIns="50800" tIns="50800" rIns="50800" bIns="50800" rtlCol="0" anchor="ctr"/>
            <a:lstStyle/>
            <a:p>
              <a:pPr algn="ctr">
                <a:lnSpc>
                  <a:spcPts val="2800"/>
                </a:lnSpc>
              </a:pPr>
              <a:endParaRPr/>
            </a:p>
          </p:txBody>
        </p:sp>
      </p:grpSp>
      <p:grpSp>
        <p:nvGrpSpPr>
          <p:cNvPr id="14" name="Group 14"/>
          <p:cNvGrpSpPr/>
          <p:nvPr/>
        </p:nvGrpSpPr>
        <p:grpSpPr>
          <a:xfrm>
            <a:off x="1028700" y="6005026"/>
            <a:ext cx="5060185" cy="1998158"/>
            <a:chOff x="0" y="0"/>
            <a:chExt cx="1332724" cy="526264"/>
          </a:xfrm>
        </p:grpSpPr>
        <p:sp>
          <p:nvSpPr>
            <p:cNvPr id="15" name="Freeform 15"/>
            <p:cNvSpPr/>
            <p:nvPr/>
          </p:nvSpPr>
          <p:spPr>
            <a:xfrm>
              <a:off x="0" y="0"/>
              <a:ext cx="1332724" cy="526264"/>
            </a:xfrm>
            <a:custGeom>
              <a:avLst/>
              <a:gdLst/>
              <a:ahLst/>
              <a:cxnLst/>
              <a:rect l="l" t="t" r="r" b="b"/>
              <a:pathLst>
                <a:path w="1332724" h="526264">
                  <a:moveTo>
                    <a:pt x="29069" y="0"/>
                  </a:moveTo>
                  <a:lnTo>
                    <a:pt x="1303654" y="0"/>
                  </a:lnTo>
                  <a:cubicBezTo>
                    <a:pt x="1319709" y="0"/>
                    <a:pt x="1332724" y="13015"/>
                    <a:pt x="1332724" y="29069"/>
                  </a:cubicBezTo>
                  <a:lnTo>
                    <a:pt x="1332724" y="497195"/>
                  </a:lnTo>
                  <a:cubicBezTo>
                    <a:pt x="1332724" y="504904"/>
                    <a:pt x="1329661" y="512298"/>
                    <a:pt x="1324209" y="517750"/>
                  </a:cubicBezTo>
                  <a:cubicBezTo>
                    <a:pt x="1318758" y="523201"/>
                    <a:pt x="1311364" y="526264"/>
                    <a:pt x="1303654" y="526264"/>
                  </a:cubicBezTo>
                  <a:lnTo>
                    <a:pt x="29069" y="526264"/>
                  </a:lnTo>
                  <a:cubicBezTo>
                    <a:pt x="13015" y="526264"/>
                    <a:pt x="0" y="513249"/>
                    <a:pt x="0" y="497195"/>
                  </a:cubicBezTo>
                  <a:lnTo>
                    <a:pt x="0" y="29069"/>
                  </a:lnTo>
                  <a:cubicBezTo>
                    <a:pt x="0" y="13015"/>
                    <a:pt x="13015" y="0"/>
                    <a:pt x="29069" y="0"/>
                  </a:cubicBezTo>
                  <a:close/>
                </a:path>
              </a:pathLst>
            </a:custGeom>
            <a:solidFill>
              <a:srgbClr val="E2780A"/>
            </a:solidFill>
          </p:spPr>
        </p:sp>
        <p:sp>
          <p:nvSpPr>
            <p:cNvPr id="16" name="TextBox 16"/>
            <p:cNvSpPr txBox="1"/>
            <p:nvPr/>
          </p:nvSpPr>
          <p:spPr>
            <a:xfrm>
              <a:off x="0" y="-47625"/>
              <a:ext cx="1332724" cy="573889"/>
            </a:xfrm>
            <a:prstGeom prst="rect">
              <a:avLst/>
            </a:prstGeom>
          </p:spPr>
          <p:txBody>
            <a:bodyPr lIns="50800" tIns="50800" rIns="50800" bIns="50800" rtlCol="0" anchor="ctr"/>
            <a:lstStyle/>
            <a:p>
              <a:pPr algn="ctr">
                <a:lnSpc>
                  <a:spcPts val="2800"/>
                </a:lnSpc>
              </a:pPr>
              <a:endParaRPr/>
            </a:p>
          </p:txBody>
        </p:sp>
      </p:grpSp>
      <p:grpSp>
        <p:nvGrpSpPr>
          <p:cNvPr id="17" name="Group 17"/>
          <p:cNvGrpSpPr/>
          <p:nvPr/>
        </p:nvGrpSpPr>
        <p:grpSpPr>
          <a:xfrm>
            <a:off x="6613908" y="4227521"/>
            <a:ext cx="5060185" cy="1998158"/>
            <a:chOff x="0" y="0"/>
            <a:chExt cx="1332724" cy="526264"/>
          </a:xfrm>
        </p:grpSpPr>
        <p:sp>
          <p:nvSpPr>
            <p:cNvPr id="18" name="Freeform 18"/>
            <p:cNvSpPr/>
            <p:nvPr/>
          </p:nvSpPr>
          <p:spPr>
            <a:xfrm>
              <a:off x="0" y="0"/>
              <a:ext cx="1332724" cy="526264"/>
            </a:xfrm>
            <a:custGeom>
              <a:avLst/>
              <a:gdLst/>
              <a:ahLst/>
              <a:cxnLst/>
              <a:rect l="l" t="t" r="r" b="b"/>
              <a:pathLst>
                <a:path w="1332724" h="526264">
                  <a:moveTo>
                    <a:pt x="29069" y="0"/>
                  </a:moveTo>
                  <a:lnTo>
                    <a:pt x="1303654" y="0"/>
                  </a:lnTo>
                  <a:cubicBezTo>
                    <a:pt x="1319709" y="0"/>
                    <a:pt x="1332724" y="13015"/>
                    <a:pt x="1332724" y="29069"/>
                  </a:cubicBezTo>
                  <a:lnTo>
                    <a:pt x="1332724" y="497195"/>
                  </a:lnTo>
                  <a:cubicBezTo>
                    <a:pt x="1332724" y="504904"/>
                    <a:pt x="1329661" y="512298"/>
                    <a:pt x="1324209" y="517750"/>
                  </a:cubicBezTo>
                  <a:cubicBezTo>
                    <a:pt x="1318758" y="523201"/>
                    <a:pt x="1311364" y="526264"/>
                    <a:pt x="1303654" y="526264"/>
                  </a:cubicBezTo>
                  <a:lnTo>
                    <a:pt x="29069" y="526264"/>
                  </a:lnTo>
                  <a:cubicBezTo>
                    <a:pt x="13015" y="526264"/>
                    <a:pt x="0" y="513249"/>
                    <a:pt x="0" y="497195"/>
                  </a:cubicBezTo>
                  <a:lnTo>
                    <a:pt x="0" y="29069"/>
                  </a:lnTo>
                  <a:cubicBezTo>
                    <a:pt x="0" y="13015"/>
                    <a:pt x="13015" y="0"/>
                    <a:pt x="29069" y="0"/>
                  </a:cubicBezTo>
                  <a:close/>
                </a:path>
              </a:pathLst>
            </a:custGeom>
            <a:solidFill>
              <a:srgbClr val="E2780A"/>
            </a:solidFill>
          </p:spPr>
        </p:sp>
        <p:sp>
          <p:nvSpPr>
            <p:cNvPr id="19" name="TextBox 19"/>
            <p:cNvSpPr txBox="1"/>
            <p:nvPr/>
          </p:nvSpPr>
          <p:spPr>
            <a:xfrm>
              <a:off x="0" y="-47625"/>
              <a:ext cx="1332724" cy="573889"/>
            </a:xfrm>
            <a:prstGeom prst="rect">
              <a:avLst/>
            </a:prstGeom>
          </p:spPr>
          <p:txBody>
            <a:bodyPr lIns="50800" tIns="50800" rIns="50800" bIns="50800" rtlCol="0" anchor="ctr"/>
            <a:lstStyle/>
            <a:p>
              <a:pPr algn="ctr">
                <a:lnSpc>
                  <a:spcPts val="2800"/>
                </a:lnSpc>
              </a:pPr>
              <a:endParaRPr/>
            </a:p>
          </p:txBody>
        </p:sp>
      </p:grpSp>
      <p:grpSp>
        <p:nvGrpSpPr>
          <p:cNvPr id="20" name="Group 20"/>
          <p:cNvGrpSpPr/>
          <p:nvPr/>
        </p:nvGrpSpPr>
        <p:grpSpPr>
          <a:xfrm>
            <a:off x="12199115" y="6005026"/>
            <a:ext cx="5060185" cy="1998158"/>
            <a:chOff x="0" y="0"/>
            <a:chExt cx="1332724" cy="526264"/>
          </a:xfrm>
        </p:grpSpPr>
        <p:sp>
          <p:nvSpPr>
            <p:cNvPr id="21" name="Freeform 21"/>
            <p:cNvSpPr/>
            <p:nvPr/>
          </p:nvSpPr>
          <p:spPr>
            <a:xfrm>
              <a:off x="0" y="0"/>
              <a:ext cx="1332724" cy="526264"/>
            </a:xfrm>
            <a:custGeom>
              <a:avLst/>
              <a:gdLst/>
              <a:ahLst/>
              <a:cxnLst/>
              <a:rect l="l" t="t" r="r" b="b"/>
              <a:pathLst>
                <a:path w="1332724" h="526264">
                  <a:moveTo>
                    <a:pt x="29069" y="0"/>
                  </a:moveTo>
                  <a:lnTo>
                    <a:pt x="1303654" y="0"/>
                  </a:lnTo>
                  <a:cubicBezTo>
                    <a:pt x="1319709" y="0"/>
                    <a:pt x="1332724" y="13015"/>
                    <a:pt x="1332724" y="29069"/>
                  </a:cubicBezTo>
                  <a:lnTo>
                    <a:pt x="1332724" y="497195"/>
                  </a:lnTo>
                  <a:cubicBezTo>
                    <a:pt x="1332724" y="504904"/>
                    <a:pt x="1329661" y="512298"/>
                    <a:pt x="1324209" y="517750"/>
                  </a:cubicBezTo>
                  <a:cubicBezTo>
                    <a:pt x="1318758" y="523201"/>
                    <a:pt x="1311364" y="526264"/>
                    <a:pt x="1303654" y="526264"/>
                  </a:cubicBezTo>
                  <a:lnTo>
                    <a:pt x="29069" y="526264"/>
                  </a:lnTo>
                  <a:cubicBezTo>
                    <a:pt x="13015" y="526264"/>
                    <a:pt x="0" y="513249"/>
                    <a:pt x="0" y="497195"/>
                  </a:cubicBezTo>
                  <a:lnTo>
                    <a:pt x="0" y="29069"/>
                  </a:lnTo>
                  <a:cubicBezTo>
                    <a:pt x="0" y="13015"/>
                    <a:pt x="13015" y="0"/>
                    <a:pt x="29069" y="0"/>
                  </a:cubicBezTo>
                  <a:close/>
                </a:path>
              </a:pathLst>
            </a:custGeom>
            <a:solidFill>
              <a:srgbClr val="E2780A"/>
            </a:solidFill>
          </p:spPr>
        </p:sp>
        <p:sp>
          <p:nvSpPr>
            <p:cNvPr id="22" name="TextBox 22"/>
            <p:cNvSpPr txBox="1"/>
            <p:nvPr/>
          </p:nvSpPr>
          <p:spPr>
            <a:xfrm>
              <a:off x="0" y="-47625"/>
              <a:ext cx="1332724" cy="573889"/>
            </a:xfrm>
            <a:prstGeom prst="rect">
              <a:avLst/>
            </a:prstGeom>
          </p:spPr>
          <p:txBody>
            <a:bodyPr lIns="50800" tIns="50800" rIns="50800" bIns="50800" rtlCol="0" anchor="ctr"/>
            <a:lstStyle/>
            <a:p>
              <a:pPr algn="ctr">
                <a:lnSpc>
                  <a:spcPts val="2800"/>
                </a:lnSpc>
              </a:pPr>
              <a:endParaRPr/>
            </a:p>
          </p:txBody>
        </p:sp>
      </p:grpSp>
      <p:sp>
        <p:nvSpPr>
          <p:cNvPr id="23" name="Freeform 23"/>
          <p:cNvSpPr/>
          <p:nvPr/>
        </p:nvSpPr>
        <p:spPr>
          <a:xfrm>
            <a:off x="4505581" y="3685992"/>
            <a:ext cx="1583878" cy="1108714"/>
          </a:xfrm>
          <a:custGeom>
            <a:avLst/>
            <a:gdLst/>
            <a:ahLst/>
            <a:cxnLst/>
            <a:rect l="l" t="t" r="r" b="b"/>
            <a:pathLst>
              <a:path w="1583878" h="1108714">
                <a:moveTo>
                  <a:pt x="0" y="0"/>
                </a:moveTo>
                <a:lnTo>
                  <a:pt x="1583878" y="0"/>
                </a:lnTo>
                <a:lnTo>
                  <a:pt x="1583878" y="1108714"/>
                </a:lnTo>
                <a:lnTo>
                  <a:pt x="0" y="11087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24"/>
          <p:cNvSpPr/>
          <p:nvPr/>
        </p:nvSpPr>
        <p:spPr>
          <a:xfrm>
            <a:off x="12198541" y="3660336"/>
            <a:ext cx="1583878" cy="1108714"/>
          </a:xfrm>
          <a:custGeom>
            <a:avLst/>
            <a:gdLst/>
            <a:ahLst/>
            <a:cxnLst/>
            <a:rect l="l" t="t" r="r" b="b"/>
            <a:pathLst>
              <a:path w="1583878" h="1108714">
                <a:moveTo>
                  <a:pt x="0" y="0"/>
                </a:moveTo>
                <a:lnTo>
                  <a:pt x="1583878" y="0"/>
                </a:lnTo>
                <a:lnTo>
                  <a:pt x="1583878" y="1108715"/>
                </a:lnTo>
                <a:lnTo>
                  <a:pt x="0" y="11087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5" name="Freeform 25"/>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4"/>
            <a:stretch>
              <a:fillRect/>
            </a:stretch>
          </a:blipFill>
        </p:spPr>
      </p:sp>
      <p:sp>
        <p:nvSpPr>
          <p:cNvPr id="26" name="Freeform 26"/>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5"/>
            <a:stretch>
              <a:fillRect/>
            </a:stretch>
          </a:blipFill>
        </p:spPr>
      </p:sp>
      <p:grpSp>
        <p:nvGrpSpPr>
          <p:cNvPr id="27" name="Group 27"/>
          <p:cNvGrpSpPr/>
          <p:nvPr/>
        </p:nvGrpSpPr>
        <p:grpSpPr>
          <a:xfrm>
            <a:off x="7292816" y="6892430"/>
            <a:ext cx="3951626" cy="2875130"/>
            <a:chOff x="0" y="0"/>
            <a:chExt cx="1117126" cy="812800"/>
          </a:xfrm>
        </p:grpSpPr>
        <p:sp>
          <p:nvSpPr>
            <p:cNvPr id="28" name="Freeform 28"/>
            <p:cNvSpPr/>
            <p:nvPr/>
          </p:nvSpPr>
          <p:spPr>
            <a:xfrm>
              <a:off x="0" y="0"/>
              <a:ext cx="1117126" cy="812800"/>
            </a:xfrm>
            <a:custGeom>
              <a:avLst/>
              <a:gdLst/>
              <a:ahLst/>
              <a:cxnLst/>
              <a:rect l="l" t="t" r="r" b="b"/>
              <a:pathLst>
                <a:path w="1117126" h="812800">
                  <a:moveTo>
                    <a:pt x="0" y="0"/>
                  </a:moveTo>
                  <a:lnTo>
                    <a:pt x="1117126" y="0"/>
                  </a:lnTo>
                  <a:lnTo>
                    <a:pt x="1117126" y="812800"/>
                  </a:lnTo>
                  <a:lnTo>
                    <a:pt x="0" y="812800"/>
                  </a:lnTo>
                  <a:close/>
                </a:path>
              </a:pathLst>
            </a:custGeom>
            <a:blipFill>
              <a:blip r:embed="rId6"/>
              <a:stretch>
                <a:fillRect l="-14746" r="-14746"/>
              </a:stretch>
            </a:blipFill>
          </p:spPr>
        </p:sp>
      </p:grpSp>
      <p:sp>
        <p:nvSpPr>
          <p:cNvPr id="29" name="TextBox 29"/>
          <p:cNvSpPr txBox="1"/>
          <p:nvPr/>
        </p:nvSpPr>
        <p:spPr>
          <a:xfrm>
            <a:off x="4505581" y="1575195"/>
            <a:ext cx="9526096" cy="1531620"/>
          </a:xfrm>
          <a:prstGeom prst="rect">
            <a:avLst/>
          </a:prstGeom>
        </p:spPr>
        <p:txBody>
          <a:bodyPr lIns="0" tIns="0" rIns="0" bIns="0" rtlCol="0" anchor="t">
            <a:spAutoFit/>
          </a:bodyPr>
          <a:lstStyle/>
          <a:p>
            <a:pPr marL="0" lvl="0" indent="0" algn="ctr">
              <a:lnSpc>
                <a:spcPts val="5715"/>
              </a:lnSpc>
              <a:spcBef>
                <a:spcPct val="0"/>
              </a:spcBef>
            </a:pPr>
            <a:r>
              <a:rPr lang="en-US" sz="4500" b="1">
                <a:solidFill>
                  <a:srgbClr val="0E2F5F"/>
                </a:solidFill>
                <a:latin typeface="Akzidenz-Grotesk Heavy"/>
                <a:ea typeface="Akzidenz-Grotesk Heavy"/>
                <a:cs typeface="Akzidenz-Grotesk Heavy"/>
                <a:sym typeface="Akzidenz-Grotesk Heavy"/>
              </a:rPr>
              <a:t>Apa yang dimaksud dengan “Hoax”?</a:t>
            </a:r>
          </a:p>
        </p:txBody>
      </p:sp>
      <p:sp>
        <p:nvSpPr>
          <p:cNvPr id="30" name="TextBox 30"/>
          <p:cNvSpPr txBox="1"/>
          <p:nvPr/>
        </p:nvSpPr>
        <p:spPr>
          <a:xfrm>
            <a:off x="7533296" y="3508982"/>
            <a:ext cx="3221407" cy="389253"/>
          </a:xfrm>
          <a:prstGeom prst="rect">
            <a:avLst/>
          </a:prstGeom>
        </p:spPr>
        <p:txBody>
          <a:bodyPr lIns="0" tIns="0" rIns="0" bIns="0" rtlCol="0" anchor="t">
            <a:spAutoFit/>
          </a:bodyPr>
          <a:lstStyle/>
          <a:p>
            <a:pPr algn="ctr">
              <a:lnSpc>
                <a:spcPts val="3220"/>
              </a:lnSpc>
            </a:pPr>
            <a:r>
              <a:rPr lang="en-US" sz="2300" b="1">
                <a:solidFill>
                  <a:srgbClr val="FFFFFF"/>
                </a:solidFill>
                <a:latin typeface="Aileron Heavy"/>
                <a:ea typeface="Aileron Heavy"/>
                <a:cs typeface="Aileron Heavy"/>
                <a:sym typeface="Aileron Heavy"/>
              </a:rPr>
              <a:t>Konten Manipulasi</a:t>
            </a:r>
          </a:p>
        </p:txBody>
      </p:sp>
      <p:sp>
        <p:nvSpPr>
          <p:cNvPr id="31" name="TextBox 31"/>
          <p:cNvSpPr txBox="1"/>
          <p:nvPr/>
        </p:nvSpPr>
        <p:spPr>
          <a:xfrm>
            <a:off x="12289020" y="5286503"/>
            <a:ext cx="4880376" cy="389253"/>
          </a:xfrm>
          <a:prstGeom prst="rect">
            <a:avLst/>
          </a:prstGeom>
        </p:spPr>
        <p:txBody>
          <a:bodyPr lIns="0" tIns="0" rIns="0" bIns="0" rtlCol="0" anchor="t">
            <a:spAutoFit/>
          </a:bodyPr>
          <a:lstStyle/>
          <a:p>
            <a:pPr algn="ctr">
              <a:lnSpc>
                <a:spcPts val="3220"/>
              </a:lnSpc>
            </a:pPr>
            <a:r>
              <a:rPr lang="en-US" sz="2300" b="1">
                <a:solidFill>
                  <a:srgbClr val="FFFFFF"/>
                </a:solidFill>
                <a:latin typeface="Aileron Heavy"/>
                <a:ea typeface="Aileron Heavy"/>
                <a:cs typeface="Aileron Heavy"/>
                <a:sym typeface="Aileron Heavy"/>
              </a:rPr>
              <a:t>Satire atau Parodi</a:t>
            </a:r>
          </a:p>
        </p:txBody>
      </p:sp>
      <p:sp>
        <p:nvSpPr>
          <p:cNvPr id="32" name="TextBox 32"/>
          <p:cNvSpPr txBox="1"/>
          <p:nvPr/>
        </p:nvSpPr>
        <p:spPr>
          <a:xfrm>
            <a:off x="1262208" y="6033568"/>
            <a:ext cx="4593169" cy="1832231"/>
          </a:xfrm>
          <a:prstGeom prst="rect">
            <a:avLst/>
          </a:prstGeom>
        </p:spPr>
        <p:txBody>
          <a:bodyPr lIns="0" tIns="0" rIns="0" bIns="0" rtlCol="0" anchor="t">
            <a:spAutoFit/>
          </a:bodyPr>
          <a:lstStyle/>
          <a:p>
            <a:pPr algn="just">
              <a:lnSpc>
                <a:spcPts val="2421"/>
              </a:lnSpc>
            </a:pPr>
            <a:r>
              <a:rPr lang="en-US" sz="1729" b="1">
                <a:solidFill>
                  <a:srgbClr val="E1EDFC"/>
                </a:solidFill>
                <a:latin typeface="Aileron Bold"/>
                <a:ea typeface="Aileron Bold"/>
                <a:cs typeface="Aileron Bold"/>
                <a:sym typeface="Aileron Bold"/>
              </a:rPr>
              <a:t>Konten jenis ini dibuat untuk menjelek-jelekkan seseorang atau sesuatu. Hal-hal yang diangkat dalam konten ini juga dapat menyangkut satu orang maupun banyak orang. Konten jenis ini dibuat untuk menggiring opini masyarakat.</a:t>
            </a:r>
          </a:p>
        </p:txBody>
      </p:sp>
      <p:sp>
        <p:nvSpPr>
          <p:cNvPr id="33" name="TextBox 33"/>
          <p:cNvSpPr txBox="1"/>
          <p:nvPr/>
        </p:nvSpPr>
        <p:spPr>
          <a:xfrm>
            <a:off x="1393259" y="5286503"/>
            <a:ext cx="4331066" cy="389253"/>
          </a:xfrm>
          <a:prstGeom prst="rect">
            <a:avLst/>
          </a:prstGeom>
        </p:spPr>
        <p:txBody>
          <a:bodyPr lIns="0" tIns="0" rIns="0" bIns="0" rtlCol="0" anchor="t">
            <a:spAutoFit/>
          </a:bodyPr>
          <a:lstStyle/>
          <a:p>
            <a:pPr algn="ctr">
              <a:lnSpc>
                <a:spcPts val="3220"/>
              </a:lnSpc>
            </a:pPr>
            <a:r>
              <a:rPr lang="en-US" sz="2300" b="1">
                <a:solidFill>
                  <a:srgbClr val="FFFFFF"/>
                </a:solidFill>
                <a:latin typeface="Aileron Heavy"/>
                <a:ea typeface="Aileron Heavy"/>
                <a:cs typeface="Aileron Heavy"/>
                <a:sym typeface="Aileron Heavy"/>
              </a:rPr>
              <a:t>Konten Menyesatkan</a:t>
            </a:r>
          </a:p>
        </p:txBody>
      </p:sp>
      <p:sp>
        <p:nvSpPr>
          <p:cNvPr id="34" name="TextBox 34"/>
          <p:cNvSpPr txBox="1"/>
          <p:nvPr/>
        </p:nvSpPr>
        <p:spPr>
          <a:xfrm>
            <a:off x="6773556" y="4333908"/>
            <a:ext cx="4744822" cy="1747285"/>
          </a:xfrm>
          <a:prstGeom prst="rect">
            <a:avLst/>
          </a:prstGeom>
        </p:spPr>
        <p:txBody>
          <a:bodyPr lIns="0" tIns="0" rIns="0" bIns="0" rtlCol="0" anchor="t">
            <a:spAutoFit/>
          </a:bodyPr>
          <a:lstStyle/>
          <a:p>
            <a:pPr algn="just">
              <a:lnSpc>
                <a:spcPts val="2319"/>
              </a:lnSpc>
            </a:pPr>
            <a:r>
              <a:rPr lang="en-US" sz="1656" b="1">
                <a:solidFill>
                  <a:srgbClr val="E1EDFC"/>
                </a:solidFill>
                <a:latin typeface="Aileron Bold"/>
                <a:ea typeface="Aileron Bold"/>
                <a:cs typeface="Aileron Bold"/>
                <a:sym typeface="Aileron Bold"/>
              </a:rPr>
              <a:t>Konten manipulasi adalah sebuah konten yang sudah diedit. Konten-konten tersebut akan diedit sehingga tidak sesuai dengan konten aslinya. Konten-konten jenis ini dibuat untuk mengecoh para masyarakat yang membacanya.</a:t>
            </a:r>
          </a:p>
        </p:txBody>
      </p:sp>
      <p:sp>
        <p:nvSpPr>
          <p:cNvPr id="35" name="TextBox 35"/>
          <p:cNvSpPr txBox="1"/>
          <p:nvPr/>
        </p:nvSpPr>
        <p:spPr>
          <a:xfrm>
            <a:off x="12487987" y="6100818"/>
            <a:ext cx="4482442" cy="1758948"/>
          </a:xfrm>
          <a:prstGeom prst="rect">
            <a:avLst/>
          </a:prstGeom>
        </p:spPr>
        <p:txBody>
          <a:bodyPr lIns="0" tIns="0" rIns="0" bIns="0" rtlCol="0" anchor="t">
            <a:spAutoFit/>
          </a:bodyPr>
          <a:lstStyle/>
          <a:p>
            <a:pPr algn="just">
              <a:lnSpc>
                <a:spcPts val="2800"/>
              </a:lnSpc>
            </a:pPr>
            <a:r>
              <a:rPr lang="en-US" sz="2000" b="1">
                <a:solidFill>
                  <a:srgbClr val="E1EDFC"/>
                </a:solidFill>
                <a:latin typeface="Aileron Bold"/>
                <a:ea typeface="Aileron Bold"/>
                <a:cs typeface="Aileron Bold"/>
                <a:sym typeface="Aileron Bold"/>
              </a:rPr>
              <a:t>Konten satire ini juga biasanya tidak berpotensi memiliki unsur kejahatan. Akan tetapi, konten-konten seperti ini sangat berpeluang dalam  mengecoh masyarakat.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5083738" y="4900126"/>
            <a:ext cx="9299815" cy="0"/>
          </a:xfrm>
          <a:prstGeom prst="line">
            <a:avLst/>
          </a:prstGeom>
          <a:ln w="38100" cap="flat">
            <a:solidFill>
              <a:srgbClr val="5188CC"/>
            </a:solidFill>
            <a:prstDash val="solid"/>
            <a:headEnd type="none" w="sm" len="sm"/>
            <a:tailEnd type="none" w="sm" len="sm"/>
          </a:ln>
        </p:spPr>
      </p:sp>
      <p:grpSp>
        <p:nvGrpSpPr>
          <p:cNvPr id="3" name="Group 3"/>
          <p:cNvGrpSpPr/>
          <p:nvPr/>
        </p:nvGrpSpPr>
        <p:grpSpPr>
          <a:xfrm>
            <a:off x="4044420" y="4378450"/>
            <a:ext cx="1043351" cy="104335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8692311" y="4378450"/>
            <a:ext cx="1043351" cy="104335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3340202" y="4378450"/>
            <a:ext cx="1043351" cy="104335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4044420" y="7528943"/>
            <a:ext cx="3919098" cy="2199491"/>
            <a:chOff x="0" y="0"/>
            <a:chExt cx="607171" cy="340759"/>
          </a:xfrm>
        </p:grpSpPr>
        <p:sp>
          <p:nvSpPr>
            <p:cNvPr id="13" name="Freeform 13"/>
            <p:cNvSpPr/>
            <p:nvPr/>
          </p:nvSpPr>
          <p:spPr>
            <a:xfrm>
              <a:off x="0" y="0"/>
              <a:ext cx="607171" cy="340759"/>
            </a:xfrm>
            <a:custGeom>
              <a:avLst/>
              <a:gdLst/>
              <a:ahLst/>
              <a:cxnLst/>
              <a:rect l="l" t="t" r="r" b="b"/>
              <a:pathLst>
                <a:path w="607171" h="340759">
                  <a:moveTo>
                    <a:pt x="31607" y="0"/>
                  </a:moveTo>
                  <a:lnTo>
                    <a:pt x="575564" y="0"/>
                  </a:lnTo>
                  <a:cubicBezTo>
                    <a:pt x="583947" y="0"/>
                    <a:pt x="591986" y="3330"/>
                    <a:pt x="597913" y="9257"/>
                  </a:cubicBezTo>
                  <a:cubicBezTo>
                    <a:pt x="603841" y="15185"/>
                    <a:pt x="607171" y="23224"/>
                    <a:pt x="607171" y="31607"/>
                  </a:cubicBezTo>
                  <a:lnTo>
                    <a:pt x="607171" y="309152"/>
                  </a:lnTo>
                  <a:cubicBezTo>
                    <a:pt x="607171" y="317535"/>
                    <a:pt x="603841" y="325574"/>
                    <a:pt x="597913" y="331501"/>
                  </a:cubicBezTo>
                  <a:cubicBezTo>
                    <a:pt x="591986" y="337429"/>
                    <a:pt x="583947" y="340759"/>
                    <a:pt x="575564" y="340759"/>
                  </a:cubicBezTo>
                  <a:lnTo>
                    <a:pt x="31607" y="340759"/>
                  </a:lnTo>
                  <a:cubicBezTo>
                    <a:pt x="14151" y="340759"/>
                    <a:pt x="0" y="326608"/>
                    <a:pt x="0" y="309152"/>
                  </a:cubicBezTo>
                  <a:lnTo>
                    <a:pt x="0" y="31607"/>
                  </a:lnTo>
                  <a:cubicBezTo>
                    <a:pt x="0" y="23224"/>
                    <a:pt x="3330" y="15185"/>
                    <a:pt x="9257" y="9257"/>
                  </a:cubicBezTo>
                  <a:cubicBezTo>
                    <a:pt x="15185" y="3330"/>
                    <a:pt x="23224" y="0"/>
                    <a:pt x="31607" y="0"/>
                  </a:cubicBezTo>
                  <a:close/>
                </a:path>
              </a:pathLst>
            </a:custGeom>
            <a:blipFill>
              <a:blip r:embed="rId2"/>
              <a:stretch>
                <a:fillRect t="-13636" b="-13636"/>
              </a:stretch>
            </a:blipFill>
          </p:spPr>
        </p:sp>
      </p:grpSp>
      <p:grpSp>
        <p:nvGrpSpPr>
          <p:cNvPr id="14" name="Group 14"/>
          <p:cNvGrpSpPr/>
          <p:nvPr/>
        </p:nvGrpSpPr>
        <p:grpSpPr>
          <a:xfrm>
            <a:off x="8692311" y="7528943"/>
            <a:ext cx="3919098" cy="2199491"/>
            <a:chOff x="0" y="0"/>
            <a:chExt cx="607171" cy="340759"/>
          </a:xfrm>
        </p:grpSpPr>
        <p:sp>
          <p:nvSpPr>
            <p:cNvPr id="15" name="Freeform 15"/>
            <p:cNvSpPr/>
            <p:nvPr/>
          </p:nvSpPr>
          <p:spPr>
            <a:xfrm>
              <a:off x="0" y="0"/>
              <a:ext cx="607171" cy="340759"/>
            </a:xfrm>
            <a:custGeom>
              <a:avLst/>
              <a:gdLst/>
              <a:ahLst/>
              <a:cxnLst/>
              <a:rect l="l" t="t" r="r" b="b"/>
              <a:pathLst>
                <a:path w="607171" h="340759">
                  <a:moveTo>
                    <a:pt x="31607" y="0"/>
                  </a:moveTo>
                  <a:lnTo>
                    <a:pt x="575564" y="0"/>
                  </a:lnTo>
                  <a:cubicBezTo>
                    <a:pt x="583947" y="0"/>
                    <a:pt x="591986" y="3330"/>
                    <a:pt x="597913" y="9257"/>
                  </a:cubicBezTo>
                  <a:cubicBezTo>
                    <a:pt x="603841" y="15185"/>
                    <a:pt x="607171" y="23224"/>
                    <a:pt x="607171" y="31607"/>
                  </a:cubicBezTo>
                  <a:lnTo>
                    <a:pt x="607171" y="309152"/>
                  </a:lnTo>
                  <a:cubicBezTo>
                    <a:pt x="607171" y="317535"/>
                    <a:pt x="603841" y="325574"/>
                    <a:pt x="597913" y="331501"/>
                  </a:cubicBezTo>
                  <a:cubicBezTo>
                    <a:pt x="591986" y="337429"/>
                    <a:pt x="583947" y="340759"/>
                    <a:pt x="575564" y="340759"/>
                  </a:cubicBezTo>
                  <a:lnTo>
                    <a:pt x="31607" y="340759"/>
                  </a:lnTo>
                  <a:cubicBezTo>
                    <a:pt x="14151" y="340759"/>
                    <a:pt x="0" y="326608"/>
                    <a:pt x="0" y="309152"/>
                  </a:cubicBezTo>
                  <a:lnTo>
                    <a:pt x="0" y="31607"/>
                  </a:lnTo>
                  <a:cubicBezTo>
                    <a:pt x="0" y="23224"/>
                    <a:pt x="3330" y="15185"/>
                    <a:pt x="9257" y="9257"/>
                  </a:cubicBezTo>
                  <a:cubicBezTo>
                    <a:pt x="15185" y="3330"/>
                    <a:pt x="23224" y="0"/>
                    <a:pt x="31607" y="0"/>
                  </a:cubicBezTo>
                  <a:close/>
                </a:path>
              </a:pathLst>
            </a:custGeom>
            <a:blipFill>
              <a:blip r:embed="rId3"/>
              <a:stretch>
                <a:fillRect l="-16501" r="-16501"/>
              </a:stretch>
            </a:blipFill>
          </p:spPr>
        </p:sp>
      </p:grpSp>
      <p:grpSp>
        <p:nvGrpSpPr>
          <p:cNvPr id="16" name="Group 16"/>
          <p:cNvGrpSpPr/>
          <p:nvPr/>
        </p:nvGrpSpPr>
        <p:grpSpPr>
          <a:xfrm>
            <a:off x="13340202" y="7528943"/>
            <a:ext cx="3919098" cy="2199491"/>
            <a:chOff x="0" y="0"/>
            <a:chExt cx="607171" cy="340759"/>
          </a:xfrm>
        </p:grpSpPr>
        <p:sp>
          <p:nvSpPr>
            <p:cNvPr id="17" name="Freeform 17"/>
            <p:cNvSpPr/>
            <p:nvPr/>
          </p:nvSpPr>
          <p:spPr>
            <a:xfrm>
              <a:off x="0" y="0"/>
              <a:ext cx="607171" cy="340759"/>
            </a:xfrm>
            <a:custGeom>
              <a:avLst/>
              <a:gdLst/>
              <a:ahLst/>
              <a:cxnLst/>
              <a:rect l="l" t="t" r="r" b="b"/>
              <a:pathLst>
                <a:path w="607171" h="340759">
                  <a:moveTo>
                    <a:pt x="31607" y="0"/>
                  </a:moveTo>
                  <a:lnTo>
                    <a:pt x="575564" y="0"/>
                  </a:lnTo>
                  <a:cubicBezTo>
                    <a:pt x="583947" y="0"/>
                    <a:pt x="591986" y="3330"/>
                    <a:pt x="597913" y="9257"/>
                  </a:cubicBezTo>
                  <a:cubicBezTo>
                    <a:pt x="603841" y="15185"/>
                    <a:pt x="607171" y="23224"/>
                    <a:pt x="607171" y="31607"/>
                  </a:cubicBezTo>
                  <a:lnTo>
                    <a:pt x="607171" y="309152"/>
                  </a:lnTo>
                  <a:cubicBezTo>
                    <a:pt x="607171" y="317535"/>
                    <a:pt x="603841" y="325574"/>
                    <a:pt x="597913" y="331501"/>
                  </a:cubicBezTo>
                  <a:cubicBezTo>
                    <a:pt x="591986" y="337429"/>
                    <a:pt x="583947" y="340759"/>
                    <a:pt x="575564" y="340759"/>
                  </a:cubicBezTo>
                  <a:lnTo>
                    <a:pt x="31607" y="340759"/>
                  </a:lnTo>
                  <a:cubicBezTo>
                    <a:pt x="14151" y="340759"/>
                    <a:pt x="0" y="326608"/>
                    <a:pt x="0" y="309152"/>
                  </a:cubicBezTo>
                  <a:lnTo>
                    <a:pt x="0" y="31607"/>
                  </a:lnTo>
                  <a:cubicBezTo>
                    <a:pt x="0" y="23224"/>
                    <a:pt x="3330" y="15185"/>
                    <a:pt x="9257" y="9257"/>
                  </a:cubicBezTo>
                  <a:cubicBezTo>
                    <a:pt x="15185" y="3330"/>
                    <a:pt x="23224" y="0"/>
                    <a:pt x="31607" y="0"/>
                  </a:cubicBezTo>
                  <a:close/>
                </a:path>
              </a:pathLst>
            </a:custGeom>
            <a:blipFill>
              <a:blip r:embed="rId4"/>
              <a:stretch>
                <a:fillRect t="-61252" b="-61252"/>
              </a:stretch>
            </a:blipFill>
          </p:spPr>
        </p:sp>
      </p:grpSp>
      <p:grpSp>
        <p:nvGrpSpPr>
          <p:cNvPr id="18" name="Group 18"/>
          <p:cNvGrpSpPr/>
          <p:nvPr/>
        </p:nvGrpSpPr>
        <p:grpSpPr>
          <a:xfrm>
            <a:off x="-1194917" y="2733859"/>
            <a:ext cx="3353620" cy="5894830"/>
            <a:chOff x="0" y="0"/>
            <a:chExt cx="883258" cy="1552548"/>
          </a:xfrm>
        </p:grpSpPr>
        <p:sp>
          <p:nvSpPr>
            <p:cNvPr id="19" name="Freeform 19"/>
            <p:cNvSpPr/>
            <p:nvPr/>
          </p:nvSpPr>
          <p:spPr>
            <a:xfrm>
              <a:off x="0" y="0"/>
              <a:ext cx="883258" cy="1552548"/>
            </a:xfrm>
            <a:custGeom>
              <a:avLst/>
              <a:gdLst/>
              <a:ahLst/>
              <a:cxnLst/>
              <a:rect l="l" t="t" r="r" b="b"/>
              <a:pathLst>
                <a:path w="883258" h="1552548">
                  <a:moveTo>
                    <a:pt x="136203" y="0"/>
                  </a:moveTo>
                  <a:lnTo>
                    <a:pt x="747055" y="0"/>
                  </a:lnTo>
                  <a:cubicBezTo>
                    <a:pt x="822278" y="0"/>
                    <a:pt x="883258" y="60980"/>
                    <a:pt x="883258" y="136203"/>
                  </a:cubicBezTo>
                  <a:lnTo>
                    <a:pt x="883258" y="1416345"/>
                  </a:lnTo>
                  <a:cubicBezTo>
                    <a:pt x="883258" y="1452468"/>
                    <a:pt x="868908" y="1487112"/>
                    <a:pt x="843365" y="1512655"/>
                  </a:cubicBezTo>
                  <a:cubicBezTo>
                    <a:pt x="817822" y="1538198"/>
                    <a:pt x="783178" y="1552548"/>
                    <a:pt x="747055" y="1552548"/>
                  </a:cubicBezTo>
                  <a:lnTo>
                    <a:pt x="136203" y="1552548"/>
                  </a:lnTo>
                  <a:cubicBezTo>
                    <a:pt x="100080" y="1552548"/>
                    <a:pt x="65436" y="1538198"/>
                    <a:pt x="39893" y="1512655"/>
                  </a:cubicBezTo>
                  <a:cubicBezTo>
                    <a:pt x="14350" y="1487112"/>
                    <a:pt x="0" y="1452468"/>
                    <a:pt x="0" y="1416345"/>
                  </a:cubicBezTo>
                  <a:lnTo>
                    <a:pt x="0" y="136203"/>
                  </a:lnTo>
                  <a:cubicBezTo>
                    <a:pt x="0" y="100080"/>
                    <a:pt x="14350" y="65436"/>
                    <a:pt x="39893" y="39893"/>
                  </a:cubicBezTo>
                  <a:cubicBezTo>
                    <a:pt x="65436" y="14350"/>
                    <a:pt x="100080" y="0"/>
                    <a:pt x="136203" y="0"/>
                  </a:cubicBezTo>
                  <a:close/>
                </a:path>
              </a:pathLst>
            </a:custGeom>
            <a:solidFill>
              <a:srgbClr val="2FAFD7"/>
            </a:solidFill>
            <a:ln cap="rnd">
              <a:noFill/>
              <a:prstDash val="solid"/>
              <a:round/>
            </a:ln>
          </p:spPr>
        </p:sp>
        <p:sp>
          <p:nvSpPr>
            <p:cNvPr id="20" name="TextBox 20"/>
            <p:cNvSpPr txBox="1"/>
            <p:nvPr/>
          </p:nvSpPr>
          <p:spPr>
            <a:xfrm>
              <a:off x="0" y="-47625"/>
              <a:ext cx="883258" cy="1600173"/>
            </a:xfrm>
            <a:prstGeom prst="rect">
              <a:avLst/>
            </a:prstGeom>
          </p:spPr>
          <p:txBody>
            <a:bodyPr lIns="50800" tIns="50800" rIns="50800" bIns="50800" rtlCol="0" anchor="ctr"/>
            <a:lstStyle/>
            <a:p>
              <a:pPr marL="0" lvl="0" indent="0" algn="ctr">
                <a:lnSpc>
                  <a:spcPts val="2800"/>
                </a:lnSpc>
                <a:spcBef>
                  <a:spcPct val="0"/>
                </a:spcBef>
              </a:pPr>
              <a:endParaRPr/>
            </a:p>
          </p:txBody>
        </p:sp>
      </p:grpSp>
      <p:sp>
        <p:nvSpPr>
          <p:cNvPr id="21" name="Freeform 21"/>
          <p:cNvSpPr/>
          <p:nvPr/>
        </p:nvSpPr>
        <p:spPr>
          <a:xfrm rot="5400000">
            <a:off x="4371201" y="4705232"/>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2" name="TextBox 22"/>
          <p:cNvSpPr txBox="1"/>
          <p:nvPr/>
        </p:nvSpPr>
        <p:spPr>
          <a:xfrm>
            <a:off x="9019092" y="1523777"/>
            <a:ext cx="8240208" cy="944372"/>
          </a:xfrm>
          <a:prstGeom prst="rect">
            <a:avLst/>
          </a:prstGeom>
        </p:spPr>
        <p:txBody>
          <a:bodyPr lIns="0" tIns="0" rIns="0" bIns="0" rtlCol="0" anchor="t">
            <a:spAutoFit/>
          </a:bodyPr>
          <a:lstStyle/>
          <a:p>
            <a:pPr marL="0" lvl="0" indent="0" algn="r">
              <a:lnSpc>
                <a:spcPts val="6603"/>
              </a:lnSpc>
              <a:spcBef>
                <a:spcPct val="0"/>
              </a:spcBef>
            </a:pPr>
            <a:r>
              <a:rPr lang="en-US" sz="5199" b="1">
                <a:solidFill>
                  <a:srgbClr val="0E2F5F"/>
                </a:solidFill>
                <a:latin typeface="Akzidenz-Grotesk Heavy"/>
                <a:ea typeface="Akzidenz-Grotesk Heavy"/>
                <a:cs typeface="Akzidenz-Grotesk Heavy"/>
                <a:sym typeface="Akzidenz-Grotesk Heavy"/>
              </a:rPr>
              <a:t>Ciri-ciri Informasi Hoax</a:t>
            </a:r>
          </a:p>
        </p:txBody>
      </p:sp>
      <p:sp>
        <p:nvSpPr>
          <p:cNvPr id="23" name="Freeform 23"/>
          <p:cNvSpPr/>
          <p:nvPr/>
        </p:nvSpPr>
        <p:spPr>
          <a:xfrm rot="5400000">
            <a:off x="9019092" y="4705232"/>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4" name="Freeform 24"/>
          <p:cNvSpPr/>
          <p:nvPr/>
        </p:nvSpPr>
        <p:spPr>
          <a:xfrm rot="5400000">
            <a:off x="13666983" y="4705232"/>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5" name="Freeform 25"/>
          <p:cNvSpPr/>
          <p:nvPr/>
        </p:nvSpPr>
        <p:spPr>
          <a:xfrm>
            <a:off x="4044420" y="-1848214"/>
            <a:ext cx="3691868" cy="3691868"/>
          </a:xfrm>
          <a:custGeom>
            <a:avLst/>
            <a:gdLst/>
            <a:ahLst/>
            <a:cxnLst/>
            <a:rect l="l" t="t" r="r" b="b"/>
            <a:pathLst>
              <a:path w="3691868" h="3691868">
                <a:moveTo>
                  <a:pt x="0" y="0"/>
                </a:moveTo>
                <a:lnTo>
                  <a:pt x="3691867" y="0"/>
                </a:lnTo>
                <a:lnTo>
                  <a:pt x="3691867" y="3691868"/>
                </a:lnTo>
                <a:lnTo>
                  <a:pt x="0" y="36918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6" name="Freeform 26"/>
          <p:cNvSpPr/>
          <p:nvPr/>
        </p:nvSpPr>
        <p:spPr>
          <a:xfrm>
            <a:off x="3396943" y="1028700"/>
            <a:ext cx="647477" cy="647477"/>
          </a:xfrm>
          <a:custGeom>
            <a:avLst/>
            <a:gdLst/>
            <a:ahLst/>
            <a:cxnLst/>
            <a:rect l="l" t="t" r="r" b="b"/>
            <a:pathLst>
              <a:path w="647477" h="647477">
                <a:moveTo>
                  <a:pt x="0" y="0"/>
                </a:moveTo>
                <a:lnTo>
                  <a:pt x="647477" y="0"/>
                </a:lnTo>
                <a:lnTo>
                  <a:pt x="647477" y="647477"/>
                </a:lnTo>
                <a:lnTo>
                  <a:pt x="0" y="64747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7" name="Freeform 27"/>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11"/>
            <a:stretch>
              <a:fillRect/>
            </a:stretch>
          </a:blipFill>
        </p:spPr>
      </p:sp>
      <p:sp>
        <p:nvSpPr>
          <p:cNvPr id="28" name="Freeform 28"/>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12"/>
            <a:stretch>
              <a:fillRect/>
            </a:stretch>
          </a:blipFill>
        </p:spPr>
      </p:sp>
      <p:sp>
        <p:nvSpPr>
          <p:cNvPr id="29" name="TextBox 29"/>
          <p:cNvSpPr txBox="1"/>
          <p:nvPr/>
        </p:nvSpPr>
        <p:spPr>
          <a:xfrm>
            <a:off x="4044420" y="2632090"/>
            <a:ext cx="13214880" cy="1544318"/>
          </a:xfrm>
          <a:prstGeom prst="rect">
            <a:avLst/>
          </a:prstGeom>
        </p:spPr>
        <p:txBody>
          <a:bodyPr lIns="0" tIns="0" rIns="0" bIns="0" rtlCol="0" anchor="t">
            <a:spAutoFit/>
          </a:bodyPr>
          <a:lstStyle/>
          <a:p>
            <a:pPr marL="0" lvl="0" indent="0" algn="just">
              <a:lnSpc>
                <a:spcPts val="3080"/>
              </a:lnSpc>
              <a:spcBef>
                <a:spcPct val="0"/>
              </a:spcBef>
            </a:pPr>
            <a:r>
              <a:rPr lang="en-US" sz="2200" b="1">
                <a:solidFill>
                  <a:srgbClr val="021828"/>
                </a:solidFill>
                <a:latin typeface="Aileron Bold"/>
                <a:ea typeface="Aileron Bold"/>
                <a:cs typeface="Aileron Bold"/>
                <a:sym typeface="Aileron Bold"/>
              </a:rPr>
              <a:t>Hoaks at</a:t>
            </a:r>
            <a:r>
              <a:rPr lang="en-US" sz="2200" b="1" u="none" strike="noStrike">
                <a:solidFill>
                  <a:srgbClr val="021828"/>
                </a:solidFill>
                <a:latin typeface="Aileron Bold"/>
                <a:ea typeface="Aileron Bold"/>
                <a:cs typeface="Aileron Bold"/>
                <a:sym typeface="Aileron Bold"/>
              </a:rPr>
              <a:t>au informasi palsu menjadi sebuah fenomena yang kian hari meresahkan. Terlebih di era penyebaran informasi melalui media yang semakin menjamur ke berbagai pihak sehingga menjadi sulit untuk dicegah penyebarannya. Sebagai masyarakat yang sadar akan dampak media, sudah selayaknya kita mengenali ciri-ciri informasi hoaks yang sering terlihat di berbagai kanal media.</a:t>
            </a:r>
          </a:p>
        </p:txBody>
      </p:sp>
      <p:sp>
        <p:nvSpPr>
          <p:cNvPr id="30" name="TextBox 30"/>
          <p:cNvSpPr txBox="1"/>
          <p:nvPr/>
        </p:nvSpPr>
        <p:spPr>
          <a:xfrm>
            <a:off x="4044420" y="5633649"/>
            <a:ext cx="3919098"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Ultra-Bold"/>
                <a:ea typeface="Aileron Ultra-Bold"/>
                <a:cs typeface="Aileron Ultra-Bold"/>
                <a:sym typeface="Aileron Ultra-Bold"/>
              </a:rPr>
              <a:t>Sumber informasi tidak jelas dan tidak dapat dibuktikkan kebenarannya sehingga menjadi sulit untuk diverifikasi kembali validitasnya. </a:t>
            </a:r>
          </a:p>
        </p:txBody>
      </p:sp>
      <p:sp>
        <p:nvSpPr>
          <p:cNvPr id="31" name="TextBox 31"/>
          <p:cNvSpPr txBox="1"/>
          <p:nvPr/>
        </p:nvSpPr>
        <p:spPr>
          <a:xfrm>
            <a:off x="8692311" y="5633649"/>
            <a:ext cx="3919098"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Ultra-Bold"/>
                <a:ea typeface="Aileron Ultra-Bold"/>
                <a:cs typeface="Aileron Ultra-Bold"/>
                <a:sym typeface="Aileron Ultra-Bold"/>
              </a:rPr>
              <a:t>Hoaks seringkali digunakan untuk menyebarkan narasi politik/rasis bertujuan untuk  memanipulasi opini publik atau memecah belah masyarakat.</a:t>
            </a:r>
          </a:p>
        </p:txBody>
      </p:sp>
      <p:sp>
        <p:nvSpPr>
          <p:cNvPr id="32" name="TextBox 32"/>
          <p:cNvSpPr txBox="1"/>
          <p:nvPr/>
        </p:nvSpPr>
        <p:spPr>
          <a:xfrm>
            <a:off x="13340202" y="5633649"/>
            <a:ext cx="3919098"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Ultra-Bold"/>
                <a:ea typeface="Aileron Ultra-Bold"/>
                <a:cs typeface="Aileron Ultra-Bold"/>
                <a:sym typeface="Aileron Ultra-Bold"/>
              </a:rPr>
              <a:t>Judul cenderung provokatif yang bertujuan untuk menarik perhatian pembaca sehingga tidak membaca lebih lanjut informasi secara tuntas.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01098" y="1727030"/>
            <a:ext cx="11734605" cy="1689100"/>
          </a:xfrm>
          <a:prstGeom prst="rect">
            <a:avLst/>
          </a:prstGeom>
        </p:spPr>
        <p:txBody>
          <a:bodyPr lIns="0" tIns="0" rIns="0" bIns="0" rtlCol="0" anchor="t">
            <a:spAutoFit/>
          </a:bodyPr>
          <a:lstStyle/>
          <a:p>
            <a:pPr marL="0" lvl="0" indent="0" algn="r">
              <a:lnSpc>
                <a:spcPts val="6350"/>
              </a:lnSpc>
              <a:spcBef>
                <a:spcPct val="0"/>
              </a:spcBef>
            </a:pPr>
            <a:r>
              <a:rPr lang="en-US" sz="5000" b="1">
                <a:solidFill>
                  <a:srgbClr val="0E2F5F"/>
                </a:solidFill>
                <a:latin typeface="Akzidenz-Grotesk Heavy"/>
                <a:ea typeface="Akzidenz-Grotesk Heavy"/>
                <a:cs typeface="Akzidenz-Grotesk Heavy"/>
                <a:sym typeface="Akzidenz-Grotesk Heavy"/>
              </a:rPr>
              <a:t>Tren Data Kasus Hoax di Indonesia Selama Tiga Tahun Terakhir</a:t>
            </a:r>
          </a:p>
        </p:txBody>
      </p:sp>
      <p:grpSp>
        <p:nvGrpSpPr>
          <p:cNvPr id="3" name="Group 3"/>
          <p:cNvGrpSpPr/>
          <p:nvPr/>
        </p:nvGrpSpPr>
        <p:grpSpPr>
          <a:xfrm>
            <a:off x="6889171" y="4012618"/>
            <a:ext cx="14540478" cy="3696547"/>
            <a:chOff x="0" y="0"/>
            <a:chExt cx="3829591" cy="973576"/>
          </a:xfrm>
        </p:grpSpPr>
        <p:sp>
          <p:nvSpPr>
            <p:cNvPr id="4" name="Freeform 4"/>
            <p:cNvSpPr/>
            <p:nvPr/>
          </p:nvSpPr>
          <p:spPr>
            <a:xfrm>
              <a:off x="0" y="0"/>
              <a:ext cx="3829591" cy="973576"/>
            </a:xfrm>
            <a:custGeom>
              <a:avLst/>
              <a:gdLst/>
              <a:ahLst/>
              <a:cxnLst/>
              <a:rect l="l" t="t" r="r" b="b"/>
              <a:pathLst>
                <a:path w="3829591" h="973576">
                  <a:moveTo>
                    <a:pt x="7987" y="0"/>
                  </a:moveTo>
                  <a:lnTo>
                    <a:pt x="3821604" y="0"/>
                  </a:lnTo>
                  <a:cubicBezTo>
                    <a:pt x="3823723" y="0"/>
                    <a:pt x="3825754" y="841"/>
                    <a:pt x="3827252" y="2339"/>
                  </a:cubicBezTo>
                  <a:cubicBezTo>
                    <a:pt x="3828750" y="3837"/>
                    <a:pt x="3829591" y="5868"/>
                    <a:pt x="3829591" y="7987"/>
                  </a:cubicBezTo>
                  <a:lnTo>
                    <a:pt x="3829591" y="965590"/>
                  </a:lnTo>
                  <a:cubicBezTo>
                    <a:pt x="3829591" y="967708"/>
                    <a:pt x="3828750" y="969739"/>
                    <a:pt x="3827252" y="971237"/>
                  </a:cubicBezTo>
                  <a:cubicBezTo>
                    <a:pt x="3825754" y="972735"/>
                    <a:pt x="3823723" y="973576"/>
                    <a:pt x="3821604" y="973576"/>
                  </a:cubicBezTo>
                  <a:lnTo>
                    <a:pt x="7987" y="973576"/>
                  </a:lnTo>
                  <a:cubicBezTo>
                    <a:pt x="5868" y="973576"/>
                    <a:pt x="3837" y="972735"/>
                    <a:pt x="2339" y="971237"/>
                  </a:cubicBezTo>
                  <a:cubicBezTo>
                    <a:pt x="841" y="969739"/>
                    <a:pt x="0" y="967708"/>
                    <a:pt x="0" y="965590"/>
                  </a:cubicBezTo>
                  <a:lnTo>
                    <a:pt x="0" y="7987"/>
                  </a:lnTo>
                  <a:cubicBezTo>
                    <a:pt x="0" y="5868"/>
                    <a:pt x="841" y="3837"/>
                    <a:pt x="2339" y="2339"/>
                  </a:cubicBezTo>
                  <a:cubicBezTo>
                    <a:pt x="3837" y="841"/>
                    <a:pt x="5868" y="0"/>
                    <a:pt x="7987" y="0"/>
                  </a:cubicBezTo>
                  <a:close/>
                </a:path>
              </a:pathLst>
            </a:custGeom>
            <a:solidFill>
              <a:srgbClr val="E1EDFC"/>
            </a:solidFill>
            <a:ln cap="sq">
              <a:noFill/>
              <a:prstDash val="solid"/>
              <a:miter/>
            </a:ln>
          </p:spPr>
        </p:sp>
        <p:sp>
          <p:nvSpPr>
            <p:cNvPr id="5" name="TextBox 5"/>
            <p:cNvSpPr txBox="1"/>
            <p:nvPr/>
          </p:nvSpPr>
          <p:spPr>
            <a:xfrm>
              <a:off x="0" y="-47625"/>
              <a:ext cx="3829591" cy="1021201"/>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5620113" y="4707145"/>
            <a:ext cx="2051915" cy="738247"/>
            <a:chOff x="0" y="0"/>
            <a:chExt cx="540422" cy="194435"/>
          </a:xfrm>
        </p:grpSpPr>
        <p:sp>
          <p:nvSpPr>
            <p:cNvPr id="7" name="Freeform 7"/>
            <p:cNvSpPr/>
            <p:nvPr/>
          </p:nvSpPr>
          <p:spPr>
            <a:xfrm>
              <a:off x="0" y="0"/>
              <a:ext cx="540422" cy="194435"/>
            </a:xfrm>
            <a:custGeom>
              <a:avLst/>
              <a:gdLst/>
              <a:ahLst/>
              <a:cxnLst/>
              <a:rect l="l" t="t" r="r" b="b"/>
              <a:pathLst>
                <a:path w="540422" h="194435">
                  <a:moveTo>
                    <a:pt x="97218" y="0"/>
                  </a:moveTo>
                  <a:lnTo>
                    <a:pt x="443204" y="0"/>
                  </a:lnTo>
                  <a:cubicBezTo>
                    <a:pt x="496896" y="0"/>
                    <a:pt x="540422" y="43526"/>
                    <a:pt x="540422" y="97218"/>
                  </a:cubicBezTo>
                  <a:lnTo>
                    <a:pt x="540422" y="97218"/>
                  </a:lnTo>
                  <a:cubicBezTo>
                    <a:pt x="540422" y="150910"/>
                    <a:pt x="496896" y="194435"/>
                    <a:pt x="443204" y="194435"/>
                  </a:cubicBezTo>
                  <a:lnTo>
                    <a:pt x="97218" y="194435"/>
                  </a:lnTo>
                  <a:cubicBezTo>
                    <a:pt x="43526" y="194435"/>
                    <a:pt x="0" y="150910"/>
                    <a:pt x="0" y="97218"/>
                  </a:cubicBezTo>
                  <a:lnTo>
                    <a:pt x="0" y="97218"/>
                  </a:lnTo>
                  <a:cubicBezTo>
                    <a:pt x="0" y="43526"/>
                    <a:pt x="43526" y="0"/>
                    <a:pt x="97218" y="0"/>
                  </a:cubicBezTo>
                  <a:close/>
                </a:path>
              </a:pathLst>
            </a:custGeom>
            <a:solidFill>
              <a:srgbClr val="5188CC"/>
            </a:solidFill>
          </p:spPr>
        </p:sp>
        <p:sp>
          <p:nvSpPr>
            <p:cNvPr id="8" name="TextBox 8"/>
            <p:cNvSpPr txBox="1"/>
            <p:nvPr/>
          </p:nvSpPr>
          <p:spPr>
            <a:xfrm>
              <a:off x="0" y="-47625"/>
              <a:ext cx="540422" cy="242060"/>
            </a:xfrm>
            <a:prstGeom prst="rect">
              <a:avLst/>
            </a:prstGeom>
          </p:spPr>
          <p:txBody>
            <a:bodyPr lIns="50800" tIns="50800" rIns="50800" bIns="50800" rtlCol="0" anchor="ctr"/>
            <a:lstStyle/>
            <a:p>
              <a:pPr algn="ctr">
                <a:lnSpc>
                  <a:spcPts val="2800"/>
                </a:lnSpc>
              </a:pPr>
              <a:endParaRPr/>
            </a:p>
          </p:txBody>
        </p:sp>
      </p:grpSp>
      <p:sp>
        <p:nvSpPr>
          <p:cNvPr id="9" name="AutoShape 9"/>
          <p:cNvSpPr/>
          <p:nvPr/>
        </p:nvSpPr>
        <p:spPr>
          <a:xfrm>
            <a:off x="6889171" y="4012618"/>
            <a:ext cx="12960534" cy="0"/>
          </a:xfrm>
          <a:prstGeom prst="line">
            <a:avLst/>
          </a:prstGeom>
          <a:ln w="38100" cap="flat">
            <a:solidFill>
              <a:srgbClr val="5188CC"/>
            </a:solidFill>
            <a:prstDash val="solid"/>
            <a:headEnd type="none" w="sm" len="sm"/>
            <a:tailEnd type="none" w="sm" len="sm"/>
          </a:ln>
        </p:spPr>
      </p:sp>
      <p:grpSp>
        <p:nvGrpSpPr>
          <p:cNvPr id="10" name="Group 10"/>
          <p:cNvGrpSpPr/>
          <p:nvPr/>
        </p:nvGrpSpPr>
        <p:grpSpPr>
          <a:xfrm>
            <a:off x="8270275" y="3617945"/>
            <a:ext cx="890951" cy="89095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13" name="Group 13"/>
          <p:cNvGrpSpPr/>
          <p:nvPr/>
        </p:nvGrpSpPr>
        <p:grpSpPr>
          <a:xfrm>
            <a:off x="12168401" y="3617945"/>
            <a:ext cx="890951" cy="89095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16" name="Group 16"/>
          <p:cNvGrpSpPr/>
          <p:nvPr/>
        </p:nvGrpSpPr>
        <p:grpSpPr>
          <a:xfrm>
            <a:off x="16200594" y="3617945"/>
            <a:ext cx="890951" cy="890951"/>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F5F"/>
            </a:solidFill>
          </p:spPr>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19" name="Freeform 19"/>
          <p:cNvSpPr/>
          <p:nvPr/>
        </p:nvSpPr>
        <p:spPr>
          <a:xfrm rot="5400000">
            <a:off x="8520857" y="3817724"/>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Freeform 20"/>
          <p:cNvSpPr/>
          <p:nvPr/>
        </p:nvSpPr>
        <p:spPr>
          <a:xfrm rot="5400000">
            <a:off x="12418982" y="3817724"/>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21"/>
          <p:cNvSpPr/>
          <p:nvPr/>
        </p:nvSpPr>
        <p:spPr>
          <a:xfrm rot="5400000">
            <a:off x="16451176" y="3817724"/>
            <a:ext cx="389788" cy="389788"/>
          </a:xfrm>
          <a:custGeom>
            <a:avLst/>
            <a:gdLst/>
            <a:ahLst/>
            <a:cxnLst/>
            <a:rect l="l" t="t" r="r" b="b"/>
            <a:pathLst>
              <a:path w="389788" h="389788">
                <a:moveTo>
                  <a:pt x="0" y="0"/>
                </a:moveTo>
                <a:lnTo>
                  <a:pt x="389788" y="0"/>
                </a:lnTo>
                <a:lnTo>
                  <a:pt x="389788" y="389788"/>
                </a:lnTo>
                <a:lnTo>
                  <a:pt x="0" y="3897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22" name="Group 22"/>
          <p:cNvGrpSpPr/>
          <p:nvPr/>
        </p:nvGrpSpPr>
        <p:grpSpPr>
          <a:xfrm>
            <a:off x="-217548" y="0"/>
            <a:ext cx="6849544" cy="10287000"/>
            <a:chOff x="0" y="0"/>
            <a:chExt cx="1061174" cy="1593725"/>
          </a:xfrm>
        </p:grpSpPr>
        <p:sp>
          <p:nvSpPr>
            <p:cNvPr id="23" name="Freeform 23"/>
            <p:cNvSpPr/>
            <p:nvPr/>
          </p:nvSpPr>
          <p:spPr>
            <a:xfrm>
              <a:off x="0" y="0"/>
              <a:ext cx="1061174" cy="1593725"/>
            </a:xfrm>
            <a:custGeom>
              <a:avLst/>
              <a:gdLst/>
              <a:ahLst/>
              <a:cxnLst/>
              <a:rect l="l" t="t" r="r" b="b"/>
              <a:pathLst>
                <a:path w="1061174" h="1593725">
                  <a:moveTo>
                    <a:pt x="0" y="0"/>
                  </a:moveTo>
                  <a:lnTo>
                    <a:pt x="1061174" y="0"/>
                  </a:lnTo>
                  <a:lnTo>
                    <a:pt x="1061174" y="1593725"/>
                  </a:lnTo>
                  <a:lnTo>
                    <a:pt x="0" y="1593725"/>
                  </a:lnTo>
                  <a:close/>
                </a:path>
              </a:pathLst>
            </a:custGeom>
            <a:blipFill>
              <a:blip r:embed="rId4"/>
              <a:stretch>
                <a:fillRect l="-3096" r="-3096"/>
              </a:stretch>
            </a:blipFill>
          </p:spPr>
        </p:sp>
      </p:grpSp>
      <p:sp>
        <p:nvSpPr>
          <p:cNvPr id="24" name="Freeform 24"/>
          <p:cNvSpPr/>
          <p:nvPr/>
        </p:nvSpPr>
        <p:spPr>
          <a:xfrm>
            <a:off x="7064711" y="-2031513"/>
            <a:ext cx="3691868" cy="3691868"/>
          </a:xfrm>
          <a:custGeom>
            <a:avLst/>
            <a:gdLst/>
            <a:ahLst/>
            <a:cxnLst/>
            <a:rect l="l" t="t" r="r" b="b"/>
            <a:pathLst>
              <a:path w="3691868" h="3691868">
                <a:moveTo>
                  <a:pt x="0" y="0"/>
                </a:moveTo>
                <a:lnTo>
                  <a:pt x="3691868" y="0"/>
                </a:lnTo>
                <a:lnTo>
                  <a:pt x="3691868" y="3691868"/>
                </a:lnTo>
                <a:lnTo>
                  <a:pt x="0" y="36918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5" name="Freeform 25"/>
          <p:cNvSpPr/>
          <p:nvPr/>
        </p:nvSpPr>
        <p:spPr>
          <a:xfrm>
            <a:off x="16407537" y="9294839"/>
            <a:ext cx="1226460" cy="379088"/>
          </a:xfrm>
          <a:custGeom>
            <a:avLst/>
            <a:gdLst/>
            <a:ahLst/>
            <a:cxnLst/>
            <a:rect l="l" t="t" r="r" b="b"/>
            <a:pathLst>
              <a:path w="1226460" h="379088">
                <a:moveTo>
                  <a:pt x="0" y="0"/>
                </a:moveTo>
                <a:lnTo>
                  <a:pt x="1226460" y="0"/>
                </a:lnTo>
                <a:lnTo>
                  <a:pt x="1226460" y="379088"/>
                </a:lnTo>
                <a:lnTo>
                  <a:pt x="0" y="3790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6" name="Freeform 26"/>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9"/>
            <a:stretch>
              <a:fillRect/>
            </a:stretch>
          </a:blipFill>
        </p:spPr>
      </p:sp>
      <p:sp>
        <p:nvSpPr>
          <p:cNvPr id="27" name="Freeform 27"/>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10"/>
            <a:stretch>
              <a:fillRect/>
            </a:stretch>
          </a:blipFill>
        </p:spPr>
      </p:sp>
      <p:sp>
        <p:nvSpPr>
          <p:cNvPr id="28" name="TextBox 28"/>
          <p:cNvSpPr txBox="1"/>
          <p:nvPr/>
        </p:nvSpPr>
        <p:spPr>
          <a:xfrm>
            <a:off x="15041216" y="4870847"/>
            <a:ext cx="3209709" cy="372743"/>
          </a:xfrm>
          <a:prstGeom prst="rect">
            <a:avLst/>
          </a:prstGeom>
        </p:spPr>
        <p:txBody>
          <a:bodyPr lIns="0" tIns="0" rIns="0" bIns="0" rtlCol="0" anchor="t">
            <a:spAutoFit/>
          </a:bodyPr>
          <a:lstStyle/>
          <a:p>
            <a:pPr marL="0" lvl="0" indent="0" algn="ctr">
              <a:lnSpc>
                <a:spcPts val="3080"/>
              </a:lnSpc>
              <a:spcBef>
                <a:spcPct val="0"/>
              </a:spcBef>
            </a:pPr>
            <a:r>
              <a:rPr lang="en-US" sz="2200" b="1">
                <a:solidFill>
                  <a:srgbClr val="FFFFFF"/>
                </a:solidFill>
                <a:latin typeface="Aileron Heavy"/>
                <a:ea typeface="Aileron Heavy"/>
                <a:cs typeface="Aileron Heavy"/>
                <a:sym typeface="Aileron Heavy"/>
              </a:rPr>
              <a:t>2024</a:t>
            </a:r>
          </a:p>
        </p:txBody>
      </p:sp>
      <p:sp>
        <p:nvSpPr>
          <p:cNvPr id="29" name="TextBox 29"/>
          <p:cNvSpPr txBox="1"/>
          <p:nvPr/>
        </p:nvSpPr>
        <p:spPr>
          <a:xfrm>
            <a:off x="6889171" y="8018489"/>
            <a:ext cx="9055472" cy="1934843"/>
          </a:xfrm>
          <a:prstGeom prst="rect">
            <a:avLst/>
          </a:prstGeom>
        </p:spPr>
        <p:txBody>
          <a:bodyPr lIns="0" tIns="0" rIns="0" bIns="0" rtlCol="0" anchor="t">
            <a:spAutoFit/>
          </a:bodyPr>
          <a:lstStyle/>
          <a:p>
            <a:pPr algn="just">
              <a:lnSpc>
                <a:spcPts val="3080"/>
              </a:lnSpc>
            </a:pPr>
            <a:r>
              <a:rPr lang="en-US" sz="2200" b="1">
                <a:solidFill>
                  <a:srgbClr val="021828"/>
                </a:solidFill>
                <a:latin typeface="Aileron Bold"/>
                <a:ea typeface="Aileron Bold"/>
                <a:cs typeface="Aileron Bold"/>
                <a:sym typeface="Aileron Bold"/>
              </a:rPr>
              <a:t>Bersumber data statistik yang diperoleh dari Kementerian Komunikasi dan Digital Republik Indonesia pada rentang tahun 2022 hingga 2024 ditemukan bahwa data kasus hoax yang beredar di Indonesia selama kurun waktu tiga tahun terakhir ini mengalami kenaikan jumlah kasus yang cukup signifikan.</a:t>
            </a:r>
          </a:p>
        </p:txBody>
      </p:sp>
      <p:sp>
        <p:nvSpPr>
          <p:cNvPr id="30" name="TextBox 30"/>
          <p:cNvSpPr txBox="1"/>
          <p:nvPr/>
        </p:nvSpPr>
        <p:spPr>
          <a:xfrm>
            <a:off x="7357782" y="5597792"/>
            <a:ext cx="3020636"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Bold"/>
                <a:ea typeface="Aileron Bold"/>
                <a:cs typeface="Aileron Bold"/>
                <a:sym typeface="Aileron Bold"/>
              </a:rPr>
              <a:t>Terdapat 1.528 kasus hoax yang menjamur di kalangan masyarakat. Penipuan menjadi isu terbanyak.</a:t>
            </a:r>
          </a:p>
        </p:txBody>
      </p:sp>
      <p:sp>
        <p:nvSpPr>
          <p:cNvPr id="31" name="TextBox 31"/>
          <p:cNvSpPr txBox="1"/>
          <p:nvPr/>
        </p:nvSpPr>
        <p:spPr>
          <a:xfrm>
            <a:off x="11198095" y="5597792"/>
            <a:ext cx="3020636"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Bold"/>
                <a:ea typeface="Aileron Bold"/>
                <a:cs typeface="Aileron Bold"/>
                <a:sym typeface="Aileron Bold"/>
              </a:rPr>
              <a:t>Terdapat 1.615 konten isu yang beredar. Salah satu isu yang mendominasi ialah isu kesehatan.</a:t>
            </a:r>
          </a:p>
        </p:txBody>
      </p:sp>
      <p:sp>
        <p:nvSpPr>
          <p:cNvPr id="32" name="TextBox 32"/>
          <p:cNvSpPr txBox="1"/>
          <p:nvPr/>
        </p:nvSpPr>
        <p:spPr>
          <a:xfrm>
            <a:off x="15135752" y="5597792"/>
            <a:ext cx="3020636" cy="1758948"/>
          </a:xfrm>
          <a:prstGeom prst="rect">
            <a:avLst/>
          </a:prstGeom>
        </p:spPr>
        <p:txBody>
          <a:bodyPr lIns="0" tIns="0" rIns="0" bIns="0" rtlCol="0" anchor="t">
            <a:spAutoFit/>
          </a:bodyPr>
          <a:lstStyle/>
          <a:p>
            <a:pPr algn="just">
              <a:lnSpc>
                <a:spcPts val="2800"/>
              </a:lnSpc>
            </a:pPr>
            <a:r>
              <a:rPr lang="en-US" sz="2000" b="1">
                <a:solidFill>
                  <a:srgbClr val="0E2F5F"/>
                </a:solidFill>
                <a:latin typeface="Aileron Bold"/>
                <a:ea typeface="Aileron Bold"/>
                <a:cs typeface="Aileron Bold"/>
                <a:sym typeface="Aileron Bold"/>
              </a:rPr>
              <a:t>Terdapat 1.923 isu hoax yang berkembang. Isu terbanyak berkaitan dengan penipuan dan politik.</a:t>
            </a:r>
          </a:p>
        </p:txBody>
      </p:sp>
      <p:grpSp>
        <p:nvGrpSpPr>
          <p:cNvPr id="33" name="Group 33"/>
          <p:cNvGrpSpPr/>
          <p:nvPr/>
        </p:nvGrpSpPr>
        <p:grpSpPr>
          <a:xfrm>
            <a:off x="7747606" y="4707145"/>
            <a:ext cx="2051915" cy="738247"/>
            <a:chOff x="0" y="0"/>
            <a:chExt cx="540422" cy="194435"/>
          </a:xfrm>
        </p:grpSpPr>
        <p:sp>
          <p:nvSpPr>
            <p:cNvPr id="34" name="Freeform 34"/>
            <p:cNvSpPr/>
            <p:nvPr/>
          </p:nvSpPr>
          <p:spPr>
            <a:xfrm>
              <a:off x="0" y="0"/>
              <a:ext cx="540422" cy="194435"/>
            </a:xfrm>
            <a:custGeom>
              <a:avLst/>
              <a:gdLst/>
              <a:ahLst/>
              <a:cxnLst/>
              <a:rect l="l" t="t" r="r" b="b"/>
              <a:pathLst>
                <a:path w="540422" h="194435">
                  <a:moveTo>
                    <a:pt x="97218" y="0"/>
                  </a:moveTo>
                  <a:lnTo>
                    <a:pt x="443204" y="0"/>
                  </a:lnTo>
                  <a:cubicBezTo>
                    <a:pt x="496896" y="0"/>
                    <a:pt x="540422" y="43526"/>
                    <a:pt x="540422" y="97218"/>
                  </a:cubicBezTo>
                  <a:lnTo>
                    <a:pt x="540422" y="97218"/>
                  </a:lnTo>
                  <a:cubicBezTo>
                    <a:pt x="540422" y="150910"/>
                    <a:pt x="496896" y="194435"/>
                    <a:pt x="443204" y="194435"/>
                  </a:cubicBezTo>
                  <a:lnTo>
                    <a:pt x="97218" y="194435"/>
                  </a:lnTo>
                  <a:cubicBezTo>
                    <a:pt x="43526" y="194435"/>
                    <a:pt x="0" y="150910"/>
                    <a:pt x="0" y="97218"/>
                  </a:cubicBezTo>
                  <a:lnTo>
                    <a:pt x="0" y="97218"/>
                  </a:lnTo>
                  <a:cubicBezTo>
                    <a:pt x="0" y="43526"/>
                    <a:pt x="43526" y="0"/>
                    <a:pt x="97218" y="0"/>
                  </a:cubicBezTo>
                  <a:close/>
                </a:path>
              </a:pathLst>
            </a:custGeom>
            <a:solidFill>
              <a:srgbClr val="5188CC"/>
            </a:solidFill>
          </p:spPr>
        </p:sp>
        <p:sp>
          <p:nvSpPr>
            <p:cNvPr id="35" name="TextBox 35"/>
            <p:cNvSpPr txBox="1"/>
            <p:nvPr/>
          </p:nvSpPr>
          <p:spPr>
            <a:xfrm>
              <a:off x="0" y="-47625"/>
              <a:ext cx="540422" cy="242060"/>
            </a:xfrm>
            <a:prstGeom prst="rect">
              <a:avLst/>
            </a:prstGeom>
          </p:spPr>
          <p:txBody>
            <a:bodyPr lIns="50800" tIns="50800" rIns="50800" bIns="50800" rtlCol="0" anchor="ctr"/>
            <a:lstStyle/>
            <a:p>
              <a:pPr algn="ctr">
                <a:lnSpc>
                  <a:spcPts val="2800"/>
                </a:lnSpc>
              </a:pPr>
              <a:endParaRPr/>
            </a:p>
          </p:txBody>
        </p:sp>
      </p:grpSp>
      <p:sp>
        <p:nvSpPr>
          <p:cNvPr id="36" name="TextBox 36"/>
          <p:cNvSpPr txBox="1"/>
          <p:nvPr/>
        </p:nvSpPr>
        <p:spPr>
          <a:xfrm>
            <a:off x="7168709" y="4870847"/>
            <a:ext cx="3209709" cy="372743"/>
          </a:xfrm>
          <a:prstGeom prst="rect">
            <a:avLst/>
          </a:prstGeom>
        </p:spPr>
        <p:txBody>
          <a:bodyPr lIns="0" tIns="0" rIns="0" bIns="0" rtlCol="0" anchor="t">
            <a:spAutoFit/>
          </a:bodyPr>
          <a:lstStyle/>
          <a:p>
            <a:pPr marL="0" lvl="0" indent="0" algn="ctr">
              <a:lnSpc>
                <a:spcPts val="3080"/>
              </a:lnSpc>
              <a:spcBef>
                <a:spcPct val="0"/>
              </a:spcBef>
            </a:pPr>
            <a:r>
              <a:rPr lang="en-US" sz="2200" b="1">
                <a:solidFill>
                  <a:srgbClr val="FFFFFF"/>
                </a:solidFill>
                <a:latin typeface="Aileron Heavy"/>
                <a:ea typeface="Aileron Heavy"/>
                <a:cs typeface="Aileron Heavy"/>
                <a:sym typeface="Aileron Heavy"/>
              </a:rPr>
              <a:t>2022</a:t>
            </a:r>
          </a:p>
        </p:txBody>
      </p:sp>
      <p:grpSp>
        <p:nvGrpSpPr>
          <p:cNvPr id="37" name="Group 37"/>
          <p:cNvGrpSpPr/>
          <p:nvPr/>
        </p:nvGrpSpPr>
        <p:grpSpPr>
          <a:xfrm>
            <a:off x="11587919" y="4707145"/>
            <a:ext cx="2051915" cy="738247"/>
            <a:chOff x="0" y="0"/>
            <a:chExt cx="540422" cy="194435"/>
          </a:xfrm>
        </p:grpSpPr>
        <p:sp>
          <p:nvSpPr>
            <p:cNvPr id="38" name="Freeform 38"/>
            <p:cNvSpPr/>
            <p:nvPr/>
          </p:nvSpPr>
          <p:spPr>
            <a:xfrm>
              <a:off x="0" y="0"/>
              <a:ext cx="540422" cy="194435"/>
            </a:xfrm>
            <a:custGeom>
              <a:avLst/>
              <a:gdLst/>
              <a:ahLst/>
              <a:cxnLst/>
              <a:rect l="l" t="t" r="r" b="b"/>
              <a:pathLst>
                <a:path w="540422" h="194435">
                  <a:moveTo>
                    <a:pt x="97218" y="0"/>
                  </a:moveTo>
                  <a:lnTo>
                    <a:pt x="443204" y="0"/>
                  </a:lnTo>
                  <a:cubicBezTo>
                    <a:pt x="496896" y="0"/>
                    <a:pt x="540422" y="43526"/>
                    <a:pt x="540422" y="97218"/>
                  </a:cubicBezTo>
                  <a:lnTo>
                    <a:pt x="540422" y="97218"/>
                  </a:lnTo>
                  <a:cubicBezTo>
                    <a:pt x="540422" y="150910"/>
                    <a:pt x="496896" y="194435"/>
                    <a:pt x="443204" y="194435"/>
                  </a:cubicBezTo>
                  <a:lnTo>
                    <a:pt x="97218" y="194435"/>
                  </a:lnTo>
                  <a:cubicBezTo>
                    <a:pt x="43526" y="194435"/>
                    <a:pt x="0" y="150910"/>
                    <a:pt x="0" y="97218"/>
                  </a:cubicBezTo>
                  <a:lnTo>
                    <a:pt x="0" y="97218"/>
                  </a:lnTo>
                  <a:cubicBezTo>
                    <a:pt x="0" y="43526"/>
                    <a:pt x="43526" y="0"/>
                    <a:pt x="97218" y="0"/>
                  </a:cubicBezTo>
                  <a:close/>
                </a:path>
              </a:pathLst>
            </a:custGeom>
            <a:solidFill>
              <a:srgbClr val="5188CC"/>
            </a:solidFill>
          </p:spPr>
        </p:sp>
        <p:sp>
          <p:nvSpPr>
            <p:cNvPr id="39" name="TextBox 39"/>
            <p:cNvSpPr txBox="1"/>
            <p:nvPr/>
          </p:nvSpPr>
          <p:spPr>
            <a:xfrm>
              <a:off x="0" y="-47625"/>
              <a:ext cx="540422" cy="242060"/>
            </a:xfrm>
            <a:prstGeom prst="rect">
              <a:avLst/>
            </a:prstGeom>
          </p:spPr>
          <p:txBody>
            <a:bodyPr lIns="50800" tIns="50800" rIns="50800" bIns="50800" rtlCol="0" anchor="ctr"/>
            <a:lstStyle/>
            <a:p>
              <a:pPr algn="ctr">
                <a:lnSpc>
                  <a:spcPts val="2800"/>
                </a:lnSpc>
              </a:pPr>
              <a:endParaRPr/>
            </a:p>
          </p:txBody>
        </p:sp>
      </p:grpSp>
      <p:sp>
        <p:nvSpPr>
          <p:cNvPr id="40" name="TextBox 40"/>
          <p:cNvSpPr txBox="1"/>
          <p:nvPr/>
        </p:nvSpPr>
        <p:spPr>
          <a:xfrm>
            <a:off x="11009022" y="4870847"/>
            <a:ext cx="3209709" cy="372743"/>
          </a:xfrm>
          <a:prstGeom prst="rect">
            <a:avLst/>
          </a:prstGeom>
        </p:spPr>
        <p:txBody>
          <a:bodyPr lIns="0" tIns="0" rIns="0" bIns="0" rtlCol="0" anchor="t">
            <a:spAutoFit/>
          </a:bodyPr>
          <a:lstStyle/>
          <a:p>
            <a:pPr marL="0" lvl="0" indent="0" algn="ctr">
              <a:lnSpc>
                <a:spcPts val="3080"/>
              </a:lnSpc>
              <a:spcBef>
                <a:spcPct val="0"/>
              </a:spcBef>
            </a:pPr>
            <a:r>
              <a:rPr lang="en-US" sz="2200" b="1">
                <a:solidFill>
                  <a:srgbClr val="FFFFFF"/>
                </a:solidFill>
                <a:latin typeface="Aileron Heavy"/>
                <a:ea typeface="Aileron Heavy"/>
                <a:cs typeface="Aileron Heavy"/>
                <a:sym typeface="Aileron Heavy"/>
              </a:rPr>
              <a:t>2023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86084" y="1709191"/>
            <a:ext cx="15315831" cy="739775"/>
          </a:xfrm>
          <a:prstGeom prst="rect">
            <a:avLst/>
          </a:prstGeom>
        </p:spPr>
        <p:txBody>
          <a:bodyPr lIns="0" tIns="0" rIns="0" bIns="0" rtlCol="0" anchor="t">
            <a:spAutoFit/>
          </a:bodyPr>
          <a:lstStyle/>
          <a:p>
            <a:pPr algn="ctr">
              <a:lnSpc>
                <a:spcPts val="5500"/>
              </a:lnSpc>
            </a:pPr>
            <a:r>
              <a:rPr lang="en-US" sz="5000" b="1">
                <a:solidFill>
                  <a:srgbClr val="034383"/>
                </a:solidFill>
                <a:latin typeface="Ubuntu Bold"/>
                <a:ea typeface="Ubuntu Bold"/>
                <a:cs typeface="Ubuntu Bold"/>
                <a:sym typeface="Ubuntu Bold"/>
              </a:rPr>
              <a:t>STATISTIK ISU HOAX SELAMA 2024</a:t>
            </a:r>
          </a:p>
        </p:txBody>
      </p:sp>
      <p:grpSp>
        <p:nvGrpSpPr>
          <p:cNvPr id="3" name="Group 3"/>
          <p:cNvGrpSpPr/>
          <p:nvPr/>
        </p:nvGrpSpPr>
        <p:grpSpPr>
          <a:xfrm rot="-10800000">
            <a:off x="2169803" y="2836038"/>
            <a:ext cx="13138728" cy="6988003"/>
            <a:chOff x="0" y="0"/>
            <a:chExt cx="5527144" cy="2939684"/>
          </a:xfrm>
        </p:grpSpPr>
        <p:sp>
          <p:nvSpPr>
            <p:cNvPr id="4" name="Freeform 4"/>
            <p:cNvSpPr/>
            <p:nvPr/>
          </p:nvSpPr>
          <p:spPr>
            <a:xfrm>
              <a:off x="0" y="0"/>
              <a:ext cx="5527144" cy="2939684"/>
            </a:xfrm>
            <a:custGeom>
              <a:avLst/>
              <a:gdLst/>
              <a:ahLst/>
              <a:cxnLst/>
              <a:rect l="l" t="t" r="r" b="b"/>
              <a:pathLst>
                <a:path w="5527144" h="2939684">
                  <a:moveTo>
                    <a:pt x="0" y="0"/>
                  </a:moveTo>
                  <a:lnTo>
                    <a:pt x="5527144" y="0"/>
                  </a:lnTo>
                  <a:lnTo>
                    <a:pt x="5527144" y="2939684"/>
                  </a:lnTo>
                  <a:lnTo>
                    <a:pt x="0" y="2939684"/>
                  </a:lnTo>
                  <a:close/>
                </a:path>
              </a:pathLst>
            </a:custGeom>
            <a:solidFill>
              <a:srgbClr val="034383"/>
            </a:solidFill>
          </p:spPr>
        </p:sp>
        <p:sp>
          <p:nvSpPr>
            <p:cNvPr id="5" name="TextBox 5"/>
            <p:cNvSpPr txBox="1"/>
            <p:nvPr/>
          </p:nvSpPr>
          <p:spPr>
            <a:xfrm>
              <a:off x="0" y="-38100"/>
              <a:ext cx="5527144" cy="2977784"/>
            </a:xfrm>
            <a:prstGeom prst="rect">
              <a:avLst/>
            </a:prstGeom>
          </p:spPr>
          <p:txBody>
            <a:bodyPr lIns="50800" tIns="50800" rIns="50800" bIns="50800" rtlCol="0" anchor="ctr"/>
            <a:lstStyle/>
            <a:p>
              <a:pPr algn="ctr">
                <a:lnSpc>
                  <a:spcPts val="3295"/>
                </a:lnSpc>
              </a:pPr>
              <a:endParaRPr/>
            </a:p>
          </p:txBody>
        </p:sp>
      </p:grpSp>
      <p:sp>
        <p:nvSpPr>
          <p:cNvPr id="6" name="Freeform 6"/>
          <p:cNvSpPr/>
          <p:nvPr/>
        </p:nvSpPr>
        <p:spPr>
          <a:xfrm rot="5400000">
            <a:off x="12841514" y="-2249896"/>
            <a:ext cx="6562966" cy="7473357"/>
          </a:xfrm>
          <a:custGeom>
            <a:avLst/>
            <a:gdLst/>
            <a:ahLst/>
            <a:cxnLst/>
            <a:rect l="l" t="t" r="r" b="b"/>
            <a:pathLst>
              <a:path w="6562966" h="7473357">
                <a:moveTo>
                  <a:pt x="0" y="0"/>
                </a:moveTo>
                <a:lnTo>
                  <a:pt x="6562967" y="0"/>
                </a:lnTo>
                <a:lnTo>
                  <a:pt x="6562967" y="7473357"/>
                </a:lnTo>
                <a:lnTo>
                  <a:pt x="0" y="747335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sp>
      <p:sp>
        <p:nvSpPr>
          <p:cNvPr id="7" name="Freeform 7"/>
          <p:cNvSpPr/>
          <p:nvPr/>
        </p:nvSpPr>
        <p:spPr>
          <a:xfrm>
            <a:off x="2522143" y="2898786"/>
            <a:ext cx="12434048" cy="6862508"/>
          </a:xfrm>
          <a:custGeom>
            <a:avLst/>
            <a:gdLst/>
            <a:ahLst/>
            <a:cxnLst/>
            <a:rect l="l" t="t" r="r" b="b"/>
            <a:pathLst>
              <a:path w="12434048" h="6862508">
                <a:moveTo>
                  <a:pt x="0" y="0"/>
                </a:moveTo>
                <a:lnTo>
                  <a:pt x="12434048" y="0"/>
                </a:lnTo>
                <a:lnTo>
                  <a:pt x="12434048" y="6862507"/>
                </a:lnTo>
                <a:lnTo>
                  <a:pt x="0" y="6862507"/>
                </a:lnTo>
                <a:lnTo>
                  <a:pt x="0" y="0"/>
                </a:lnTo>
                <a:close/>
              </a:path>
            </a:pathLst>
          </a:custGeom>
          <a:blipFill>
            <a:blip r:embed="rId4"/>
            <a:stretch>
              <a:fillRect b="-1538"/>
            </a:stretch>
          </a:blipFill>
        </p:spPr>
      </p:sp>
      <p:sp>
        <p:nvSpPr>
          <p:cNvPr id="8" name="Freeform 8"/>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5"/>
            <a:stretch>
              <a:fillRect/>
            </a:stretch>
          </a:blipFill>
        </p:spPr>
      </p:sp>
      <p:sp>
        <p:nvSpPr>
          <p:cNvPr id="9" name="Freeform 9"/>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6"/>
            <a:stretch>
              <a:fillRect/>
            </a:stretch>
          </a:blipFill>
        </p:spPr>
      </p:sp>
      <p:sp>
        <p:nvSpPr>
          <p:cNvPr id="10" name="Freeform 10"/>
          <p:cNvSpPr/>
          <p:nvPr/>
        </p:nvSpPr>
        <p:spPr>
          <a:xfrm>
            <a:off x="-1459374" y="6795663"/>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48550" y="2782372"/>
            <a:ext cx="4829892" cy="5894830"/>
            <a:chOff x="0" y="0"/>
            <a:chExt cx="1272070" cy="1552548"/>
          </a:xfrm>
        </p:grpSpPr>
        <p:sp>
          <p:nvSpPr>
            <p:cNvPr id="3" name="Freeform 3"/>
            <p:cNvSpPr/>
            <p:nvPr/>
          </p:nvSpPr>
          <p:spPr>
            <a:xfrm>
              <a:off x="0" y="0"/>
              <a:ext cx="1272070" cy="1552548"/>
            </a:xfrm>
            <a:custGeom>
              <a:avLst/>
              <a:gdLst/>
              <a:ahLst/>
              <a:cxnLst/>
              <a:rect l="l" t="t" r="r" b="b"/>
              <a:pathLst>
                <a:path w="1272070" h="1552548">
                  <a:moveTo>
                    <a:pt x="94572" y="0"/>
                  </a:moveTo>
                  <a:lnTo>
                    <a:pt x="1177498" y="0"/>
                  </a:lnTo>
                  <a:cubicBezTo>
                    <a:pt x="1229729" y="0"/>
                    <a:pt x="1272070" y="42341"/>
                    <a:pt x="1272070" y="94572"/>
                  </a:cubicBezTo>
                  <a:lnTo>
                    <a:pt x="1272070" y="1457976"/>
                  </a:lnTo>
                  <a:cubicBezTo>
                    <a:pt x="1272070" y="1483058"/>
                    <a:pt x="1262106" y="1507113"/>
                    <a:pt x="1244371" y="1524848"/>
                  </a:cubicBezTo>
                  <a:cubicBezTo>
                    <a:pt x="1226635" y="1542584"/>
                    <a:pt x="1202580" y="1552548"/>
                    <a:pt x="1177498" y="1552548"/>
                  </a:cubicBezTo>
                  <a:lnTo>
                    <a:pt x="94572" y="1552548"/>
                  </a:lnTo>
                  <a:cubicBezTo>
                    <a:pt x="69490" y="1552548"/>
                    <a:pt x="45435" y="1542584"/>
                    <a:pt x="27700" y="1524848"/>
                  </a:cubicBezTo>
                  <a:cubicBezTo>
                    <a:pt x="9964" y="1507113"/>
                    <a:pt x="0" y="1483058"/>
                    <a:pt x="0" y="1457976"/>
                  </a:cubicBezTo>
                  <a:lnTo>
                    <a:pt x="0" y="94572"/>
                  </a:lnTo>
                  <a:cubicBezTo>
                    <a:pt x="0" y="69490"/>
                    <a:pt x="9964" y="45435"/>
                    <a:pt x="27700" y="27700"/>
                  </a:cubicBezTo>
                  <a:cubicBezTo>
                    <a:pt x="45435" y="9964"/>
                    <a:pt x="69490" y="0"/>
                    <a:pt x="94572" y="0"/>
                  </a:cubicBezTo>
                  <a:close/>
                </a:path>
              </a:pathLst>
            </a:custGeom>
            <a:solidFill>
              <a:srgbClr val="FBC613"/>
            </a:solidFill>
          </p:spPr>
        </p:sp>
        <p:sp>
          <p:nvSpPr>
            <p:cNvPr id="4" name="TextBox 4"/>
            <p:cNvSpPr txBox="1"/>
            <p:nvPr/>
          </p:nvSpPr>
          <p:spPr>
            <a:xfrm>
              <a:off x="0" y="-47625"/>
              <a:ext cx="1272070" cy="1600173"/>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8529232" y="5362579"/>
            <a:ext cx="8730068" cy="4088526"/>
            <a:chOff x="0" y="0"/>
            <a:chExt cx="1352516" cy="633420"/>
          </a:xfrm>
        </p:grpSpPr>
        <p:sp>
          <p:nvSpPr>
            <p:cNvPr id="6" name="Freeform 6"/>
            <p:cNvSpPr/>
            <p:nvPr/>
          </p:nvSpPr>
          <p:spPr>
            <a:xfrm>
              <a:off x="0" y="0"/>
              <a:ext cx="1352516" cy="633420"/>
            </a:xfrm>
            <a:custGeom>
              <a:avLst/>
              <a:gdLst/>
              <a:ahLst/>
              <a:cxnLst/>
              <a:rect l="l" t="t" r="r" b="b"/>
              <a:pathLst>
                <a:path w="1352516" h="633420">
                  <a:moveTo>
                    <a:pt x="14189" y="0"/>
                  </a:moveTo>
                  <a:lnTo>
                    <a:pt x="1338327" y="0"/>
                  </a:lnTo>
                  <a:cubicBezTo>
                    <a:pt x="1346163" y="0"/>
                    <a:pt x="1352516" y="6353"/>
                    <a:pt x="1352516" y="14189"/>
                  </a:cubicBezTo>
                  <a:lnTo>
                    <a:pt x="1352516" y="619231"/>
                  </a:lnTo>
                  <a:cubicBezTo>
                    <a:pt x="1352516" y="627067"/>
                    <a:pt x="1346163" y="633420"/>
                    <a:pt x="1338327" y="633420"/>
                  </a:cubicBezTo>
                  <a:lnTo>
                    <a:pt x="14189" y="633420"/>
                  </a:lnTo>
                  <a:cubicBezTo>
                    <a:pt x="6353" y="633420"/>
                    <a:pt x="0" y="627067"/>
                    <a:pt x="0" y="619231"/>
                  </a:cubicBezTo>
                  <a:lnTo>
                    <a:pt x="0" y="14189"/>
                  </a:lnTo>
                  <a:cubicBezTo>
                    <a:pt x="0" y="6353"/>
                    <a:pt x="6353" y="0"/>
                    <a:pt x="14189" y="0"/>
                  </a:cubicBezTo>
                  <a:close/>
                </a:path>
              </a:pathLst>
            </a:custGeom>
            <a:blipFill>
              <a:blip r:embed="rId2"/>
              <a:stretch>
                <a:fillRect t="-14057" b="-14057"/>
              </a:stretch>
            </a:blipFill>
          </p:spPr>
        </p:sp>
      </p:grpSp>
      <p:sp>
        <p:nvSpPr>
          <p:cNvPr id="7" name="Freeform 7"/>
          <p:cNvSpPr/>
          <p:nvPr/>
        </p:nvSpPr>
        <p:spPr>
          <a:xfrm>
            <a:off x="14718184" y="2134121"/>
            <a:ext cx="1226460" cy="379088"/>
          </a:xfrm>
          <a:custGeom>
            <a:avLst/>
            <a:gdLst/>
            <a:ahLst/>
            <a:cxnLst/>
            <a:rect l="l" t="t" r="r" b="b"/>
            <a:pathLst>
              <a:path w="1226460" h="379088">
                <a:moveTo>
                  <a:pt x="0" y="0"/>
                </a:moveTo>
                <a:lnTo>
                  <a:pt x="1226460" y="0"/>
                </a:lnTo>
                <a:lnTo>
                  <a:pt x="1226460" y="379088"/>
                </a:lnTo>
                <a:lnTo>
                  <a:pt x="0" y="3790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16303181" y="1363350"/>
            <a:ext cx="960315" cy="960315"/>
          </a:xfrm>
          <a:custGeom>
            <a:avLst/>
            <a:gdLst/>
            <a:ahLst/>
            <a:cxnLst/>
            <a:rect l="l" t="t" r="r" b="b"/>
            <a:pathLst>
              <a:path w="960315" h="960315">
                <a:moveTo>
                  <a:pt x="0" y="0"/>
                </a:moveTo>
                <a:lnTo>
                  <a:pt x="960315" y="0"/>
                </a:lnTo>
                <a:lnTo>
                  <a:pt x="960315" y="960315"/>
                </a:lnTo>
                <a:lnTo>
                  <a:pt x="0" y="9603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7"/>
            <a:stretch>
              <a:fillRect/>
            </a:stretch>
          </a:blipFill>
        </p:spPr>
      </p:sp>
      <p:sp>
        <p:nvSpPr>
          <p:cNvPr id="10" name="Freeform 10"/>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8"/>
            <a:stretch>
              <a:fillRect/>
            </a:stretch>
          </a:blipFill>
        </p:spPr>
      </p:sp>
      <p:sp>
        <p:nvSpPr>
          <p:cNvPr id="11" name="Freeform 11"/>
          <p:cNvSpPr/>
          <p:nvPr/>
        </p:nvSpPr>
        <p:spPr>
          <a:xfrm rot="-10800000">
            <a:off x="-720167" y="-93474"/>
            <a:ext cx="3497733" cy="3154319"/>
          </a:xfrm>
          <a:custGeom>
            <a:avLst/>
            <a:gdLst/>
            <a:ahLst/>
            <a:cxnLst/>
            <a:rect l="l" t="t" r="r" b="b"/>
            <a:pathLst>
              <a:path w="3497733" h="3154319">
                <a:moveTo>
                  <a:pt x="0" y="0"/>
                </a:moveTo>
                <a:lnTo>
                  <a:pt x="3497734" y="0"/>
                </a:lnTo>
                <a:lnTo>
                  <a:pt x="3497734" y="3154319"/>
                </a:lnTo>
                <a:lnTo>
                  <a:pt x="0" y="315431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a:off x="591901" y="7042512"/>
            <a:ext cx="1480150" cy="981404"/>
          </a:xfrm>
          <a:custGeom>
            <a:avLst/>
            <a:gdLst/>
            <a:ahLst/>
            <a:cxnLst/>
            <a:rect l="l" t="t" r="r" b="b"/>
            <a:pathLst>
              <a:path w="1480150" h="981404">
                <a:moveTo>
                  <a:pt x="0" y="0"/>
                </a:moveTo>
                <a:lnTo>
                  <a:pt x="1480150" y="0"/>
                </a:lnTo>
                <a:lnTo>
                  <a:pt x="1480150" y="981404"/>
                </a:lnTo>
                <a:lnTo>
                  <a:pt x="0" y="981404"/>
                </a:lnTo>
                <a:lnTo>
                  <a:pt x="0" y="0"/>
                </a:lnTo>
                <a:close/>
              </a:path>
            </a:pathLst>
          </a:custGeom>
          <a:blipFill>
            <a:blip r:embed="rId11"/>
            <a:stretch>
              <a:fillRect/>
            </a:stretch>
          </a:blipFill>
        </p:spPr>
      </p:sp>
      <p:sp>
        <p:nvSpPr>
          <p:cNvPr id="13" name="Freeform 13"/>
          <p:cNvSpPr/>
          <p:nvPr/>
        </p:nvSpPr>
        <p:spPr>
          <a:xfrm>
            <a:off x="591901" y="5729787"/>
            <a:ext cx="1480150" cy="984973"/>
          </a:xfrm>
          <a:custGeom>
            <a:avLst/>
            <a:gdLst/>
            <a:ahLst/>
            <a:cxnLst/>
            <a:rect l="l" t="t" r="r" b="b"/>
            <a:pathLst>
              <a:path w="1480150" h="984973">
                <a:moveTo>
                  <a:pt x="0" y="0"/>
                </a:moveTo>
                <a:lnTo>
                  <a:pt x="1480150" y="0"/>
                </a:lnTo>
                <a:lnTo>
                  <a:pt x="1480150" y="984973"/>
                </a:lnTo>
                <a:lnTo>
                  <a:pt x="0" y="984973"/>
                </a:lnTo>
                <a:lnTo>
                  <a:pt x="0" y="0"/>
                </a:lnTo>
                <a:close/>
              </a:path>
            </a:pathLst>
          </a:custGeom>
          <a:blipFill>
            <a:blip r:embed="rId12"/>
            <a:stretch>
              <a:fillRect/>
            </a:stretch>
          </a:blipFill>
        </p:spPr>
      </p:sp>
      <p:sp>
        <p:nvSpPr>
          <p:cNvPr id="14" name="Freeform 14"/>
          <p:cNvSpPr/>
          <p:nvPr/>
        </p:nvSpPr>
        <p:spPr>
          <a:xfrm>
            <a:off x="591901" y="8308901"/>
            <a:ext cx="1480150" cy="984973"/>
          </a:xfrm>
          <a:custGeom>
            <a:avLst/>
            <a:gdLst/>
            <a:ahLst/>
            <a:cxnLst/>
            <a:rect l="l" t="t" r="r" b="b"/>
            <a:pathLst>
              <a:path w="1480150" h="984973">
                <a:moveTo>
                  <a:pt x="0" y="0"/>
                </a:moveTo>
                <a:lnTo>
                  <a:pt x="1480150" y="0"/>
                </a:lnTo>
                <a:lnTo>
                  <a:pt x="1480150" y="984973"/>
                </a:lnTo>
                <a:lnTo>
                  <a:pt x="0" y="984973"/>
                </a:lnTo>
                <a:lnTo>
                  <a:pt x="0" y="0"/>
                </a:lnTo>
                <a:close/>
              </a:path>
            </a:pathLst>
          </a:custGeom>
          <a:blipFill>
            <a:blip r:embed="rId13"/>
            <a:stretch>
              <a:fillRect/>
            </a:stretch>
          </a:blipFill>
        </p:spPr>
      </p:sp>
      <p:sp>
        <p:nvSpPr>
          <p:cNvPr id="15" name="TextBox 15"/>
          <p:cNvSpPr txBox="1"/>
          <p:nvPr/>
        </p:nvSpPr>
        <p:spPr>
          <a:xfrm>
            <a:off x="3181694" y="1529225"/>
            <a:ext cx="7075535" cy="1531620"/>
          </a:xfrm>
          <a:prstGeom prst="rect">
            <a:avLst/>
          </a:prstGeom>
        </p:spPr>
        <p:txBody>
          <a:bodyPr lIns="0" tIns="0" rIns="0" bIns="0" rtlCol="0" anchor="t">
            <a:spAutoFit/>
          </a:bodyPr>
          <a:lstStyle/>
          <a:p>
            <a:pPr algn="l">
              <a:lnSpc>
                <a:spcPts val="5715"/>
              </a:lnSpc>
            </a:pPr>
            <a:r>
              <a:rPr lang="en-US" sz="4500" b="1">
                <a:solidFill>
                  <a:srgbClr val="0E2F5F"/>
                </a:solidFill>
                <a:latin typeface="Akzidenz-Grotesk Heavy"/>
                <a:ea typeface="Akzidenz-Grotesk Heavy"/>
                <a:cs typeface="Akzidenz-Grotesk Heavy"/>
                <a:sym typeface="Akzidenz-Grotesk Heavy"/>
              </a:rPr>
              <a:t>DAMPAK HOAX TERHADAP PUBLIK</a:t>
            </a:r>
          </a:p>
        </p:txBody>
      </p:sp>
      <p:sp>
        <p:nvSpPr>
          <p:cNvPr id="16" name="TextBox 16"/>
          <p:cNvSpPr txBox="1"/>
          <p:nvPr/>
        </p:nvSpPr>
        <p:spPr>
          <a:xfrm>
            <a:off x="1028700" y="3556145"/>
            <a:ext cx="12368312" cy="1153793"/>
          </a:xfrm>
          <a:prstGeom prst="rect">
            <a:avLst/>
          </a:prstGeom>
        </p:spPr>
        <p:txBody>
          <a:bodyPr lIns="0" tIns="0" rIns="0" bIns="0" rtlCol="0" anchor="t">
            <a:spAutoFit/>
          </a:bodyPr>
          <a:lstStyle/>
          <a:p>
            <a:pPr algn="just">
              <a:lnSpc>
                <a:spcPts val="3080"/>
              </a:lnSpc>
            </a:pPr>
            <a:r>
              <a:rPr lang="en-US" sz="2200" b="1">
                <a:solidFill>
                  <a:srgbClr val="021828"/>
                </a:solidFill>
                <a:latin typeface="Aileron Bold"/>
                <a:ea typeface="Aileron Bold"/>
                <a:cs typeface="Aileron Bold"/>
                <a:sym typeface="Aileron Bold"/>
              </a:rPr>
              <a:t>Penyebaran informasi hoaks dapat menimbulkan dampak yang besar untuk penerima informasi, terutama bagi masyarakat dengan tingkat literasi yang rendah dan mudah percaya pada informasi selintas tanpa melakukan verifikasi terlebih dahulu pada sumber aslinya.</a:t>
            </a:r>
          </a:p>
        </p:txBody>
      </p:sp>
      <p:sp>
        <p:nvSpPr>
          <p:cNvPr id="17" name="TextBox 17"/>
          <p:cNvSpPr txBox="1"/>
          <p:nvPr/>
        </p:nvSpPr>
        <p:spPr>
          <a:xfrm>
            <a:off x="2478316" y="5876950"/>
            <a:ext cx="5644651" cy="764538"/>
          </a:xfrm>
          <a:prstGeom prst="rect">
            <a:avLst/>
          </a:prstGeom>
        </p:spPr>
        <p:txBody>
          <a:bodyPr lIns="0" tIns="0" rIns="0" bIns="0" rtlCol="0" anchor="t">
            <a:spAutoFit/>
          </a:bodyPr>
          <a:lstStyle/>
          <a:p>
            <a:pPr algn="just">
              <a:lnSpc>
                <a:spcPts val="2800"/>
              </a:lnSpc>
            </a:pPr>
            <a:r>
              <a:rPr lang="en-US" sz="2000" b="1">
                <a:solidFill>
                  <a:srgbClr val="0E2F5F"/>
                </a:solidFill>
                <a:latin typeface="Akzidenz-Grotesk Bold"/>
                <a:ea typeface="Akzidenz-Grotesk Bold"/>
                <a:cs typeface="Akzidenz-Grotesk Bold"/>
                <a:sym typeface="Akzidenz-Grotesk Bold"/>
              </a:rPr>
              <a:t>Dapat menimbulkan kebingungan dan kepanikan bahkan konflik pada masyarakat.</a:t>
            </a:r>
          </a:p>
        </p:txBody>
      </p:sp>
      <p:sp>
        <p:nvSpPr>
          <p:cNvPr id="18" name="TextBox 18"/>
          <p:cNvSpPr txBox="1"/>
          <p:nvPr/>
        </p:nvSpPr>
        <p:spPr>
          <a:xfrm>
            <a:off x="2459584" y="6947262"/>
            <a:ext cx="5644651" cy="1124583"/>
          </a:xfrm>
          <a:prstGeom prst="rect">
            <a:avLst/>
          </a:prstGeom>
        </p:spPr>
        <p:txBody>
          <a:bodyPr lIns="0" tIns="0" rIns="0" bIns="0" rtlCol="0" anchor="t">
            <a:spAutoFit/>
          </a:bodyPr>
          <a:lstStyle/>
          <a:p>
            <a:pPr algn="just">
              <a:lnSpc>
                <a:spcPts val="2800"/>
              </a:lnSpc>
            </a:pPr>
            <a:r>
              <a:rPr lang="en-US" sz="2000" b="1">
                <a:solidFill>
                  <a:srgbClr val="0E2F5F"/>
                </a:solidFill>
                <a:latin typeface="Akzidenz-Grotesk Bold"/>
                <a:ea typeface="Akzidenz-Grotesk Bold"/>
                <a:cs typeface="Akzidenz-Grotesk Bold"/>
                <a:sym typeface="Akzidenz-Grotesk Bold"/>
              </a:rPr>
              <a:t>Dapat berpengaruh pada tindakan seseorang dalam mengambil keputusan baik pada setiap individu maupun kebijakan publik.</a:t>
            </a:r>
          </a:p>
        </p:txBody>
      </p:sp>
      <p:sp>
        <p:nvSpPr>
          <p:cNvPr id="19" name="TextBox 19"/>
          <p:cNvSpPr txBox="1"/>
          <p:nvPr/>
        </p:nvSpPr>
        <p:spPr>
          <a:xfrm>
            <a:off x="2459584" y="8371493"/>
            <a:ext cx="5644651" cy="764538"/>
          </a:xfrm>
          <a:prstGeom prst="rect">
            <a:avLst/>
          </a:prstGeom>
        </p:spPr>
        <p:txBody>
          <a:bodyPr lIns="0" tIns="0" rIns="0" bIns="0" rtlCol="0" anchor="t">
            <a:spAutoFit/>
          </a:bodyPr>
          <a:lstStyle/>
          <a:p>
            <a:pPr algn="just">
              <a:lnSpc>
                <a:spcPts val="2800"/>
              </a:lnSpc>
            </a:pPr>
            <a:r>
              <a:rPr lang="en-US" sz="2000" b="1">
                <a:solidFill>
                  <a:srgbClr val="0E2F5F"/>
                </a:solidFill>
                <a:latin typeface="Akzidenz-Grotesk Bold"/>
                <a:ea typeface="Akzidenz-Grotesk Bold"/>
                <a:cs typeface="Akzidenz-Grotesk Bold"/>
                <a:sym typeface="Akzidenz-Grotesk Bold"/>
              </a:rPr>
              <a:t>Dapat membuat masyarakat saling curiga dan berpikiran negatif karena adanya hoaks.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297" y="-172259"/>
            <a:ext cx="10631517" cy="10631517"/>
          </a:xfrm>
          <a:custGeom>
            <a:avLst/>
            <a:gdLst/>
            <a:ahLst/>
            <a:cxnLst/>
            <a:rect l="l" t="t" r="r" b="b"/>
            <a:pathLst>
              <a:path w="10631517" h="10631517">
                <a:moveTo>
                  <a:pt x="0" y="0"/>
                </a:moveTo>
                <a:lnTo>
                  <a:pt x="10631517" y="0"/>
                </a:lnTo>
                <a:lnTo>
                  <a:pt x="10631517" y="10631517"/>
                </a:lnTo>
                <a:lnTo>
                  <a:pt x="0" y="1063151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sp>
      <p:sp>
        <p:nvSpPr>
          <p:cNvPr id="3" name="Freeform 3"/>
          <p:cNvSpPr/>
          <p:nvPr/>
        </p:nvSpPr>
        <p:spPr>
          <a:xfrm rot="-10800000">
            <a:off x="9112713" y="-14718"/>
            <a:ext cx="10631517" cy="10631517"/>
          </a:xfrm>
          <a:custGeom>
            <a:avLst/>
            <a:gdLst/>
            <a:ahLst/>
            <a:cxnLst/>
            <a:rect l="l" t="t" r="r" b="b"/>
            <a:pathLst>
              <a:path w="10631517" h="10631517">
                <a:moveTo>
                  <a:pt x="0" y="0"/>
                </a:moveTo>
                <a:lnTo>
                  <a:pt x="10631517" y="0"/>
                </a:lnTo>
                <a:lnTo>
                  <a:pt x="10631517" y="10631517"/>
                </a:lnTo>
                <a:lnTo>
                  <a:pt x="0" y="1063151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sp>
      <p:grpSp>
        <p:nvGrpSpPr>
          <p:cNvPr id="4" name="Group 4"/>
          <p:cNvGrpSpPr/>
          <p:nvPr/>
        </p:nvGrpSpPr>
        <p:grpSpPr>
          <a:xfrm rot="-10800000">
            <a:off x="6938080" y="8246207"/>
            <a:ext cx="6064231" cy="1370341"/>
            <a:chOff x="0" y="0"/>
            <a:chExt cx="1597164" cy="360913"/>
          </a:xfrm>
        </p:grpSpPr>
        <p:sp>
          <p:nvSpPr>
            <p:cNvPr id="5" name="Freeform 5"/>
            <p:cNvSpPr/>
            <p:nvPr/>
          </p:nvSpPr>
          <p:spPr>
            <a:xfrm>
              <a:off x="0" y="0"/>
              <a:ext cx="1597164" cy="360913"/>
            </a:xfrm>
            <a:custGeom>
              <a:avLst/>
              <a:gdLst/>
              <a:ahLst/>
              <a:cxnLst/>
              <a:rect l="l" t="t" r="r" b="b"/>
              <a:pathLst>
                <a:path w="1597164" h="360913">
                  <a:moveTo>
                    <a:pt x="0" y="0"/>
                  </a:moveTo>
                  <a:lnTo>
                    <a:pt x="1597164" y="0"/>
                  </a:lnTo>
                  <a:lnTo>
                    <a:pt x="1597164" y="360913"/>
                  </a:lnTo>
                  <a:lnTo>
                    <a:pt x="0" y="360913"/>
                  </a:lnTo>
                  <a:close/>
                </a:path>
              </a:pathLst>
            </a:custGeom>
            <a:solidFill>
              <a:srgbClr val="FFFFFF"/>
            </a:solidFill>
          </p:spPr>
        </p:sp>
        <p:sp>
          <p:nvSpPr>
            <p:cNvPr id="6" name="TextBox 6"/>
            <p:cNvSpPr txBox="1"/>
            <p:nvPr/>
          </p:nvSpPr>
          <p:spPr>
            <a:xfrm>
              <a:off x="0" y="-38100"/>
              <a:ext cx="1597164" cy="399013"/>
            </a:xfrm>
            <a:prstGeom prst="rect">
              <a:avLst/>
            </a:prstGeom>
          </p:spPr>
          <p:txBody>
            <a:bodyPr lIns="50800" tIns="50800" rIns="50800" bIns="50800" rtlCol="0" anchor="ctr"/>
            <a:lstStyle/>
            <a:p>
              <a:pPr algn="ctr">
                <a:lnSpc>
                  <a:spcPts val="3295"/>
                </a:lnSpc>
              </a:pPr>
              <a:endParaRPr/>
            </a:p>
          </p:txBody>
        </p:sp>
      </p:grpSp>
      <p:grpSp>
        <p:nvGrpSpPr>
          <p:cNvPr id="7" name="Group 7"/>
          <p:cNvGrpSpPr/>
          <p:nvPr/>
        </p:nvGrpSpPr>
        <p:grpSpPr>
          <a:xfrm rot="-10800000">
            <a:off x="-513503" y="9601829"/>
            <a:ext cx="9626215" cy="1370341"/>
            <a:chOff x="0" y="0"/>
            <a:chExt cx="2535300" cy="360913"/>
          </a:xfrm>
        </p:grpSpPr>
        <p:sp>
          <p:nvSpPr>
            <p:cNvPr id="8" name="Freeform 8"/>
            <p:cNvSpPr/>
            <p:nvPr/>
          </p:nvSpPr>
          <p:spPr>
            <a:xfrm>
              <a:off x="0" y="0"/>
              <a:ext cx="2535300" cy="360913"/>
            </a:xfrm>
            <a:custGeom>
              <a:avLst/>
              <a:gdLst/>
              <a:ahLst/>
              <a:cxnLst/>
              <a:rect l="l" t="t" r="r" b="b"/>
              <a:pathLst>
                <a:path w="2535300" h="360913">
                  <a:moveTo>
                    <a:pt x="0" y="0"/>
                  </a:moveTo>
                  <a:lnTo>
                    <a:pt x="2535300" y="0"/>
                  </a:lnTo>
                  <a:lnTo>
                    <a:pt x="2535300" y="360913"/>
                  </a:lnTo>
                  <a:lnTo>
                    <a:pt x="0" y="360913"/>
                  </a:lnTo>
                  <a:close/>
                </a:path>
              </a:pathLst>
            </a:custGeom>
            <a:solidFill>
              <a:srgbClr val="034383"/>
            </a:solidFill>
          </p:spPr>
        </p:sp>
        <p:sp>
          <p:nvSpPr>
            <p:cNvPr id="9" name="TextBox 9"/>
            <p:cNvSpPr txBox="1"/>
            <p:nvPr/>
          </p:nvSpPr>
          <p:spPr>
            <a:xfrm>
              <a:off x="0" y="-38100"/>
              <a:ext cx="2535300" cy="399013"/>
            </a:xfrm>
            <a:prstGeom prst="rect">
              <a:avLst/>
            </a:prstGeom>
          </p:spPr>
          <p:txBody>
            <a:bodyPr lIns="50800" tIns="50800" rIns="50800" bIns="50800" rtlCol="0" anchor="ctr"/>
            <a:lstStyle/>
            <a:p>
              <a:pPr algn="ctr">
                <a:lnSpc>
                  <a:spcPts val="3295"/>
                </a:lnSpc>
              </a:pPr>
              <a:endParaRPr/>
            </a:p>
          </p:txBody>
        </p:sp>
      </p:grpSp>
      <p:grpSp>
        <p:nvGrpSpPr>
          <p:cNvPr id="10" name="Group 10"/>
          <p:cNvGrpSpPr/>
          <p:nvPr/>
        </p:nvGrpSpPr>
        <p:grpSpPr>
          <a:xfrm>
            <a:off x="5285690" y="670452"/>
            <a:ext cx="6064231" cy="1370341"/>
            <a:chOff x="0" y="0"/>
            <a:chExt cx="1597164" cy="360913"/>
          </a:xfrm>
        </p:grpSpPr>
        <p:sp>
          <p:nvSpPr>
            <p:cNvPr id="11" name="Freeform 11"/>
            <p:cNvSpPr/>
            <p:nvPr/>
          </p:nvSpPr>
          <p:spPr>
            <a:xfrm>
              <a:off x="0" y="0"/>
              <a:ext cx="1597164" cy="360913"/>
            </a:xfrm>
            <a:custGeom>
              <a:avLst/>
              <a:gdLst/>
              <a:ahLst/>
              <a:cxnLst/>
              <a:rect l="l" t="t" r="r" b="b"/>
              <a:pathLst>
                <a:path w="1597164" h="360913">
                  <a:moveTo>
                    <a:pt x="0" y="0"/>
                  </a:moveTo>
                  <a:lnTo>
                    <a:pt x="1597164" y="0"/>
                  </a:lnTo>
                  <a:lnTo>
                    <a:pt x="1597164" y="360913"/>
                  </a:lnTo>
                  <a:lnTo>
                    <a:pt x="0" y="360913"/>
                  </a:lnTo>
                  <a:close/>
                </a:path>
              </a:pathLst>
            </a:custGeom>
            <a:solidFill>
              <a:srgbClr val="FFFFFF"/>
            </a:solidFill>
          </p:spPr>
        </p:sp>
        <p:sp>
          <p:nvSpPr>
            <p:cNvPr id="12" name="TextBox 12"/>
            <p:cNvSpPr txBox="1"/>
            <p:nvPr/>
          </p:nvSpPr>
          <p:spPr>
            <a:xfrm>
              <a:off x="0" y="-38100"/>
              <a:ext cx="1597164" cy="399013"/>
            </a:xfrm>
            <a:prstGeom prst="rect">
              <a:avLst/>
            </a:prstGeom>
          </p:spPr>
          <p:txBody>
            <a:bodyPr lIns="50800" tIns="50800" rIns="50800" bIns="50800" rtlCol="0" anchor="ctr"/>
            <a:lstStyle/>
            <a:p>
              <a:pPr algn="ctr">
                <a:lnSpc>
                  <a:spcPts val="3295"/>
                </a:lnSpc>
              </a:pPr>
              <a:endParaRPr/>
            </a:p>
          </p:txBody>
        </p:sp>
      </p:grpSp>
      <p:sp>
        <p:nvSpPr>
          <p:cNvPr id="13" name="Freeform 13"/>
          <p:cNvSpPr/>
          <p:nvPr/>
        </p:nvSpPr>
        <p:spPr>
          <a:xfrm>
            <a:off x="1486237" y="2680106"/>
            <a:ext cx="5626735" cy="5976654"/>
          </a:xfrm>
          <a:custGeom>
            <a:avLst/>
            <a:gdLst/>
            <a:ahLst/>
            <a:cxnLst/>
            <a:rect l="l" t="t" r="r" b="b"/>
            <a:pathLst>
              <a:path w="5626735" h="5976654">
                <a:moveTo>
                  <a:pt x="0" y="0"/>
                </a:moveTo>
                <a:lnTo>
                  <a:pt x="5626736" y="0"/>
                </a:lnTo>
                <a:lnTo>
                  <a:pt x="5626736" y="5976653"/>
                </a:lnTo>
                <a:lnTo>
                  <a:pt x="0" y="5976653"/>
                </a:lnTo>
                <a:lnTo>
                  <a:pt x="0" y="0"/>
                </a:lnTo>
                <a:close/>
              </a:path>
            </a:pathLst>
          </a:custGeom>
          <a:blipFill>
            <a:blip r:embed="rId4"/>
            <a:stretch>
              <a:fillRect l="-21128" r="-21128"/>
            </a:stretch>
          </a:blipFill>
        </p:spPr>
      </p:sp>
      <p:sp>
        <p:nvSpPr>
          <p:cNvPr id="14" name="TextBox 14"/>
          <p:cNvSpPr txBox="1"/>
          <p:nvPr/>
        </p:nvSpPr>
        <p:spPr>
          <a:xfrm>
            <a:off x="5626068" y="1228286"/>
            <a:ext cx="7035864" cy="574675"/>
          </a:xfrm>
          <a:prstGeom prst="rect">
            <a:avLst/>
          </a:prstGeom>
        </p:spPr>
        <p:txBody>
          <a:bodyPr lIns="0" tIns="0" rIns="0" bIns="0" rtlCol="0" anchor="t">
            <a:spAutoFit/>
          </a:bodyPr>
          <a:lstStyle/>
          <a:p>
            <a:pPr algn="l">
              <a:lnSpc>
                <a:spcPts val="4399"/>
              </a:lnSpc>
            </a:pPr>
            <a:r>
              <a:rPr lang="en-US" sz="3999" b="1">
                <a:solidFill>
                  <a:srgbClr val="034383"/>
                </a:solidFill>
                <a:latin typeface="Ubuntu Bold"/>
                <a:ea typeface="Ubuntu Bold"/>
                <a:cs typeface="Ubuntu Bold"/>
                <a:sym typeface="Ubuntu Bold"/>
              </a:rPr>
              <a:t>CONTOH KASUS HOAX</a:t>
            </a:r>
          </a:p>
        </p:txBody>
      </p:sp>
      <p:sp>
        <p:nvSpPr>
          <p:cNvPr id="15" name="TextBox 15"/>
          <p:cNvSpPr txBox="1"/>
          <p:nvPr/>
        </p:nvSpPr>
        <p:spPr>
          <a:xfrm>
            <a:off x="7542109" y="1816100"/>
            <a:ext cx="10044624" cy="7600863"/>
          </a:xfrm>
          <a:prstGeom prst="rect">
            <a:avLst/>
          </a:prstGeom>
        </p:spPr>
        <p:txBody>
          <a:bodyPr lIns="0" tIns="0" rIns="0" bIns="0" rtlCol="0" anchor="t">
            <a:spAutoFit/>
          </a:bodyPr>
          <a:lstStyle/>
          <a:p>
            <a:pPr algn="just">
              <a:lnSpc>
                <a:spcPts val="3500"/>
              </a:lnSpc>
            </a:pP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Sarumpaet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adalah</a:t>
            </a:r>
            <a:r>
              <a:rPr lang="en-US" sz="2500" dirty="0">
                <a:solidFill>
                  <a:srgbClr val="0D1D29"/>
                </a:solidFill>
                <a:latin typeface="Open Sans"/>
                <a:ea typeface="Open Sans"/>
                <a:cs typeface="Open Sans"/>
                <a:sym typeface="Open Sans"/>
              </a:rPr>
              <a:t> salah </a:t>
            </a:r>
            <a:r>
              <a:rPr lang="en-US" sz="2500" dirty="0" err="1">
                <a:solidFill>
                  <a:srgbClr val="0D1D29"/>
                </a:solidFill>
                <a:latin typeface="Open Sans"/>
                <a:ea typeface="Open Sans"/>
                <a:cs typeface="Open Sans"/>
                <a:sym typeface="Open Sans"/>
              </a:rPr>
              <a:t>satu</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anggota</a:t>
            </a:r>
            <a:r>
              <a:rPr lang="en-US" sz="2500" dirty="0">
                <a:solidFill>
                  <a:srgbClr val="0D1D29"/>
                </a:solidFill>
                <a:latin typeface="Open Sans"/>
                <a:ea typeface="Open Sans"/>
                <a:cs typeface="Open Sans"/>
                <a:sym typeface="Open Sans"/>
              </a:rPr>
              <a:t> Badan </a:t>
            </a:r>
            <a:r>
              <a:rPr lang="en-US" sz="2500" dirty="0" err="1">
                <a:solidFill>
                  <a:srgbClr val="0D1D29"/>
                </a:solidFill>
                <a:latin typeface="Open Sans"/>
                <a:ea typeface="Open Sans"/>
                <a:cs typeface="Open Sans"/>
                <a:sym typeface="Open Sans"/>
              </a:rPr>
              <a:t>Pemenangan</a:t>
            </a:r>
            <a:r>
              <a:rPr lang="en-US" sz="2500" dirty="0">
                <a:solidFill>
                  <a:srgbClr val="0D1D29"/>
                </a:solidFill>
                <a:latin typeface="Open Sans"/>
                <a:ea typeface="Open Sans"/>
                <a:cs typeface="Open Sans"/>
                <a:sym typeface="Open Sans"/>
              </a:rPr>
              <a:t> Nasional Prabowo-Sandi yang </a:t>
            </a:r>
            <a:r>
              <a:rPr lang="en-US" sz="2500" dirty="0" err="1">
                <a:solidFill>
                  <a:srgbClr val="0D1D29"/>
                </a:solidFill>
                <a:latin typeface="Open Sans"/>
                <a:ea typeface="Open Sans"/>
                <a:cs typeface="Open Sans"/>
                <a:sym typeface="Open Sans"/>
              </a:rPr>
              <a:t>terlibat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dalam</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kasus</a:t>
            </a:r>
            <a:r>
              <a:rPr lang="en-US" sz="2500" dirty="0">
                <a:solidFill>
                  <a:srgbClr val="0D1D29"/>
                </a:solidFill>
                <a:latin typeface="Open Sans"/>
                <a:ea typeface="Open Sans"/>
                <a:cs typeface="Open Sans"/>
                <a:sym typeface="Open Sans"/>
              </a:rPr>
              <a:t> hoax pada </a:t>
            </a:r>
            <a:r>
              <a:rPr lang="en-US" sz="2500" dirty="0" err="1">
                <a:solidFill>
                  <a:srgbClr val="0D1D29"/>
                </a:solidFill>
                <a:latin typeface="Open Sans"/>
                <a:ea typeface="Open Sans"/>
                <a:cs typeface="Open Sans"/>
                <a:sym typeface="Open Sans"/>
              </a:rPr>
              <a:t>tahun</a:t>
            </a:r>
            <a:r>
              <a:rPr lang="en-US" sz="2500" dirty="0">
                <a:solidFill>
                  <a:srgbClr val="0D1D29"/>
                </a:solidFill>
                <a:latin typeface="Open Sans"/>
                <a:ea typeface="Open Sans"/>
                <a:cs typeface="Open Sans"/>
                <a:sym typeface="Open Sans"/>
              </a:rPr>
              <a:t> 2018. </a:t>
            </a:r>
            <a:r>
              <a:rPr lang="en-US" sz="2500" dirty="0" err="1">
                <a:solidFill>
                  <a:srgbClr val="0D1D29"/>
                </a:solidFill>
                <a:latin typeface="Open Sans"/>
                <a:ea typeface="Open Sans"/>
                <a:cs typeface="Open Sans"/>
                <a:sym typeface="Open Sans"/>
              </a:rPr>
              <a:t>Pemberitaan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penganiayaan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Sarumpaet</a:t>
            </a:r>
            <a:r>
              <a:rPr lang="en-US" sz="2500" dirty="0">
                <a:solidFill>
                  <a:srgbClr val="0D1D29"/>
                </a:solidFill>
                <a:latin typeface="Open Sans"/>
                <a:ea typeface="Open Sans"/>
                <a:cs typeface="Open Sans"/>
                <a:sym typeface="Open Sans"/>
              </a:rPr>
              <a:t> oleh </a:t>
            </a:r>
            <a:r>
              <a:rPr lang="en-US" sz="2500" dirty="0" err="1">
                <a:solidFill>
                  <a:srgbClr val="0D1D29"/>
                </a:solidFill>
                <a:latin typeface="Open Sans"/>
                <a:ea typeface="Open Sans"/>
                <a:cs typeface="Open Sans"/>
                <a:sym typeface="Open Sans"/>
              </a:rPr>
              <a:t>sekelompok</a:t>
            </a:r>
            <a:r>
              <a:rPr lang="en-US" sz="2500" dirty="0">
                <a:solidFill>
                  <a:srgbClr val="0D1D29"/>
                </a:solidFill>
                <a:latin typeface="Open Sans"/>
                <a:ea typeface="Open Sans"/>
                <a:cs typeface="Open Sans"/>
                <a:sym typeface="Open Sans"/>
              </a:rPr>
              <a:t> orang </a:t>
            </a:r>
            <a:r>
              <a:rPr lang="en-US" sz="2500" dirty="0" err="1">
                <a:solidFill>
                  <a:srgbClr val="0D1D29"/>
                </a:solidFill>
                <a:latin typeface="Open Sans"/>
                <a:ea typeface="Open Sans"/>
                <a:cs typeface="Open Sans"/>
                <a:sym typeface="Open Sans"/>
              </a:rPr>
              <a:t>tak</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dikenal</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pertama</a:t>
            </a:r>
            <a:r>
              <a:rPr lang="en-US" sz="2500" dirty="0">
                <a:solidFill>
                  <a:srgbClr val="0D1D29"/>
                </a:solidFill>
                <a:latin typeface="Open Sans"/>
                <a:ea typeface="Open Sans"/>
                <a:cs typeface="Open Sans"/>
                <a:sym typeface="Open Sans"/>
              </a:rPr>
              <a:t> kali </a:t>
            </a:r>
            <a:r>
              <a:rPr lang="en-US" sz="2500" dirty="0" err="1">
                <a:solidFill>
                  <a:srgbClr val="0D1D29"/>
                </a:solidFill>
                <a:latin typeface="Open Sans"/>
                <a:ea typeface="Open Sans"/>
                <a:cs typeface="Open Sans"/>
                <a:sym typeface="Open Sans"/>
              </a:rPr>
              <a:t>muncul</a:t>
            </a:r>
            <a:r>
              <a:rPr lang="en-US" sz="2500" dirty="0">
                <a:solidFill>
                  <a:srgbClr val="0D1D29"/>
                </a:solidFill>
                <a:latin typeface="Open Sans"/>
                <a:ea typeface="Open Sans"/>
                <a:cs typeface="Open Sans"/>
                <a:sym typeface="Open Sans"/>
              </a:rPr>
              <a:t> pada 2 </a:t>
            </a:r>
            <a:r>
              <a:rPr lang="en-US" sz="2500" dirty="0" err="1">
                <a:solidFill>
                  <a:srgbClr val="0D1D29"/>
                </a:solidFill>
                <a:latin typeface="Open Sans"/>
                <a:ea typeface="Open Sans"/>
                <a:cs typeface="Open Sans"/>
                <a:sym typeface="Open Sans"/>
              </a:rPr>
              <a:t>Oktober</a:t>
            </a:r>
            <a:r>
              <a:rPr lang="en-US" sz="2500" dirty="0">
                <a:solidFill>
                  <a:srgbClr val="0D1D29"/>
                </a:solidFill>
                <a:latin typeface="Open Sans"/>
                <a:ea typeface="Open Sans"/>
                <a:cs typeface="Open Sans"/>
                <a:sym typeface="Open Sans"/>
              </a:rPr>
              <a:t> 2018. </a:t>
            </a:r>
            <a:r>
              <a:rPr lang="en-US" sz="2500" dirty="0" err="1">
                <a:solidFill>
                  <a:srgbClr val="0D1D29"/>
                </a:solidFill>
                <a:latin typeface="Open Sans"/>
                <a:ea typeface="Open Sans"/>
                <a:cs typeface="Open Sans"/>
                <a:sym typeface="Open Sans"/>
              </a:rPr>
              <a:t>Berita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penganiyaan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itu</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disertai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dengan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tangkapan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layar</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aplikasi</a:t>
            </a:r>
            <a:r>
              <a:rPr lang="en-US" sz="2500" dirty="0">
                <a:solidFill>
                  <a:srgbClr val="0D1D29"/>
                </a:solidFill>
                <a:latin typeface="Open Sans"/>
                <a:ea typeface="Open Sans"/>
                <a:cs typeface="Open Sans"/>
                <a:sym typeface="Open Sans"/>
              </a:rPr>
              <a:t> WhatsApp dan </a:t>
            </a:r>
            <a:r>
              <a:rPr lang="en-US" sz="2500" dirty="0" err="1">
                <a:solidFill>
                  <a:srgbClr val="0D1D29"/>
                </a:solidFill>
                <a:latin typeface="Open Sans"/>
                <a:ea typeface="Open Sans"/>
                <a:cs typeface="Open Sans"/>
                <a:sym typeface="Open Sans"/>
              </a:rPr>
              <a:t>foto</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Sarumpaet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dalam</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kondisi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wajah</a:t>
            </a:r>
            <a:r>
              <a:rPr lang="en-US" sz="2500" dirty="0">
                <a:solidFill>
                  <a:srgbClr val="0D1D29"/>
                </a:solidFill>
                <a:latin typeface="Open Sans"/>
                <a:ea typeface="Open Sans"/>
                <a:cs typeface="Open Sans"/>
                <a:sym typeface="Open Sans"/>
              </a:rPr>
              <a:t> yang </a:t>
            </a:r>
            <a:r>
              <a:rPr lang="en-US" sz="2500" dirty="0" err="1">
                <a:solidFill>
                  <a:srgbClr val="0D1D29"/>
                </a:solidFill>
                <a:latin typeface="Open Sans"/>
                <a:ea typeface="Open Sans"/>
                <a:cs typeface="Open Sans"/>
                <a:sym typeface="Open Sans"/>
              </a:rPr>
              <a:t>tidak</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wajar</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Konten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tersebut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kemudian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menjadi</a:t>
            </a:r>
            <a:r>
              <a:rPr lang="en-US" sz="2500" dirty="0">
                <a:solidFill>
                  <a:srgbClr val="0D1D29"/>
                </a:solidFill>
                <a:latin typeface="Open Sans"/>
                <a:ea typeface="Open Sans"/>
                <a:cs typeface="Open Sans"/>
                <a:sym typeface="Open Sans"/>
              </a:rPr>
              <a:t> viral dan </a:t>
            </a:r>
            <a:r>
              <a:rPr lang="en-US" sz="2500" dirty="0" err="1">
                <a:solidFill>
                  <a:srgbClr val="0D1D29"/>
                </a:solidFill>
                <a:latin typeface="Open Sans"/>
                <a:ea typeface="Open Sans"/>
                <a:cs typeface="Open Sans"/>
                <a:sym typeface="Open Sans"/>
              </a:rPr>
              <a:t>diunggah</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kembali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serta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dibenarkan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beberapa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tokoh</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politik</a:t>
            </a:r>
            <a:r>
              <a:rPr lang="en-US" sz="2500" dirty="0">
                <a:solidFill>
                  <a:srgbClr val="0D1D29"/>
                </a:solidFill>
                <a:latin typeface="Open Sans"/>
                <a:ea typeface="Open Sans"/>
                <a:cs typeface="Open Sans"/>
                <a:sym typeface="Open Sans"/>
              </a:rPr>
              <a:t>. Akan </a:t>
            </a:r>
            <a:r>
              <a:rPr lang="en-US" sz="2500" dirty="0" err="1">
                <a:solidFill>
                  <a:srgbClr val="0D1D29"/>
                </a:solidFill>
                <a:latin typeface="Open Sans"/>
                <a:ea typeface="Open Sans"/>
                <a:cs typeface="Open Sans"/>
                <a:sym typeface="Open Sans"/>
              </a:rPr>
              <a:t>tetapi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konten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tersebut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dilaporkan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sebagai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hoaks</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dalam</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tiga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laporan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kepada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polisi</a:t>
            </a:r>
            <a:r>
              <a:rPr lang="en-US" sz="2500" dirty="0">
                <a:solidFill>
                  <a:srgbClr val="0D1D29"/>
                </a:solidFill>
                <a:latin typeface="Open Sans"/>
                <a:ea typeface="Open Sans"/>
                <a:cs typeface="Open Sans"/>
                <a:sym typeface="Open Sans"/>
              </a:rPr>
              <a:t> yang </a:t>
            </a:r>
            <a:r>
              <a:rPr lang="en-US" sz="2500" dirty="0" err="1">
                <a:solidFill>
                  <a:srgbClr val="0D1D29"/>
                </a:solidFill>
                <a:latin typeface="Open Sans"/>
                <a:ea typeface="Open Sans"/>
                <a:cs typeface="Open Sans"/>
                <a:sym typeface="Open Sans"/>
              </a:rPr>
              <a:t>melakukan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penyelidikan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setelah</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mendapatkan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laporan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tersebut</a:t>
            </a:r>
            <a:r>
              <a:rPr lang="en-US" sz="2500" dirty="0">
                <a:solidFill>
                  <a:srgbClr val="0D1D29"/>
                </a:solidFill>
                <a:latin typeface="Open Sans"/>
                <a:ea typeface="Open Sans"/>
                <a:cs typeface="Open Sans"/>
                <a:sym typeface="Open Sans"/>
              </a:rPr>
              <a:t>. Hasil </a:t>
            </a:r>
            <a:r>
              <a:rPr lang="en-US" sz="2500" dirty="0" err="1">
                <a:solidFill>
                  <a:srgbClr val="0D1D29"/>
                </a:solidFill>
                <a:latin typeface="Open Sans"/>
                <a:ea typeface="Open Sans"/>
                <a:cs typeface="Open Sans"/>
                <a:sym typeface="Open Sans"/>
              </a:rPr>
              <a:t>penyelidikan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menunjukkan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datang</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ke</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Rumah</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Sakit</a:t>
            </a:r>
            <a:r>
              <a:rPr lang="en-US" sz="2500" dirty="0">
                <a:solidFill>
                  <a:srgbClr val="0D1D29"/>
                </a:solidFill>
                <a:latin typeface="Open Sans"/>
                <a:ea typeface="Open Sans"/>
                <a:cs typeface="Open Sans"/>
                <a:sym typeface="Open Sans"/>
              </a:rPr>
              <a:t> Bina </a:t>
            </a:r>
            <a:r>
              <a:rPr lang="en-US" sz="2500" dirty="0" err="1">
                <a:solidFill>
                  <a:srgbClr val="0D1D29"/>
                </a:solidFill>
                <a:latin typeface="Open Sans"/>
                <a:ea typeface="Open Sans"/>
                <a:cs typeface="Open Sans"/>
                <a:sym typeface="Open Sans"/>
              </a:rPr>
              <a:t>Estetika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Menteng</a:t>
            </a:r>
            <a:r>
              <a:rPr lang="en-US" sz="2500" dirty="0">
                <a:solidFill>
                  <a:srgbClr val="0D1D29"/>
                </a:solidFill>
                <a:latin typeface="Open Sans"/>
                <a:ea typeface="Open Sans"/>
                <a:cs typeface="Open Sans"/>
                <a:sym typeface="Open Sans"/>
              </a:rPr>
              <a:t>, Jakarta Pusat, pada 21 September 2018 </a:t>
            </a:r>
            <a:r>
              <a:rPr lang="en-US" sz="2500" dirty="0" err="1">
                <a:solidFill>
                  <a:srgbClr val="0D1D29"/>
                </a:solidFill>
                <a:latin typeface="Open Sans"/>
                <a:ea typeface="Open Sans"/>
                <a:cs typeface="Open Sans"/>
                <a:sym typeface="Open Sans"/>
              </a:rPr>
              <a:t>sekitar</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pukul</a:t>
            </a:r>
            <a:r>
              <a:rPr lang="en-US" sz="2500" dirty="0">
                <a:solidFill>
                  <a:srgbClr val="0D1D29"/>
                </a:solidFill>
                <a:latin typeface="Open Sans"/>
                <a:ea typeface="Open Sans"/>
                <a:cs typeface="Open Sans"/>
                <a:sym typeface="Open Sans"/>
              </a:rPr>
              <a:t> 17.00 WIB. Dan </a:t>
            </a:r>
            <a:r>
              <a:rPr lang="en-US" sz="2500" dirty="0" err="1">
                <a:solidFill>
                  <a:srgbClr val="0D1D29"/>
                </a:solidFill>
                <a:latin typeface="Open Sans"/>
                <a:ea typeface="Open Sans"/>
                <a:cs typeface="Open Sans"/>
                <a:sym typeface="Open Sans"/>
              </a:rPr>
              <a:t>dinyatakan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muka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lebam</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disebabkan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akibat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operasi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plastik</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bukan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karena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penganiayaan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Atas</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pemberitaan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informasi</a:t>
            </a:r>
            <a:r>
              <a:rPr lang="en-US" sz="2500" dirty="0">
                <a:solidFill>
                  <a:srgbClr val="0D1D29"/>
                </a:solidFill>
                <a:latin typeface="Open Sans"/>
                <a:ea typeface="Open Sans"/>
                <a:cs typeface="Open Sans"/>
                <a:sym typeface="Open Sans"/>
              </a:rPr>
              <a:t> hoax, </a:t>
            </a:r>
            <a:r>
              <a:rPr lang="en-US" sz="2500" dirty="0" err="1">
                <a:solidFill>
                  <a:srgbClr val="0D1D29"/>
                </a:solidFill>
                <a:latin typeface="Open Sans"/>
                <a:ea typeface="Open Sans"/>
                <a:cs typeface="Open Sans"/>
                <a:sym typeface="Open Sans"/>
              </a:rPr>
              <a:t>Ratna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divonis</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dua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tahun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penjara</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dengan</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terbukti</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membuat</a:t>
            </a:r>
            <a:r>
              <a:rPr lang="en-US" sz="2500" dirty="0">
                <a:solidFill>
                  <a:srgbClr val="0D1D29"/>
                </a:solidFill>
                <a:latin typeface="Open Sans"/>
                <a:ea typeface="Open Sans"/>
                <a:cs typeface="Open Sans"/>
                <a:sym typeface="Open Sans"/>
              </a:rPr>
              <a:t> </a:t>
            </a:r>
            <a:r>
              <a:rPr lang="en-US" sz="2500" dirty="0" err="1">
                <a:solidFill>
                  <a:srgbClr val="0D1D29"/>
                </a:solidFill>
                <a:latin typeface="Open Sans"/>
                <a:ea typeface="Open Sans"/>
                <a:cs typeface="Open Sans"/>
                <a:sym typeface="Open Sans"/>
              </a:rPr>
              <a:t>keonaran</a:t>
            </a:r>
            <a:r>
              <a:rPr lang="en-US" sz="2500" dirty="0">
                <a:solidFill>
                  <a:srgbClr val="0D1D29"/>
                </a:solidFill>
                <a:latin typeface="Open Sans"/>
                <a:ea typeface="Open Sans"/>
                <a:cs typeface="Open Sans"/>
                <a:sym typeface="Open Sans"/>
              </a:rPr>
              <a:t> dan </a:t>
            </a:r>
            <a:r>
              <a:rPr lang="en-US" sz="2500" dirty="0" err="1">
                <a:solidFill>
                  <a:srgbClr val="0D1D29"/>
                </a:solidFill>
                <a:latin typeface="Open Sans"/>
                <a:ea typeface="Open Sans"/>
                <a:cs typeface="Open Sans"/>
                <a:sym typeface="Open Sans"/>
              </a:rPr>
              <a:t>informasi</a:t>
            </a:r>
            <a:r>
              <a:rPr lang="en-US" sz="2500" dirty="0">
                <a:solidFill>
                  <a:srgbClr val="0D1D29"/>
                </a:solidFill>
                <a:latin typeface="Open Sans"/>
                <a:ea typeface="Open Sans"/>
                <a:cs typeface="Open Sans"/>
                <a:sym typeface="Open Sans"/>
              </a:rPr>
              <a:t> hoax.</a:t>
            </a:r>
          </a:p>
        </p:txBody>
      </p:sp>
      <p:sp>
        <p:nvSpPr>
          <p:cNvPr id="16" name="Freeform 16"/>
          <p:cNvSpPr/>
          <p:nvPr/>
        </p:nvSpPr>
        <p:spPr>
          <a:xfrm>
            <a:off x="15753534" y="-464913"/>
            <a:ext cx="2534466" cy="2534466"/>
          </a:xfrm>
          <a:custGeom>
            <a:avLst/>
            <a:gdLst/>
            <a:ahLst/>
            <a:cxnLst/>
            <a:rect l="l" t="t" r="r" b="b"/>
            <a:pathLst>
              <a:path w="2534466" h="2534466">
                <a:moveTo>
                  <a:pt x="0" y="0"/>
                </a:moveTo>
                <a:lnTo>
                  <a:pt x="2534466" y="0"/>
                </a:lnTo>
                <a:lnTo>
                  <a:pt x="2534466" y="2534466"/>
                </a:lnTo>
                <a:lnTo>
                  <a:pt x="0" y="2534466"/>
                </a:lnTo>
                <a:lnTo>
                  <a:pt x="0" y="0"/>
                </a:lnTo>
                <a:close/>
              </a:path>
            </a:pathLst>
          </a:custGeom>
          <a:blipFill>
            <a:blip r:embed="rId5"/>
            <a:stretch>
              <a:fillRect/>
            </a:stretch>
          </a:blipFill>
        </p:spPr>
      </p:sp>
      <p:sp>
        <p:nvSpPr>
          <p:cNvPr id="17" name="Freeform 17"/>
          <p:cNvSpPr/>
          <p:nvPr/>
        </p:nvSpPr>
        <p:spPr>
          <a:xfrm>
            <a:off x="11518378" y="199003"/>
            <a:ext cx="4426265" cy="930419"/>
          </a:xfrm>
          <a:custGeom>
            <a:avLst/>
            <a:gdLst/>
            <a:ahLst/>
            <a:cxnLst/>
            <a:rect l="l" t="t" r="r" b="b"/>
            <a:pathLst>
              <a:path w="4426265" h="930419">
                <a:moveTo>
                  <a:pt x="0" y="0"/>
                </a:moveTo>
                <a:lnTo>
                  <a:pt x="4426266" y="0"/>
                </a:lnTo>
                <a:lnTo>
                  <a:pt x="4426266" y="930419"/>
                </a:lnTo>
                <a:lnTo>
                  <a:pt x="0" y="930419"/>
                </a:lnTo>
                <a:lnTo>
                  <a:pt x="0" y="0"/>
                </a:lnTo>
                <a:close/>
              </a:path>
            </a:pathLst>
          </a:custGeom>
          <a:blipFill>
            <a:blip r:embed="rId6"/>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31070"/>
            <a:ext cx="9873830" cy="11243492"/>
          </a:xfrm>
          <a:custGeom>
            <a:avLst/>
            <a:gdLst/>
            <a:ahLst/>
            <a:cxnLst/>
            <a:rect l="l" t="t" r="r" b="b"/>
            <a:pathLst>
              <a:path w="9873830" h="11243492">
                <a:moveTo>
                  <a:pt x="0" y="0"/>
                </a:moveTo>
                <a:lnTo>
                  <a:pt x="9873830" y="0"/>
                </a:lnTo>
                <a:lnTo>
                  <a:pt x="9873830" y="11243492"/>
                </a:lnTo>
                <a:lnTo>
                  <a:pt x="0" y="112434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flipV="1">
            <a:off x="8570656" y="0"/>
            <a:ext cx="9873830" cy="11243492"/>
          </a:xfrm>
          <a:custGeom>
            <a:avLst/>
            <a:gdLst/>
            <a:ahLst/>
            <a:cxnLst/>
            <a:rect l="l" t="t" r="r" b="b"/>
            <a:pathLst>
              <a:path w="9873830" h="11243492">
                <a:moveTo>
                  <a:pt x="9873830" y="11243492"/>
                </a:moveTo>
                <a:lnTo>
                  <a:pt x="0" y="11243492"/>
                </a:lnTo>
                <a:lnTo>
                  <a:pt x="0" y="0"/>
                </a:lnTo>
                <a:lnTo>
                  <a:pt x="9873830" y="0"/>
                </a:lnTo>
                <a:lnTo>
                  <a:pt x="9873830" y="1124349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182694" y="4305179"/>
            <a:ext cx="11922611" cy="1752960"/>
          </a:xfrm>
          <a:prstGeom prst="rect">
            <a:avLst/>
          </a:prstGeom>
        </p:spPr>
        <p:txBody>
          <a:bodyPr lIns="0" tIns="0" rIns="0" bIns="0" rtlCol="0" anchor="t">
            <a:spAutoFit/>
          </a:bodyPr>
          <a:lstStyle/>
          <a:p>
            <a:pPr algn="ctr">
              <a:lnSpc>
                <a:spcPts val="13231"/>
              </a:lnSpc>
            </a:pPr>
            <a:r>
              <a:rPr lang="en-US" sz="12028" b="1">
                <a:solidFill>
                  <a:srgbClr val="034383"/>
                </a:solidFill>
                <a:latin typeface="Ubuntu Bold"/>
                <a:ea typeface="Ubuntu Bold"/>
                <a:cs typeface="Ubuntu Bold"/>
                <a:sym typeface="Ubuntu Bold"/>
              </a:rPr>
              <a:t>TERIMA KASIH</a:t>
            </a:r>
          </a:p>
        </p:txBody>
      </p:sp>
      <p:sp>
        <p:nvSpPr>
          <p:cNvPr id="5" name="Freeform 5"/>
          <p:cNvSpPr/>
          <p:nvPr/>
        </p:nvSpPr>
        <p:spPr>
          <a:xfrm>
            <a:off x="5447565" y="3298560"/>
            <a:ext cx="4426265" cy="930419"/>
          </a:xfrm>
          <a:custGeom>
            <a:avLst/>
            <a:gdLst/>
            <a:ahLst/>
            <a:cxnLst/>
            <a:rect l="l" t="t" r="r" b="b"/>
            <a:pathLst>
              <a:path w="4426265" h="930419">
                <a:moveTo>
                  <a:pt x="0" y="0"/>
                </a:moveTo>
                <a:lnTo>
                  <a:pt x="4426265" y="0"/>
                </a:lnTo>
                <a:lnTo>
                  <a:pt x="4426265" y="930419"/>
                </a:lnTo>
                <a:lnTo>
                  <a:pt x="0" y="930419"/>
                </a:lnTo>
                <a:lnTo>
                  <a:pt x="0" y="0"/>
                </a:lnTo>
                <a:close/>
              </a:path>
            </a:pathLst>
          </a:custGeom>
          <a:blipFill>
            <a:blip r:embed="rId4"/>
            <a:stretch>
              <a:fillRect/>
            </a:stretch>
          </a:blipFill>
        </p:spPr>
      </p:sp>
      <p:sp>
        <p:nvSpPr>
          <p:cNvPr id="6" name="Freeform 6"/>
          <p:cNvSpPr/>
          <p:nvPr/>
        </p:nvSpPr>
        <p:spPr>
          <a:xfrm>
            <a:off x="9873830" y="2609093"/>
            <a:ext cx="2534466" cy="2534466"/>
          </a:xfrm>
          <a:custGeom>
            <a:avLst/>
            <a:gdLst/>
            <a:ahLst/>
            <a:cxnLst/>
            <a:rect l="l" t="t" r="r" b="b"/>
            <a:pathLst>
              <a:path w="2534466" h="2534466">
                <a:moveTo>
                  <a:pt x="0" y="0"/>
                </a:moveTo>
                <a:lnTo>
                  <a:pt x="2534466" y="0"/>
                </a:lnTo>
                <a:lnTo>
                  <a:pt x="2534466" y="2534467"/>
                </a:lnTo>
                <a:lnTo>
                  <a:pt x="0" y="2534467"/>
                </a:lnTo>
                <a:lnTo>
                  <a:pt x="0" y="0"/>
                </a:lnTo>
                <a:close/>
              </a:path>
            </a:pathLst>
          </a:custGeom>
          <a:blipFill>
            <a:blip r:embed="rId5"/>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712</Words>
  <Application>Microsoft Office PowerPoint</Application>
  <PresentationFormat>Custom</PresentationFormat>
  <Paragraphs>36</Paragraphs>
  <Slides>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Aileron Bold</vt:lpstr>
      <vt:lpstr>Barlow Condensed Heavy</vt:lpstr>
      <vt:lpstr>Open Sans</vt:lpstr>
      <vt:lpstr>Ubuntu Bold</vt:lpstr>
      <vt:lpstr>Aileron Ultra-Bold</vt:lpstr>
      <vt:lpstr>Arial</vt:lpstr>
      <vt:lpstr>Akzidenz-Grotesk Bold</vt:lpstr>
      <vt:lpstr>Calibri</vt:lpstr>
      <vt:lpstr>Aileron Heavy</vt:lpstr>
      <vt:lpstr>Akzidenz-Grotesk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Literasi media</dc:title>
  <cp:lastModifiedBy>TOSHIBA PC</cp:lastModifiedBy>
  <cp:revision>3</cp:revision>
  <dcterms:created xsi:type="dcterms:W3CDTF">2006-08-16T00:00:00Z</dcterms:created>
  <dcterms:modified xsi:type="dcterms:W3CDTF">2025-11-15T01:24:24Z</dcterms:modified>
  <dc:identifier>DAG1ZnJKB2o</dc:identifier>
</cp:coreProperties>
</file>