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Calibri" panose="020F0502020204030204" pitchFamily="34" charset="0"/>
      <p:regular r:id="rId10"/>
      <p:bold r:id="rId11"/>
      <p:italic r:id="rId12"/>
      <p:boldItalic r:id="rId13"/>
    </p:embeddedFont>
    <p:embeddedFont>
      <p:font typeface="Lumberjack" panose="02000503050000020004"/>
      <p:regular r:id="rId14"/>
    </p:embeddedFont>
    <p:embeddedFont>
      <p:font typeface="TAN Tangkiwood"/>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85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font" Target="fonts/font4.fntdata"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font" Target="fonts/font3.fntdata"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font" Target="fonts/font2.fntdata" /><Relationship Id="rId5" Type="http://schemas.openxmlformats.org/officeDocument/2006/relationships/slide" Target="slides/slide4.xml" /><Relationship Id="rId15" Type="http://schemas.openxmlformats.org/officeDocument/2006/relationships/font" Target="fonts/font6.fntdata" /><Relationship Id="rId10" Type="http://schemas.openxmlformats.org/officeDocument/2006/relationships/font" Target="fonts/font1.fntdata"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font" Target="fonts/font5.fntdata"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 /><Relationship Id="rId13" Type="http://schemas.openxmlformats.org/officeDocument/2006/relationships/image" Target="../media/image12.svg" /><Relationship Id="rId3" Type="http://schemas.openxmlformats.org/officeDocument/2006/relationships/image" Target="../media/image2.svg" /><Relationship Id="rId7" Type="http://schemas.openxmlformats.org/officeDocument/2006/relationships/image" Target="../media/image6.svg" /><Relationship Id="rId12" Type="http://schemas.openxmlformats.org/officeDocument/2006/relationships/image" Target="../media/image11.png" /><Relationship Id="rId2" Type="http://schemas.openxmlformats.org/officeDocument/2006/relationships/image" Target="../media/image1.png" /><Relationship Id="rId16" Type="http://schemas.openxmlformats.org/officeDocument/2006/relationships/image" Target="../media/image15.png" /><Relationship Id="rId1" Type="http://schemas.openxmlformats.org/officeDocument/2006/relationships/slideLayout" Target="../slideLayouts/slideLayout7.xml" /><Relationship Id="rId6" Type="http://schemas.openxmlformats.org/officeDocument/2006/relationships/image" Target="../media/image5.png" /><Relationship Id="rId11" Type="http://schemas.openxmlformats.org/officeDocument/2006/relationships/image" Target="../media/image10.svg" /><Relationship Id="rId5" Type="http://schemas.openxmlformats.org/officeDocument/2006/relationships/image" Target="../media/image4.svg" /><Relationship Id="rId15" Type="http://schemas.openxmlformats.org/officeDocument/2006/relationships/image" Target="../media/image14.png" /><Relationship Id="rId10" Type="http://schemas.openxmlformats.org/officeDocument/2006/relationships/image" Target="../media/image9.png" /><Relationship Id="rId4" Type="http://schemas.openxmlformats.org/officeDocument/2006/relationships/image" Target="../media/image3.png" /><Relationship Id="rId9" Type="http://schemas.openxmlformats.org/officeDocument/2006/relationships/image" Target="../media/image8.svg" /><Relationship Id="rId14" Type="http://schemas.openxmlformats.org/officeDocument/2006/relationships/image" Target="../media/image13.png" /></Relationships>
</file>

<file path=ppt/slides/_rels/slide2.xml.rels><?xml version="1.0" encoding="UTF-8" standalone="yes"?>
<Relationships xmlns="http://schemas.openxmlformats.org/package/2006/relationships"><Relationship Id="rId8" Type="http://schemas.openxmlformats.org/officeDocument/2006/relationships/image" Target="../media/image20.png" /><Relationship Id="rId13" Type="http://schemas.openxmlformats.org/officeDocument/2006/relationships/image" Target="../media/image25.svg" /><Relationship Id="rId3" Type="http://schemas.openxmlformats.org/officeDocument/2006/relationships/image" Target="../media/image2.svg" /><Relationship Id="rId7" Type="http://schemas.openxmlformats.org/officeDocument/2006/relationships/image" Target="../media/image19.svg" /><Relationship Id="rId12" Type="http://schemas.openxmlformats.org/officeDocument/2006/relationships/image" Target="../media/image24.pn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18.png" /><Relationship Id="rId11" Type="http://schemas.openxmlformats.org/officeDocument/2006/relationships/image" Target="../media/image23.svg" /><Relationship Id="rId5" Type="http://schemas.openxmlformats.org/officeDocument/2006/relationships/image" Target="../media/image17.svg" /><Relationship Id="rId15" Type="http://schemas.openxmlformats.org/officeDocument/2006/relationships/image" Target="../media/image27.svg" /><Relationship Id="rId10" Type="http://schemas.openxmlformats.org/officeDocument/2006/relationships/image" Target="../media/image22.png" /><Relationship Id="rId4" Type="http://schemas.openxmlformats.org/officeDocument/2006/relationships/image" Target="../media/image16.png" /><Relationship Id="rId9" Type="http://schemas.openxmlformats.org/officeDocument/2006/relationships/image" Target="../media/image21.svg" /><Relationship Id="rId14" Type="http://schemas.openxmlformats.org/officeDocument/2006/relationships/image" Target="../media/image26.png" /></Relationships>
</file>

<file path=ppt/slides/_rels/slide3.xml.rels><?xml version="1.0" encoding="UTF-8" standalone="yes"?>
<Relationships xmlns="http://schemas.openxmlformats.org/package/2006/relationships"><Relationship Id="rId8" Type="http://schemas.openxmlformats.org/officeDocument/2006/relationships/image" Target="../media/image32.png" /><Relationship Id="rId13" Type="http://schemas.openxmlformats.org/officeDocument/2006/relationships/image" Target="../media/image37.svg" /><Relationship Id="rId3" Type="http://schemas.openxmlformats.org/officeDocument/2006/relationships/image" Target="../media/image2.svg" /><Relationship Id="rId7" Type="http://schemas.openxmlformats.org/officeDocument/2006/relationships/image" Target="../media/image31.svg" /><Relationship Id="rId12" Type="http://schemas.openxmlformats.org/officeDocument/2006/relationships/image" Target="../media/image36.pn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30.png" /><Relationship Id="rId11" Type="http://schemas.openxmlformats.org/officeDocument/2006/relationships/image" Target="../media/image35.svg" /><Relationship Id="rId5" Type="http://schemas.openxmlformats.org/officeDocument/2006/relationships/image" Target="../media/image29.svg" /><Relationship Id="rId15" Type="http://schemas.openxmlformats.org/officeDocument/2006/relationships/image" Target="../media/image39.svg" /><Relationship Id="rId10" Type="http://schemas.openxmlformats.org/officeDocument/2006/relationships/image" Target="../media/image34.png" /><Relationship Id="rId4" Type="http://schemas.openxmlformats.org/officeDocument/2006/relationships/image" Target="../media/image28.png" /><Relationship Id="rId9" Type="http://schemas.openxmlformats.org/officeDocument/2006/relationships/image" Target="../media/image33.svg" /><Relationship Id="rId14" Type="http://schemas.openxmlformats.org/officeDocument/2006/relationships/image" Target="../media/image38.png" /></Relationships>
</file>

<file path=ppt/slides/_rels/slide4.xml.rels><?xml version="1.0" encoding="UTF-8" standalone="yes"?>
<Relationships xmlns="http://schemas.openxmlformats.org/package/2006/relationships"><Relationship Id="rId8" Type="http://schemas.openxmlformats.org/officeDocument/2006/relationships/image" Target="../media/image44.png" /><Relationship Id="rId13" Type="http://schemas.openxmlformats.org/officeDocument/2006/relationships/image" Target="../media/image49.svg" /><Relationship Id="rId3" Type="http://schemas.openxmlformats.org/officeDocument/2006/relationships/image" Target="../media/image2.svg" /><Relationship Id="rId7" Type="http://schemas.openxmlformats.org/officeDocument/2006/relationships/image" Target="../media/image43.svg" /><Relationship Id="rId12" Type="http://schemas.openxmlformats.org/officeDocument/2006/relationships/image" Target="../media/image48.pn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42.png" /><Relationship Id="rId11" Type="http://schemas.openxmlformats.org/officeDocument/2006/relationships/image" Target="../media/image47.svg" /><Relationship Id="rId5" Type="http://schemas.openxmlformats.org/officeDocument/2006/relationships/image" Target="../media/image41.svg" /><Relationship Id="rId10" Type="http://schemas.openxmlformats.org/officeDocument/2006/relationships/image" Target="../media/image46.png" /><Relationship Id="rId4" Type="http://schemas.openxmlformats.org/officeDocument/2006/relationships/image" Target="../media/image40.png" /><Relationship Id="rId9" Type="http://schemas.openxmlformats.org/officeDocument/2006/relationships/image" Target="../media/image45.svg" /></Relationships>
</file>

<file path=ppt/slides/_rels/slide5.xml.rels><?xml version="1.0" encoding="UTF-8" standalone="yes"?>
<Relationships xmlns="http://schemas.openxmlformats.org/package/2006/relationships"><Relationship Id="rId8" Type="http://schemas.openxmlformats.org/officeDocument/2006/relationships/image" Target="../media/image54.png" /><Relationship Id="rId3" Type="http://schemas.openxmlformats.org/officeDocument/2006/relationships/image" Target="../media/image2.svg" /><Relationship Id="rId7" Type="http://schemas.openxmlformats.org/officeDocument/2006/relationships/image" Target="../media/image53.sv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52.png" /><Relationship Id="rId11" Type="http://schemas.openxmlformats.org/officeDocument/2006/relationships/image" Target="../media/image57.svg" /><Relationship Id="rId5" Type="http://schemas.openxmlformats.org/officeDocument/2006/relationships/image" Target="../media/image51.svg" /><Relationship Id="rId10" Type="http://schemas.openxmlformats.org/officeDocument/2006/relationships/image" Target="../media/image56.png" /><Relationship Id="rId4" Type="http://schemas.openxmlformats.org/officeDocument/2006/relationships/image" Target="../media/image50.png" /><Relationship Id="rId9" Type="http://schemas.openxmlformats.org/officeDocument/2006/relationships/image" Target="../media/image55.svg" /></Relationships>
</file>

<file path=ppt/slides/_rels/slide6.xml.rels><?xml version="1.0" encoding="UTF-8" standalone="yes"?>
<Relationships xmlns="http://schemas.openxmlformats.org/package/2006/relationships"><Relationship Id="rId8" Type="http://schemas.openxmlformats.org/officeDocument/2006/relationships/image" Target="../media/image54.png" /><Relationship Id="rId3" Type="http://schemas.openxmlformats.org/officeDocument/2006/relationships/image" Target="../media/image2.svg" /><Relationship Id="rId7" Type="http://schemas.openxmlformats.org/officeDocument/2006/relationships/image" Target="../media/image53.sv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52.png" /><Relationship Id="rId11" Type="http://schemas.openxmlformats.org/officeDocument/2006/relationships/image" Target="../media/image57.svg" /><Relationship Id="rId5" Type="http://schemas.openxmlformats.org/officeDocument/2006/relationships/image" Target="../media/image51.svg" /><Relationship Id="rId10" Type="http://schemas.openxmlformats.org/officeDocument/2006/relationships/image" Target="../media/image56.png" /><Relationship Id="rId4" Type="http://schemas.openxmlformats.org/officeDocument/2006/relationships/image" Target="../media/image50.png" /><Relationship Id="rId9" Type="http://schemas.openxmlformats.org/officeDocument/2006/relationships/image" Target="../media/image55.svg" /></Relationships>
</file>

<file path=ppt/slides/_rels/slide7.xml.rels><?xml version="1.0" encoding="UTF-8" standalone="yes"?>
<Relationships xmlns="http://schemas.openxmlformats.org/package/2006/relationships"><Relationship Id="rId8" Type="http://schemas.openxmlformats.org/officeDocument/2006/relationships/image" Target="../media/image62.png" /><Relationship Id="rId13" Type="http://schemas.openxmlformats.org/officeDocument/2006/relationships/image" Target="../media/image67.svg" /><Relationship Id="rId18" Type="http://schemas.openxmlformats.org/officeDocument/2006/relationships/image" Target="../media/image72.png" /><Relationship Id="rId3" Type="http://schemas.openxmlformats.org/officeDocument/2006/relationships/image" Target="../media/image2.svg" /><Relationship Id="rId21" Type="http://schemas.openxmlformats.org/officeDocument/2006/relationships/image" Target="../media/image75.svg" /><Relationship Id="rId7" Type="http://schemas.openxmlformats.org/officeDocument/2006/relationships/image" Target="../media/image61.svg" /><Relationship Id="rId12" Type="http://schemas.openxmlformats.org/officeDocument/2006/relationships/image" Target="../media/image66.png" /><Relationship Id="rId17" Type="http://schemas.openxmlformats.org/officeDocument/2006/relationships/image" Target="../media/image71.svg" /><Relationship Id="rId25" Type="http://schemas.openxmlformats.org/officeDocument/2006/relationships/image" Target="../media/image31.svg" /><Relationship Id="rId2" Type="http://schemas.openxmlformats.org/officeDocument/2006/relationships/image" Target="../media/image1.png" /><Relationship Id="rId16" Type="http://schemas.openxmlformats.org/officeDocument/2006/relationships/image" Target="../media/image70.png" /><Relationship Id="rId20" Type="http://schemas.openxmlformats.org/officeDocument/2006/relationships/image" Target="../media/image74.png" /><Relationship Id="rId1" Type="http://schemas.openxmlformats.org/officeDocument/2006/relationships/slideLayout" Target="../slideLayouts/slideLayout7.xml" /><Relationship Id="rId6" Type="http://schemas.openxmlformats.org/officeDocument/2006/relationships/image" Target="../media/image60.png" /><Relationship Id="rId11" Type="http://schemas.openxmlformats.org/officeDocument/2006/relationships/image" Target="../media/image65.svg" /><Relationship Id="rId24" Type="http://schemas.openxmlformats.org/officeDocument/2006/relationships/image" Target="../media/image30.png" /><Relationship Id="rId5" Type="http://schemas.openxmlformats.org/officeDocument/2006/relationships/image" Target="../media/image59.svg" /><Relationship Id="rId15" Type="http://schemas.openxmlformats.org/officeDocument/2006/relationships/image" Target="../media/image69.svg" /><Relationship Id="rId23" Type="http://schemas.openxmlformats.org/officeDocument/2006/relationships/image" Target="../media/image77.svg" /><Relationship Id="rId10" Type="http://schemas.openxmlformats.org/officeDocument/2006/relationships/image" Target="../media/image64.png" /><Relationship Id="rId19" Type="http://schemas.openxmlformats.org/officeDocument/2006/relationships/image" Target="../media/image73.svg" /><Relationship Id="rId4" Type="http://schemas.openxmlformats.org/officeDocument/2006/relationships/image" Target="../media/image58.png" /><Relationship Id="rId9" Type="http://schemas.openxmlformats.org/officeDocument/2006/relationships/image" Target="../media/image63.svg" /><Relationship Id="rId14" Type="http://schemas.openxmlformats.org/officeDocument/2006/relationships/image" Target="../media/image68.png" /><Relationship Id="rId22" Type="http://schemas.openxmlformats.org/officeDocument/2006/relationships/image" Target="../media/image76.png" /></Relationships>
</file>

<file path=ppt/slides/_rels/slide8.xml.rels><?xml version="1.0" encoding="UTF-8" standalone="yes"?>
<Relationships xmlns="http://schemas.openxmlformats.org/package/2006/relationships"><Relationship Id="rId8" Type="http://schemas.openxmlformats.org/officeDocument/2006/relationships/image" Target="../media/image7.png" /><Relationship Id="rId13" Type="http://schemas.openxmlformats.org/officeDocument/2006/relationships/image" Target="../media/image4.svg" /><Relationship Id="rId3" Type="http://schemas.openxmlformats.org/officeDocument/2006/relationships/image" Target="../media/image2.svg" /><Relationship Id="rId7" Type="http://schemas.openxmlformats.org/officeDocument/2006/relationships/image" Target="../media/image6.svg" /><Relationship Id="rId12" Type="http://schemas.openxmlformats.org/officeDocument/2006/relationships/image" Target="../media/image3.pn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5.png" /><Relationship Id="rId11" Type="http://schemas.openxmlformats.org/officeDocument/2006/relationships/image" Target="../media/image12.svg" /><Relationship Id="rId5" Type="http://schemas.openxmlformats.org/officeDocument/2006/relationships/image" Target="../media/image79.svg" /><Relationship Id="rId10" Type="http://schemas.openxmlformats.org/officeDocument/2006/relationships/image" Target="../media/image11.png" /><Relationship Id="rId4" Type="http://schemas.openxmlformats.org/officeDocument/2006/relationships/image" Target="../media/image78.png" /><Relationship Id="rId9" Type="http://schemas.openxmlformats.org/officeDocument/2006/relationships/image" Target="../media/image8.svg" /><Relationship Id="rId14" Type="http://schemas.openxmlformats.org/officeDocument/2006/relationships/image" Target="../media/image13.pn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a:off x="3796260" y="-4360936"/>
            <a:ext cx="10692491" cy="19008872"/>
          </a:xfrm>
          <a:custGeom>
            <a:avLst/>
            <a:gdLst/>
            <a:ahLst/>
            <a:cxnLst/>
            <a:rect l="l" t="t" r="r" b="b"/>
            <a:pathLst>
              <a:path w="10692491" h="19008872">
                <a:moveTo>
                  <a:pt x="0" y="0"/>
                </a:moveTo>
                <a:lnTo>
                  <a:pt x="10692491" y="0"/>
                </a:lnTo>
                <a:lnTo>
                  <a:pt x="10692491" y="19008872"/>
                </a:lnTo>
                <a:lnTo>
                  <a:pt x="0" y="19008872"/>
                </a:lnTo>
                <a:lnTo>
                  <a:pt x="0" y="0"/>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rot="1611655">
            <a:off x="-906877" y="7981307"/>
            <a:ext cx="5194130" cy="3343721"/>
          </a:xfrm>
          <a:custGeom>
            <a:avLst/>
            <a:gdLst/>
            <a:ahLst/>
            <a:cxnLst/>
            <a:rect l="l" t="t" r="r" b="b"/>
            <a:pathLst>
              <a:path w="5194130" h="3343721">
                <a:moveTo>
                  <a:pt x="0" y="0"/>
                </a:moveTo>
                <a:lnTo>
                  <a:pt x="5194130" y="0"/>
                </a:lnTo>
                <a:lnTo>
                  <a:pt x="5194130" y="3343721"/>
                </a:lnTo>
                <a:lnTo>
                  <a:pt x="0" y="33437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flipV="1">
            <a:off x="15628535" y="4408806"/>
            <a:ext cx="1630765" cy="1698714"/>
          </a:xfrm>
          <a:custGeom>
            <a:avLst/>
            <a:gdLst/>
            <a:ahLst/>
            <a:cxnLst/>
            <a:rect l="l" t="t" r="r" b="b"/>
            <a:pathLst>
              <a:path w="1630765" h="1698714">
                <a:moveTo>
                  <a:pt x="0" y="1698714"/>
                </a:moveTo>
                <a:lnTo>
                  <a:pt x="1630765" y="1698714"/>
                </a:lnTo>
                <a:lnTo>
                  <a:pt x="1630765" y="0"/>
                </a:lnTo>
                <a:lnTo>
                  <a:pt x="0" y="0"/>
                </a:lnTo>
                <a:lnTo>
                  <a:pt x="0" y="1698714"/>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flipH="1">
            <a:off x="1028700" y="4408806"/>
            <a:ext cx="1627776" cy="1695600"/>
          </a:xfrm>
          <a:custGeom>
            <a:avLst/>
            <a:gdLst/>
            <a:ahLst/>
            <a:cxnLst/>
            <a:rect l="l" t="t" r="r" b="b"/>
            <a:pathLst>
              <a:path w="1627776" h="1695600">
                <a:moveTo>
                  <a:pt x="1627776" y="0"/>
                </a:moveTo>
                <a:lnTo>
                  <a:pt x="0" y="0"/>
                </a:lnTo>
                <a:lnTo>
                  <a:pt x="0" y="1695600"/>
                </a:lnTo>
                <a:lnTo>
                  <a:pt x="1627776" y="1695600"/>
                </a:lnTo>
                <a:lnTo>
                  <a:pt x="1627776"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3075661">
            <a:off x="15447210" y="7200900"/>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7916682">
            <a:off x="-1600214" y="-1393967"/>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2893748" y="2064567"/>
            <a:ext cx="12497514" cy="6157866"/>
          </a:xfrm>
          <a:custGeom>
            <a:avLst/>
            <a:gdLst/>
            <a:ahLst/>
            <a:cxnLst/>
            <a:rect l="l" t="t" r="r" b="b"/>
            <a:pathLst>
              <a:path w="12497514" h="6157866">
                <a:moveTo>
                  <a:pt x="0" y="0"/>
                </a:moveTo>
                <a:lnTo>
                  <a:pt x="12497514" y="0"/>
                </a:lnTo>
                <a:lnTo>
                  <a:pt x="12497514" y="6157866"/>
                </a:lnTo>
                <a:lnTo>
                  <a:pt x="0" y="61578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rot="-5400000" flipH="1" flipV="1">
            <a:off x="7982074" y="7866319"/>
            <a:ext cx="2323851" cy="3554648"/>
          </a:xfrm>
          <a:custGeom>
            <a:avLst/>
            <a:gdLst/>
            <a:ahLst/>
            <a:cxnLst/>
            <a:rect l="l" t="t" r="r" b="b"/>
            <a:pathLst>
              <a:path w="2323851" h="3554648">
                <a:moveTo>
                  <a:pt x="2323852" y="3554648"/>
                </a:moveTo>
                <a:lnTo>
                  <a:pt x="0" y="3554648"/>
                </a:lnTo>
                <a:lnTo>
                  <a:pt x="0" y="0"/>
                </a:lnTo>
                <a:lnTo>
                  <a:pt x="2323852" y="0"/>
                </a:lnTo>
                <a:lnTo>
                  <a:pt x="2323852" y="3554648"/>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0" name="Freeform 10"/>
          <p:cNvSpPr/>
          <p:nvPr/>
        </p:nvSpPr>
        <p:spPr>
          <a:xfrm rot="2154203" flipH="1" flipV="1">
            <a:off x="14432959" y="-643161"/>
            <a:ext cx="5194130" cy="3343721"/>
          </a:xfrm>
          <a:custGeom>
            <a:avLst/>
            <a:gdLst/>
            <a:ahLst/>
            <a:cxnLst/>
            <a:rect l="l" t="t" r="r" b="b"/>
            <a:pathLst>
              <a:path w="5194130" h="3343721">
                <a:moveTo>
                  <a:pt x="5194130" y="3343722"/>
                </a:moveTo>
                <a:lnTo>
                  <a:pt x="0" y="3343722"/>
                </a:lnTo>
                <a:lnTo>
                  <a:pt x="0" y="0"/>
                </a:lnTo>
                <a:lnTo>
                  <a:pt x="5194130" y="0"/>
                </a:lnTo>
                <a:lnTo>
                  <a:pt x="5194130" y="3343722"/>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12125721" y="1028700"/>
            <a:ext cx="2697887" cy="789188"/>
          </a:xfrm>
          <a:custGeom>
            <a:avLst/>
            <a:gdLst/>
            <a:ahLst/>
            <a:cxnLst/>
            <a:rect l="l" t="t" r="r" b="b"/>
            <a:pathLst>
              <a:path w="2697887" h="789188">
                <a:moveTo>
                  <a:pt x="0" y="0"/>
                </a:moveTo>
                <a:lnTo>
                  <a:pt x="2697887" y="0"/>
                </a:lnTo>
                <a:lnTo>
                  <a:pt x="2697887" y="789188"/>
                </a:lnTo>
                <a:lnTo>
                  <a:pt x="0" y="789188"/>
                </a:lnTo>
                <a:lnTo>
                  <a:pt x="0" y="0"/>
                </a:lnTo>
                <a:close/>
              </a:path>
            </a:pathLst>
          </a:custGeom>
          <a:blipFill>
            <a:blip r:embed="rId14"/>
            <a:stretch>
              <a:fillRect/>
            </a:stretch>
          </a:blipFill>
        </p:spPr>
      </p:sp>
      <p:sp>
        <p:nvSpPr>
          <p:cNvPr id="12" name="Freeform 12"/>
          <p:cNvSpPr/>
          <p:nvPr/>
        </p:nvSpPr>
        <p:spPr>
          <a:xfrm>
            <a:off x="2893748" y="953180"/>
            <a:ext cx="4472928" cy="940228"/>
          </a:xfrm>
          <a:custGeom>
            <a:avLst/>
            <a:gdLst/>
            <a:ahLst/>
            <a:cxnLst/>
            <a:rect l="l" t="t" r="r" b="b"/>
            <a:pathLst>
              <a:path w="4472928" h="940228">
                <a:moveTo>
                  <a:pt x="0" y="0"/>
                </a:moveTo>
                <a:lnTo>
                  <a:pt x="4472928" y="0"/>
                </a:lnTo>
                <a:lnTo>
                  <a:pt x="4472928" y="940228"/>
                </a:lnTo>
                <a:lnTo>
                  <a:pt x="0" y="940228"/>
                </a:lnTo>
                <a:lnTo>
                  <a:pt x="0" y="0"/>
                </a:lnTo>
                <a:close/>
              </a:path>
            </a:pathLst>
          </a:custGeom>
          <a:blipFill>
            <a:blip r:embed="rId15"/>
            <a:stretch>
              <a:fillRect/>
            </a:stretch>
          </a:blipFill>
        </p:spPr>
      </p:sp>
      <p:sp>
        <p:nvSpPr>
          <p:cNvPr id="13" name="Freeform 13"/>
          <p:cNvSpPr/>
          <p:nvPr/>
        </p:nvSpPr>
        <p:spPr>
          <a:xfrm>
            <a:off x="7031640" y="784217"/>
            <a:ext cx="2619274" cy="2026761"/>
          </a:xfrm>
          <a:custGeom>
            <a:avLst/>
            <a:gdLst/>
            <a:ahLst/>
            <a:cxnLst/>
            <a:rect l="l" t="t" r="r" b="b"/>
            <a:pathLst>
              <a:path w="2619274" h="2026761">
                <a:moveTo>
                  <a:pt x="0" y="0"/>
                </a:moveTo>
                <a:lnTo>
                  <a:pt x="2619274" y="0"/>
                </a:lnTo>
                <a:lnTo>
                  <a:pt x="2619274" y="2026761"/>
                </a:lnTo>
                <a:lnTo>
                  <a:pt x="0" y="2026761"/>
                </a:lnTo>
                <a:lnTo>
                  <a:pt x="0" y="0"/>
                </a:lnTo>
                <a:close/>
              </a:path>
            </a:pathLst>
          </a:custGeom>
          <a:blipFill>
            <a:blip r:embed="rId16"/>
            <a:stretch>
              <a:fillRect t="-29234"/>
            </a:stretch>
          </a:blipFill>
        </p:spPr>
      </p:sp>
      <p:sp>
        <p:nvSpPr>
          <p:cNvPr id="14" name="TextBox 14"/>
          <p:cNvSpPr txBox="1"/>
          <p:nvPr/>
        </p:nvSpPr>
        <p:spPr>
          <a:xfrm>
            <a:off x="3285419" y="4149895"/>
            <a:ext cx="11289495" cy="1889760"/>
          </a:xfrm>
          <a:prstGeom prst="rect">
            <a:avLst/>
          </a:prstGeom>
        </p:spPr>
        <p:txBody>
          <a:bodyPr lIns="0" tIns="0" rIns="0" bIns="0" rtlCol="0" anchor="t">
            <a:spAutoFit/>
          </a:bodyPr>
          <a:lstStyle/>
          <a:p>
            <a:pPr algn="ctr">
              <a:lnSpc>
                <a:spcPts val="5040"/>
              </a:lnSpc>
              <a:spcBef>
                <a:spcPct val="0"/>
              </a:spcBef>
            </a:pPr>
            <a:r>
              <a:rPr lang="en-US" sz="3600">
                <a:solidFill>
                  <a:srgbClr val="29130E"/>
                </a:solidFill>
                <a:latin typeface="Lumberjack"/>
                <a:ea typeface="Lumberjack"/>
                <a:cs typeface="Lumberjack"/>
                <a:sym typeface="Lumberjack"/>
              </a:rPr>
              <a:t>Keberpihakan Presiden Prabowo dalam Kontestasi Pemilihan Kepala Daerah (Pilkada) DKI Jakarta 2024 </a:t>
            </a:r>
          </a:p>
          <a:p>
            <a:pPr algn="ctr">
              <a:lnSpc>
                <a:spcPts val="5040"/>
              </a:lnSpc>
              <a:spcBef>
                <a:spcPct val="0"/>
              </a:spcBef>
            </a:pPr>
            <a:r>
              <a:rPr lang="en-US" sz="3600">
                <a:solidFill>
                  <a:srgbClr val="29130E"/>
                </a:solidFill>
                <a:latin typeface="Lumberjack"/>
                <a:ea typeface="Lumberjack"/>
                <a:cs typeface="Lumberjack"/>
                <a:sym typeface="Lumberjack"/>
              </a:rPr>
              <a:t>(Analisis Framing di Media Indonesia.com) </a:t>
            </a:r>
          </a:p>
        </p:txBody>
      </p:sp>
      <p:sp>
        <p:nvSpPr>
          <p:cNvPr id="15" name="TextBox 15"/>
          <p:cNvSpPr txBox="1"/>
          <p:nvPr/>
        </p:nvSpPr>
        <p:spPr>
          <a:xfrm>
            <a:off x="3636106" y="6656481"/>
            <a:ext cx="10588121" cy="596900"/>
          </a:xfrm>
          <a:prstGeom prst="rect">
            <a:avLst/>
          </a:prstGeom>
        </p:spPr>
        <p:txBody>
          <a:bodyPr lIns="0" tIns="0" rIns="0" bIns="0" rtlCol="0" anchor="t">
            <a:spAutoFit/>
          </a:bodyPr>
          <a:lstStyle/>
          <a:p>
            <a:pPr algn="ctr">
              <a:lnSpc>
                <a:spcPts val="4900"/>
              </a:lnSpc>
            </a:pPr>
            <a:r>
              <a:rPr lang="en-US" sz="3500">
                <a:solidFill>
                  <a:srgbClr val="29130E"/>
                </a:solidFill>
                <a:latin typeface="Lumberjack"/>
                <a:ea typeface="Lumberjack"/>
                <a:cs typeface="Lumberjack"/>
                <a:sym typeface="Lumberjack"/>
              </a:rPr>
              <a:t>Dra. Rachmi Kurnia Siregar, M.I.Kom</a:t>
            </a:r>
          </a:p>
        </p:txBody>
      </p:sp>
      <p:sp>
        <p:nvSpPr>
          <p:cNvPr id="16" name="TextBox 16"/>
          <p:cNvSpPr txBox="1"/>
          <p:nvPr/>
        </p:nvSpPr>
        <p:spPr>
          <a:xfrm>
            <a:off x="3848445" y="2996624"/>
            <a:ext cx="10588121" cy="537845"/>
          </a:xfrm>
          <a:prstGeom prst="rect">
            <a:avLst/>
          </a:prstGeom>
        </p:spPr>
        <p:txBody>
          <a:bodyPr lIns="0" tIns="0" rIns="0" bIns="0" rtlCol="0" anchor="t">
            <a:spAutoFit/>
          </a:bodyPr>
          <a:lstStyle/>
          <a:p>
            <a:pPr algn="ctr">
              <a:lnSpc>
                <a:spcPts val="4480"/>
              </a:lnSpc>
            </a:pPr>
            <a:r>
              <a:rPr lang="en-US" sz="3200">
                <a:solidFill>
                  <a:srgbClr val="29130E"/>
                </a:solidFill>
                <a:latin typeface="Lumberjack"/>
                <a:ea typeface="Lumberjack"/>
                <a:cs typeface="Lumberjack"/>
                <a:sym typeface="Lumberjack"/>
              </a:rPr>
              <a:t>Prosiding Seminar Nasional Komunikasi</a:t>
            </a:r>
          </a:p>
        </p:txBody>
      </p:sp>
      <p:sp>
        <p:nvSpPr>
          <p:cNvPr id="17" name="TextBox 17"/>
          <p:cNvSpPr txBox="1"/>
          <p:nvPr/>
        </p:nvSpPr>
        <p:spPr>
          <a:xfrm>
            <a:off x="3848445" y="2142069"/>
            <a:ext cx="10588121" cy="537845"/>
          </a:xfrm>
          <a:prstGeom prst="rect">
            <a:avLst/>
          </a:prstGeom>
        </p:spPr>
        <p:txBody>
          <a:bodyPr lIns="0" tIns="0" rIns="0" bIns="0" rtlCol="0" anchor="t">
            <a:spAutoFit/>
          </a:bodyPr>
          <a:lstStyle/>
          <a:p>
            <a:pPr algn="ctr">
              <a:lnSpc>
                <a:spcPts val="4480"/>
              </a:lnSpc>
            </a:pPr>
            <a:r>
              <a:rPr lang="en-US" sz="3200">
                <a:solidFill>
                  <a:srgbClr val="29130E"/>
                </a:solidFill>
                <a:latin typeface="Lumberjack"/>
                <a:ea typeface="Lumberjack"/>
                <a:cs typeface="Lumberjack"/>
                <a:sym typeface="Lumberjack"/>
              </a:rPr>
              <a:t>Kamis, 30 Januari 2025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flipH="1">
            <a:off x="3797755" y="-4360936"/>
            <a:ext cx="10692491" cy="19008872"/>
          </a:xfrm>
          <a:custGeom>
            <a:avLst/>
            <a:gdLst/>
            <a:ahLst/>
            <a:cxnLst/>
            <a:rect l="l" t="t" r="r" b="b"/>
            <a:pathLst>
              <a:path w="10692491" h="19008872">
                <a:moveTo>
                  <a:pt x="10692490" y="0"/>
                </a:moveTo>
                <a:lnTo>
                  <a:pt x="0" y="0"/>
                </a:lnTo>
                <a:lnTo>
                  <a:pt x="0" y="19008872"/>
                </a:lnTo>
                <a:lnTo>
                  <a:pt x="10692490" y="19008872"/>
                </a:lnTo>
                <a:lnTo>
                  <a:pt x="10692490" y="0"/>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a:off x="1028700" y="1513748"/>
            <a:ext cx="16230600" cy="7259505"/>
          </a:xfrm>
          <a:custGeom>
            <a:avLst/>
            <a:gdLst/>
            <a:ahLst/>
            <a:cxnLst/>
            <a:rect l="l" t="t" r="r" b="b"/>
            <a:pathLst>
              <a:path w="16230600" h="7259505">
                <a:moveTo>
                  <a:pt x="0" y="0"/>
                </a:moveTo>
                <a:lnTo>
                  <a:pt x="16230600" y="0"/>
                </a:lnTo>
                <a:lnTo>
                  <a:pt x="16230600" y="7259504"/>
                </a:lnTo>
                <a:lnTo>
                  <a:pt x="0" y="72595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600200" y="1543951"/>
            <a:ext cx="11316399" cy="1597024"/>
          </a:xfrm>
          <a:prstGeom prst="rect">
            <a:avLst/>
          </a:prstGeom>
        </p:spPr>
        <p:txBody>
          <a:bodyPr lIns="0" tIns="0" rIns="0" bIns="0" rtlCol="0" anchor="t">
            <a:spAutoFit/>
          </a:bodyPr>
          <a:lstStyle/>
          <a:p>
            <a:pPr algn="ctr">
              <a:lnSpc>
                <a:spcPts val="11200"/>
              </a:lnSpc>
            </a:pPr>
            <a:r>
              <a:rPr lang="en-US" sz="8000" dirty="0" err="1">
                <a:solidFill>
                  <a:srgbClr val="CA5038"/>
                </a:solidFill>
                <a:latin typeface="TAN Tangkiwood"/>
                <a:ea typeface="TAN Tangkiwood"/>
                <a:cs typeface="TAN Tangkiwood"/>
                <a:sym typeface="TAN Tangkiwood"/>
              </a:rPr>
              <a:t>Latar</a:t>
            </a:r>
            <a:r>
              <a:rPr lang="en-US" sz="8000" dirty="0">
                <a:solidFill>
                  <a:srgbClr val="CA5038"/>
                </a:solidFill>
                <a:latin typeface="TAN Tangkiwood"/>
                <a:ea typeface="TAN Tangkiwood"/>
                <a:cs typeface="TAN Tangkiwood"/>
                <a:sym typeface="TAN Tangkiwood"/>
              </a:rPr>
              <a:t> </a:t>
            </a:r>
            <a:r>
              <a:rPr lang="en-US" sz="8000" dirty="0" err="1">
                <a:solidFill>
                  <a:srgbClr val="CA5038"/>
                </a:solidFill>
                <a:latin typeface="TAN Tangkiwood"/>
                <a:ea typeface="TAN Tangkiwood"/>
                <a:cs typeface="TAN Tangkiwood"/>
                <a:sym typeface="TAN Tangkiwood"/>
              </a:rPr>
              <a:t>Belakang</a:t>
            </a:r>
            <a:endParaRPr lang="en-US" sz="8000" dirty="0">
              <a:solidFill>
                <a:srgbClr val="CA5038"/>
              </a:solidFill>
              <a:latin typeface="TAN Tangkiwood"/>
              <a:ea typeface="TAN Tangkiwood"/>
              <a:cs typeface="TAN Tangkiwood"/>
              <a:sym typeface="TAN Tangkiwood"/>
            </a:endParaRPr>
          </a:p>
        </p:txBody>
      </p:sp>
      <p:sp>
        <p:nvSpPr>
          <p:cNvPr id="5" name="TextBox 5"/>
          <p:cNvSpPr txBox="1"/>
          <p:nvPr/>
        </p:nvSpPr>
        <p:spPr>
          <a:xfrm>
            <a:off x="1787508" y="4040687"/>
            <a:ext cx="12399056" cy="3917950"/>
          </a:xfrm>
          <a:prstGeom prst="rect">
            <a:avLst/>
          </a:prstGeom>
        </p:spPr>
        <p:txBody>
          <a:bodyPr lIns="0" tIns="0" rIns="0" bIns="0" rtlCol="0" anchor="t">
            <a:spAutoFit/>
          </a:bodyPr>
          <a:lstStyle/>
          <a:p>
            <a:pPr algn="just">
              <a:lnSpc>
                <a:spcPts val="3499"/>
              </a:lnSpc>
            </a:pPr>
            <a:r>
              <a:rPr lang="en-US" sz="2499">
                <a:solidFill>
                  <a:srgbClr val="29130E"/>
                </a:solidFill>
                <a:latin typeface="Lumberjack"/>
                <a:ea typeface="Lumberjack"/>
                <a:cs typeface="Lumberjack"/>
                <a:sym typeface="Lumberjack"/>
              </a:rPr>
              <a:t>Pemilihan Kepala Daerah (Pilkada) DKI Jakarta 2024 menjadi salah satu kontestasi politik yang menarik perhatian masyarakat Indonesia. Pentingnya pesta demokrasi ini tidak hanya tercermin dalam prosesnya, tetapi juga dalam hasil yang menjadi cerminan situasi politik. Pada Pilkada Jakarta 2024, perhatian publik selain tertuju pada kandidat yang maju dalam kontestasi, juga pada dinamika dukungan dari berbagai tokoh politik nasional, termasuk Presiden Prabowo Subianto. Keberpihakan seorang presiden dalam Pilkada DKI Jakarta 2024 berpengaruh signifikan terhadap dinamika politik di tingkat daerah dan nasional. Media massa sebagai salah satu ruang utama dalam membentuk opini publik berperan penting dalam menyampaikan dan membingkai informasi terkait keberpihakan Presiden Prabowo di ajang Pilkada DKI Jakarta 2024.</a:t>
            </a:r>
          </a:p>
        </p:txBody>
      </p:sp>
      <p:sp>
        <p:nvSpPr>
          <p:cNvPr id="6" name="Freeform 6"/>
          <p:cNvSpPr/>
          <p:nvPr/>
        </p:nvSpPr>
        <p:spPr>
          <a:xfrm>
            <a:off x="15047986" y="6172200"/>
            <a:ext cx="3600450" cy="4114800"/>
          </a:xfrm>
          <a:custGeom>
            <a:avLst/>
            <a:gdLst/>
            <a:ahLst/>
            <a:cxnLst/>
            <a:rect l="l" t="t" r="r" b="b"/>
            <a:pathLst>
              <a:path w="3600450" h="4114800">
                <a:moveTo>
                  <a:pt x="0" y="0"/>
                </a:moveTo>
                <a:lnTo>
                  <a:pt x="3600450" y="0"/>
                </a:lnTo>
                <a:lnTo>
                  <a:pt x="360045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5857973" y="-1580582"/>
            <a:ext cx="4135204" cy="4732708"/>
          </a:xfrm>
          <a:custGeom>
            <a:avLst/>
            <a:gdLst/>
            <a:ahLst/>
            <a:cxnLst/>
            <a:rect l="l" t="t" r="r" b="b"/>
            <a:pathLst>
              <a:path w="4135204" h="4732708">
                <a:moveTo>
                  <a:pt x="0" y="0"/>
                </a:moveTo>
                <a:lnTo>
                  <a:pt x="4135204" y="0"/>
                </a:lnTo>
                <a:lnTo>
                  <a:pt x="4135204" y="4732708"/>
                </a:lnTo>
                <a:lnTo>
                  <a:pt x="0" y="473270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flipH="1" flipV="1">
            <a:off x="-1797653" y="7056906"/>
            <a:ext cx="4343094" cy="4970637"/>
          </a:xfrm>
          <a:custGeom>
            <a:avLst/>
            <a:gdLst/>
            <a:ahLst/>
            <a:cxnLst/>
            <a:rect l="l" t="t" r="r" b="b"/>
            <a:pathLst>
              <a:path w="4343094" h="4970637">
                <a:moveTo>
                  <a:pt x="4343094" y="4970637"/>
                </a:moveTo>
                <a:lnTo>
                  <a:pt x="0" y="4970637"/>
                </a:lnTo>
                <a:lnTo>
                  <a:pt x="0" y="0"/>
                </a:lnTo>
                <a:lnTo>
                  <a:pt x="4343094" y="0"/>
                </a:lnTo>
                <a:lnTo>
                  <a:pt x="4343094" y="4970637"/>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flipH="1">
            <a:off x="6199649" y="9049477"/>
            <a:ext cx="5194130" cy="3343721"/>
          </a:xfrm>
          <a:custGeom>
            <a:avLst/>
            <a:gdLst/>
            <a:ahLst/>
            <a:cxnLst/>
            <a:rect l="l" t="t" r="r" b="b"/>
            <a:pathLst>
              <a:path w="5194130" h="3343721">
                <a:moveTo>
                  <a:pt x="5194129" y="0"/>
                </a:moveTo>
                <a:lnTo>
                  <a:pt x="0" y="0"/>
                </a:lnTo>
                <a:lnTo>
                  <a:pt x="0" y="3343721"/>
                </a:lnTo>
                <a:lnTo>
                  <a:pt x="5194129" y="3343721"/>
                </a:lnTo>
                <a:lnTo>
                  <a:pt x="5194129"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0" name="Freeform 10"/>
          <p:cNvSpPr/>
          <p:nvPr/>
        </p:nvSpPr>
        <p:spPr>
          <a:xfrm flipV="1">
            <a:off x="6546935" y="-2105676"/>
            <a:ext cx="5194130" cy="3343721"/>
          </a:xfrm>
          <a:custGeom>
            <a:avLst/>
            <a:gdLst/>
            <a:ahLst/>
            <a:cxnLst/>
            <a:rect l="l" t="t" r="r" b="b"/>
            <a:pathLst>
              <a:path w="5194130" h="3343721">
                <a:moveTo>
                  <a:pt x="0" y="3343721"/>
                </a:moveTo>
                <a:lnTo>
                  <a:pt x="5194130" y="3343721"/>
                </a:lnTo>
                <a:lnTo>
                  <a:pt x="5194130" y="0"/>
                </a:lnTo>
                <a:lnTo>
                  <a:pt x="0" y="0"/>
                </a:lnTo>
                <a:lnTo>
                  <a:pt x="0" y="3343721"/>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1" name="Freeform 11"/>
          <p:cNvSpPr/>
          <p:nvPr/>
        </p:nvSpPr>
        <p:spPr>
          <a:xfrm rot="7906522" flipH="1" flipV="1">
            <a:off x="-1412686" y="-1453041"/>
            <a:ext cx="4343047" cy="4963482"/>
          </a:xfrm>
          <a:custGeom>
            <a:avLst/>
            <a:gdLst/>
            <a:ahLst/>
            <a:cxnLst/>
            <a:rect l="l" t="t" r="r" b="b"/>
            <a:pathLst>
              <a:path w="4343047" h="4963482">
                <a:moveTo>
                  <a:pt x="4343048" y="4963482"/>
                </a:moveTo>
                <a:lnTo>
                  <a:pt x="0" y="4963482"/>
                </a:lnTo>
                <a:lnTo>
                  <a:pt x="0" y="0"/>
                </a:lnTo>
                <a:lnTo>
                  <a:pt x="4343048" y="0"/>
                </a:lnTo>
                <a:lnTo>
                  <a:pt x="4343048" y="4963482"/>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flipV="1">
            <a:off x="3797755" y="-4328907"/>
            <a:ext cx="10692491" cy="19008872"/>
          </a:xfrm>
          <a:custGeom>
            <a:avLst/>
            <a:gdLst/>
            <a:ahLst/>
            <a:cxnLst/>
            <a:rect l="l" t="t" r="r" b="b"/>
            <a:pathLst>
              <a:path w="10692491" h="19008872">
                <a:moveTo>
                  <a:pt x="0" y="19008872"/>
                </a:moveTo>
                <a:lnTo>
                  <a:pt x="10692490" y="19008872"/>
                </a:lnTo>
                <a:lnTo>
                  <a:pt x="10692490" y="0"/>
                </a:lnTo>
                <a:lnTo>
                  <a:pt x="0" y="0"/>
                </a:lnTo>
                <a:lnTo>
                  <a:pt x="0" y="19008872"/>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a:off x="2005386" y="2790682"/>
            <a:ext cx="6981445" cy="5953268"/>
          </a:xfrm>
          <a:custGeom>
            <a:avLst/>
            <a:gdLst/>
            <a:ahLst/>
            <a:cxnLst/>
            <a:rect l="l" t="t" r="r" b="b"/>
            <a:pathLst>
              <a:path w="6981445" h="5953268">
                <a:moveTo>
                  <a:pt x="0" y="0"/>
                </a:moveTo>
                <a:lnTo>
                  <a:pt x="6981445" y="0"/>
                </a:lnTo>
                <a:lnTo>
                  <a:pt x="6981445" y="5953268"/>
                </a:lnTo>
                <a:lnTo>
                  <a:pt x="0" y="59532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9301169" y="2790682"/>
            <a:ext cx="6981445" cy="5953268"/>
          </a:xfrm>
          <a:custGeom>
            <a:avLst/>
            <a:gdLst/>
            <a:ahLst/>
            <a:cxnLst/>
            <a:rect l="l" t="t" r="r" b="b"/>
            <a:pathLst>
              <a:path w="6981445" h="5953268">
                <a:moveTo>
                  <a:pt x="0" y="0"/>
                </a:moveTo>
                <a:lnTo>
                  <a:pt x="6981445" y="0"/>
                </a:lnTo>
                <a:lnTo>
                  <a:pt x="6981445" y="5953268"/>
                </a:lnTo>
                <a:lnTo>
                  <a:pt x="0" y="59532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284236" y="7200900"/>
            <a:ext cx="1874806" cy="3086100"/>
          </a:xfrm>
          <a:custGeom>
            <a:avLst/>
            <a:gdLst/>
            <a:ahLst/>
            <a:cxnLst/>
            <a:rect l="l" t="t" r="r" b="b"/>
            <a:pathLst>
              <a:path w="1874806" h="3086100">
                <a:moveTo>
                  <a:pt x="0" y="0"/>
                </a:moveTo>
                <a:lnTo>
                  <a:pt x="1874806" y="0"/>
                </a:lnTo>
                <a:lnTo>
                  <a:pt x="1874806" y="3086100"/>
                </a:lnTo>
                <a:lnTo>
                  <a:pt x="0" y="30861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5926022" y="-964643"/>
            <a:ext cx="3790760" cy="4114800"/>
          </a:xfrm>
          <a:custGeom>
            <a:avLst/>
            <a:gdLst/>
            <a:ahLst/>
            <a:cxnLst/>
            <a:rect l="l" t="t" r="r" b="b"/>
            <a:pathLst>
              <a:path w="3790760" h="4114800">
                <a:moveTo>
                  <a:pt x="0" y="0"/>
                </a:moveTo>
                <a:lnTo>
                  <a:pt x="3790759" y="0"/>
                </a:lnTo>
                <a:lnTo>
                  <a:pt x="379075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1122208" y="-964643"/>
            <a:ext cx="3790760" cy="4114800"/>
          </a:xfrm>
          <a:custGeom>
            <a:avLst/>
            <a:gdLst/>
            <a:ahLst/>
            <a:cxnLst/>
            <a:rect l="l" t="t" r="r" b="b"/>
            <a:pathLst>
              <a:path w="3790760" h="4114800">
                <a:moveTo>
                  <a:pt x="0" y="0"/>
                </a:moveTo>
                <a:lnTo>
                  <a:pt x="3790760" y="0"/>
                </a:lnTo>
                <a:lnTo>
                  <a:pt x="379076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flipH="1">
            <a:off x="16701714" y="7200900"/>
            <a:ext cx="1874806" cy="3086100"/>
          </a:xfrm>
          <a:custGeom>
            <a:avLst/>
            <a:gdLst/>
            <a:ahLst/>
            <a:cxnLst/>
            <a:rect l="l" t="t" r="r" b="b"/>
            <a:pathLst>
              <a:path w="1874806" h="3086100">
                <a:moveTo>
                  <a:pt x="1874806" y="0"/>
                </a:moveTo>
                <a:lnTo>
                  <a:pt x="0" y="0"/>
                </a:lnTo>
                <a:lnTo>
                  <a:pt x="0" y="3086100"/>
                </a:lnTo>
                <a:lnTo>
                  <a:pt x="1874806" y="3086100"/>
                </a:lnTo>
                <a:lnTo>
                  <a:pt x="1874806"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2668552" y="398340"/>
            <a:ext cx="2305116" cy="1388832"/>
          </a:xfrm>
          <a:custGeom>
            <a:avLst/>
            <a:gdLst/>
            <a:ahLst/>
            <a:cxnLst/>
            <a:rect l="l" t="t" r="r" b="b"/>
            <a:pathLst>
              <a:path w="2305116" h="1388832">
                <a:moveTo>
                  <a:pt x="0" y="0"/>
                </a:moveTo>
                <a:lnTo>
                  <a:pt x="2305116" y="0"/>
                </a:lnTo>
                <a:lnTo>
                  <a:pt x="2305116" y="1388833"/>
                </a:lnTo>
                <a:lnTo>
                  <a:pt x="0" y="138883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flipH="1">
            <a:off x="13129020" y="398340"/>
            <a:ext cx="2305116" cy="1388832"/>
          </a:xfrm>
          <a:custGeom>
            <a:avLst/>
            <a:gdLst/>
            <a:ahLst/>
            <a:cxnLst/>
            <a:rect l="l" t="t" r="r" b="b"/>
            <a:pathLst>
              <a:path w="2305116" h="1388832">
                <a:moveTo>
                  <a:pt x="2305116" y="0"/>
                </a:moveTo>
                <a:lnTo>
                  <a:pt x="0" y="0"/>
                </a:lnTo>
                <a:lnTo>
                  <a:pt x="0" y="1388833"/>
                </a:lnTo>
                <a:lnTo>
                  <a:pt x="2305116" y="1388833"/>
                </a:lnTo>
                <a:lnTo>
                  <a:pt x="2305116"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rot="5400000">
            <a:off x="4514501" y="8432345"/>
            <a:ext cx="2057400" cy="41148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2" name="Freeform 12"/>
          <p:cNvSpPr/>
          <p:nvPr/>
        </p:nvSpPr>
        <p:spPr>
          <a:xfrm rot="5400000" flipV="1">
            <a:off x="11716099" y="8432345"/>
            <a:ext cx="2057400" cy="4114800"/>
          </a:xfrm>
          <a:custGeom>
            <a:avLst/>
            <a:gdLst/>
            <a:ahLst/>
            <a:cxnLst/>
            <a:rect l="l" t="t" r="r" b="b"/>
            <a:pathLst>
              <a:path w="2057400" h="4114800">
                <a:moveTo>
                  <a:pt x="0" y="4114800"/>
                </a:moveTo>
                <a:lnTo>
                  <a:pt x="2057400" y="4114800"/>
                </a:lnTo>
                <a:lnTo>
                  <a:pt x="2057400" y="0"/>
                </a:lnTo>
                <a:lnTo>
                  <a:pt x="0" y="0"/>
                </a:lnTo>
                <a:lnTo>
                  <a:pt x="0" y="411480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a:off x="6588217" y="0"/>
            <a:ext cx="4529167" cy="2412811"/>
          </a:xfrm>
          <a:custGeom>
            <a:avLst/>
            <a:gdLst/>
            <a:ahLst/>
            <a:cxnLst/>
            <a:rect l="l" t="t" r="r" b="b"/>
            <a:pathLst>
              <a:path w="4529167" h="2412811">
                <a:moveTo>
                  <a:pt x="0" y="0"/>
                </a:moveTo>
                <a:lnTo>
                  <a:pt x="4529167" y="0"/>
                </a:lnTo>
                <a:lnTo>
                  <a:pt x="4529167" y="2412811"/>
                </a:lnTo>
                <a:lnTo>
                  <a:pt x="0" y="241281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4" name="TextBox 14"/>
          <p:cNvSpPr txBox="1"/>
          <p:nvPr/>
        </p:nvSpPr>
        <p:spPr>
          <a:xfrm>
            <a:off x="2854616" y="4454857"/>
            <a:ext cx="5179728" cy="2846070"/>
          </a:xfrm>
          <a:prstGeom prst="rect">
            <a:avLst/>
          </a:prstGeom>
        </p:spPr>
        <p:txBody>
          <a:bodyPr lIns="0" tIns="0" rIns="0" bIns="0" rtlCol="0" anchor="t">
            <a:spAutoFit/>
          </a:bodyPr>
          <a:lstStyle/>
          <a:p>
            <a:pPr algn="just">
              <a:lnSpc>
                <a:spcPts val="3779"/>
              </a:lnSpc>
            </a:pPr>
            <a:r>
              <a:rPr lang="en-US" sz="2700">
                <a:solidFill>
                  <a:srgbClr val="29130E"/>
                </a:solidFill>
                <a:latin typeface="Lumberjack"/>
                <a:ea typeface="Lumberjack"/>
                <a:cs typeface="Lumberjack"/>
                <a:sym typeface="Lumberjack"/>
              </a:rPr>
              <a:t>“Bagaimana pembingkaian berita keberpihakan Presiden Prabowo dalam kontestasi Pemilihan Kepala Daerah (Pilkada) DKI Jakarta 2024 oleh Media Indonesia.com edisi September – November 2024?”</a:t>
            </a:r>
          </a:p>
        </p:txBody>
      </p:sp>
      <p:sp>
        <p:nvSpPr>
          <p:cNvPr id="15" name="TextBox 15"/>
          <p:cNvSpPr txBox="1"/>
          <p:nvPr/>
        </p:nvSpPr>
        <p:spPr>
          <a:xfrm>
            <a:off x="10254409" y="4378047"/>
            <a:ext cx="5179728" cy="3322320"/>
          </a:xfrm>
          <a:prstGeom prst="rect">
            <a:avLst/>
          </a:prstGeom>
        </p:spPr>
        <p:txBody>
          <a:bodyPr lIns="0" tIns="0" rIns="0" bIns="0" rtlCol="0" anchor="t">
            <a:spAutoFit/>
          </a:bodyPr>
          <a:lstStyle/>
          <a:p>
            <a:pPr algn="just">
              <a:lnSpc>
                <a:spcPts val="3779"/>
              </a:lnSpc>
            </a:pPr>
            <a:r>
              <a:rPr lang="en-US" sz="2700">
                <a:solidFill>
                  <a:srgbClr val="29130E"/>
                </a:solidFill>
                <a:latin typeface="Lumberjack"/>
                <a:ea typeface="Lumberjack"/>
                <a:cs typeface="Lumberjack"/>
                <a:sym typeface="Lumberjack"/>
              </a:rPr>
              <a:t>“Untuk mengungkap pembingkaian berita kontestasi Pemilihan Gubernur DKI Jakarta 2024 oleh Media Indonesia.com edisi September – November 2024 terkait dengan keberpihakan politik Presiden Prabowo Subianto.”</a:t>
            </a:r>
          </a:p>
        </p:txBody>
      </p:sp>
      <p:sp>
        <p:nvSpPr>
          <p:cNvPr id="16" name="TextBox 16"/>
          <p:cNvSpPr txBox="1"/>
          <p:nvPr/>
        </p:nvSpPr>
        <p:spPr>
          <a:xfrm>
            <a:off x="1779579" y="2737960"/>
            <a:ext cx="6388177" cy="913951"/>
          </a:xfrm>
          <a:prstGeom prst="rect">
            <a:avLst/>
          </a:prstGeom>
        </p:spPr>
        <p:txBody>
          <a:bodyPr lIns="0" tIns="0" rIns="0" bIns="0" rtlCol="0" anchor="t">
            <a:spAutoFit/>
          </a:bodyPr>
          <a:lstStyle/>
          <a:p>
            <a:pPr algn="ctr">
              <a:lnSpc>
                <a:spcPts val="6324"/>
              </a:lnSpc>
            </a:pPr>
            <a:r>
              <a:rPr lang="en-US" sz="4517" dirty="0" err="1">
                <a:solidFill>
                  <a:srgbClr val="000000"/>
                </a:solidFill>
                <a:latin typeface="TAN Tangkiwood"/>
                <a:ea typeface="TAN Tangkiwood"/>
                <a:cs typeface="TAN Tangkiwood"/>
                <a:sym typeface="TAN Tangkiwood"/>
              </a:rPr>
              <a:t>Rumusan</a:t>
            </a:r>
            <a:r>
              <a:rPr lang="en-US" sz="4517" dirty="0">
                <a:solidFill>
                  <a:srgbClr val="000000"/>
                </a:solidFill>
                <a:latin typeface="TAN Tangkiwood"/>
                <a:ea typeface="TAN Tangkiwood"/>
                <a:cs typeface="TAN Tangkiwood"/>
                <a:sym typeface="TAN Tangkiwood"/>
              </a:rPr>
              <a:t> </a:t>
            </a:r>
            <a:r>
              <a:rPr lang="en-US" sz="4517" dirty="0" err="1">
                <a:solidFill>
                  <a:srgbClr val="000000"/>
                </a:solidFill>
                <a:latin typeface="TAN Tangkiwood"/>
                <a:ea typeface="TAN Tangkiwood"/>
                <a:cs typeface="TAN Tangkiwood"/>
                <a:sym typeface="TAN Tangkiwood"/>
              </a:rPr>
              <a:t>Masalah</a:t>
            </a:r>
            <a:endParaRPr lang="en-US" sz="4517" dirty="0">
              <a:solidFill>
                <a:srgbClr val="000000"/>
              </a:solidFill>
              <a:latin typeface="TAN Tangkiwood"/>
              <a:ea typeface="TAN Tangkiwood"/>
              <a:cs typeface="TAN Tangkiwood"/>
              <a:sym typeface="TAN Tangkiwood"/>
            </a:endParaRPr>
          </a:p>
        </p:txBody>
      </p:sp>
      <p:sp>
        <p:nvSpPr>
          <p:cNvPr id="17" name="TextBox 17"/>
          <p:cNvSpPr txBox="1"/>
          <p:nvPr/>
        </p:nvSpPr>
        <p:spPr>
          <a:xfrm>
            <a:off x="8852800" y="2749761"/>
            <a:ext cx="6388177" cy="913951"/>
          </a:xfrm>
          <a:prstGeom prst="rect">
            <a:avLst/>
          </a:prstGeom>
        </p:spPr>
        <p:txBody>
          <a:bodyPr lIns="0" tIns="0" rIns="0" bIns="0" rtlCol="0" anchor="t">
            <a:spAutoFit/>
          </a:bodyPr>
          <a:lstStyle/>
          <a:p>
            <a:pPr algn="ctr">
              <a:lnSpc>
                <a:spcPts val="6324"/>
              </a:lnSpc>
            </a:pPr>
            <a:r>
              <a:rPr lang="en-US" sz="4517" dirty="0" err="1">
                <a:solidFill>
                  <a:srgbClr val="000000"/>
                </a:solidFill>
                <a:latin typeface="TAN Tangkiwood"/>
                <a:ea typeface="TAN Tangkiwood"/>
                <a:cs typeface="TAN Tangkiwood"/>
                <a:sym typeface="TAN Tangkiwood"/>
              </a:rPr>
              <a:t>Tujuan</a:t>
            </a:r>
            <a:r>
              <a:rPr lang="en-US" sz="4517" dirty="0">
                <a:solidFill>
                  <a:srgbClr val="000000"/>
                </a:solidFill>
                <a:latin typeface="TAN Tangkiwood"/>
                <a:ea typeface="TAN Tangkiwood"/>
                <a:cs typeface="TAN Tangkiwood"/>
                <a:sym typeface="TAN Tangkiwood"/>
              </a:rPr>
              <a:t> </a:t>
            </a:r>
            <a:r>
              <a:rPr lang="en-US" sz="4517" dirty="0" err="1">
                <a:solidFill>
                  <a:srgbClr val="000000"/>
                </a:solidFill>
                <a:latin typeface="TAN Tangkiwood"/>
                <a:ea typeface="TAN Tangkiwood"/>
                <a:cs typeface="TAN Tangkiwood"/>
                <a:sym typeface="TAN Tangkiwood"/>
              </a:rPr>
              <a:t>Penelitian</a:t>
            </a:r>
            <a:endParaRPr lang="en-US" sz="4517" dirty="0">
              <a:solidFill>
                <a:srgbClr val="000000"/>
              </a:solidFill>
              <a:latin typeface="TAN Tangkiwood"/>
              <a:ea typeface="TAN Tangkiwood"/>
              <a:cs typeface="TAN Tangkiwood"/>
              <a:sym typeface="TAN Tangkiwoo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flipH="1" flipV="1">
            <a:off x="3797755" y="-4360936"/>
            <a:ext cx="10692491" cy="19008872"/>
          </a:xfrm>
          <a:custGeom>
            <a:avLst/>
            <a:gdLst/>
            <a:ahLst/>
            <a:cxnLst/>
            <a:rect l="l" t="t" r="r" b="b"/>
            <a:pathLst>
              <a:path w="10692491" h="19008872">
                <a:moveTo>
                  <a:pt x="10692490" y="19008872"/>
                </a:moveTo>
                <a:lnTo>
                  <a:pt x="0" y="19008872"/>
                </a:lnTo>
                <a:lnTo>
                  <a:pt x="0" y="0"/>
                </a:lnTo>
                <a:lnTo>
                  <a:pt x="10692490" y="0"/>
                </a:lnTo>
                <a:lnTo>
                  <a:pt x="10692490" y="19008872"/>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a:off x="2023899" y="975004"/>
            <a:ext cx="14240203" cy="8336991"/>
          </a:xfrm>
          <a:custGeom>
            <a:avLst/>
            <a:gdLst/>
            <a:ahLst/>
            <a:cxnLst/>
            <a:rect l="l" t="t" r="r" b="b"/>
            <a:pathLst>
              <a:path w="14240203" h="8336991">
                <a:moveTo>
                  <a:pt x="0" y="0"/>
                </a:moveTo>
                <a:lnTo>
                  <a:pt x="14240202" y="0"/>
                </a:lnTo>
                <a:lnTo>
                  <a:pt x="14240202" y="8336992"/>
                </a:lnTo>
                <a:lnTo>
                  <a:pt x="0" y="83369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5400000">
            <a:off x="13356723" y="7254596"/>
            <a:ext cx="3250692" cy="4114800"/>
          </a:xfrm>
          <a:custGeom>
            <a:avLst/>
            <a:gdLst/>
            <a:ahLst/>
            <a:cxnLst/>
            <a:rect l="l" t="t" r="r" b="b"/>
            <a:pathLst>
              <a:path w="3250692" h="4114800">
                <a:moveTo>
                  <a:pt x="0" y="0"/>
                </a:moveTo>
                <a:lnTo>
                  <a:pt x="3250692" y="0"/>
                </a:lnTo>
                <a:lnTo>
                  <a:pt x="3250692"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3464200" y="4075736"/>
            <a:ext cx="11359600" cy="5170416"/>
          </a:xfrm>
          <a:prstGeom prst="rect">
            <a:avLst/>
          </a:prstGeom>
        </p:spPr>
        <p:txBody>
          <a:bodyPr lIns="0" tIns="0" rIns="0" bIns="0" rtlCol="0" anchor="t">
            <a:spAutoFit/>
          </a:bodyPr>
          <a:lstStyle/>
          <a:p>
            <a:pPr algn="just">
              <a:lnSpc>
                <a:spcPts val="4084"/>
              </a:lnSpc>
            </a:pPr>
            <a:r>
              <a:rPr lang="en-US" sz="2917">
                <a:solidFill>
                  <a:srgbClr val="29130E"/>
                </a:solidFill>
                <a:latin typeface="Lumberjack"/>
                <a:ea typeface="Lumberjack"/>
                <a:cs typeface="Lumberjack"/>
                <a:sym typeface="Lumberjack"/>
              </a:rPr>
              <a:t>Pada penelitian ini menggunakan pendekatan kualitatif, peneliti menggunakan paradigma konstruktivis. Penelitian ini berfokus pada  bagaimana Media Indonesia.com membingkai berita keberpihakan Presiden Prabowo dalam kontestasi Pilkada DKI Jakarta 2024 edisi September – November 2024. Peneliti menggunakan teori analisis framing Robert N Entman meliputi dua dimensi besar yakni seleksi isu dan penonjolan serta penekanan dalam aspek tertentu. Serta terdapat empat elemen framing yakni mendefinisikan persoalan, menentukan sumber penyebab masalah, membuat penilaian moral, dan menentukan solusi penyelesaian masalah. </a:t>
            </a:r>
          </a:p>
          <a:p>
            <a:pPr algn="just">
              <a:lnSpc>
                <a:spcPts val="4084"/>
              </a:lnSpc>
            </a:pPr>
            <a:endParaRPr lang="en-US" sz="2917">
              <a:solidFill>
                <a:srgbClr val="29130E"/>
              </a:solidFill>
              <a:latin typeface="Lumberjack"/>
              <a:ea typeface="Lumberjack"/>
              <a:cs typeface="Lumberjack"/>
              <a:sym typeface="Lumberjack"/>
            </a:endParaRPr>
          </a:p>
        </p:txBody>
      </p:sp>
      <p:sp>
        <p:nvSpPr>
          <p:cNvPr id="6" name="Freeform 6"/>
          <p:cNvSpPr/>
          <p:nvPr/>
        </p:nvSpPr>
        <p:spPr>
          <a:xfrm rot="-5400000" flipV="1">
            <a:off x="1680585" y="7453226"/>
            <a:ext cx="3250692" cy="4114800"/>
          </a:xfrm>
          <a:custGeom>
            <a:avLst/>
            <a:gdLst/>
            <a:ahLst/>
            <a:cxnLst/>
            <a:rect l="l" t="t" r="r" b="b"/>
            <a:pathLst>
              <a:path w="3250692" h="4114800">
                <a:moveTo>
                  <a:pt x="0" y="4114800"/>
                </a:moveTo>
                <a:lnTo>
                  <a:pt x="3250692" y="4114800"/>
                </a:lnTo>
                <a:lnTo>
                  <a:pt x="3250692" y="0"/>
                </a:lnTo>
                <a:lnTo>
                  <a:pt x="0" y="0"/>
                </a:lnTo>
                <a:lnTo>
                  <a:pt x="0" y="411480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795247">
            <a:off x="7258907" y="7821303"/>
            <a:ext cx="3770186" cy="4114800"/>
          </a:xfrm>
          <a:custGeom>
            <a:avLst/>
            <a:gdLst/>
            <a:ahLst/>
            <a:cxnLst/>
            <a:rect l="l" t="t" r="r" b="b"/>
            <a:pathLst>
              <a:path w="3770186" h="4114800">
                <a:moveTo>
                  <a:pt x="0" y="0"/>
                </a:moveTo>
                <a:lnTo>
                  <a:pt x="3770186" y="0"/>
                </a:lnTo>
                <a:lnTo>
                  <a:pt x="3770186"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rot="-1628243">
            <a:off x="16686732" y="351558"/>
            <a:ext cx="2111748" cy="2362795"/>
          </a:xfrm>
          <a:custGeom>
            <a:avLst/>
            <a:gdLst/>
            <a:ahLst/>
            <a:cxnLst/>
            <a:rect l="l" t="t" r="r" b="b"/>
            <a:pathLst>
              <a:path w="2111748" h="2362795">
                <a:moveTo>
                  <a:pt x="0" y="0"/>
                </a:moveTo>
                <a:lnTo>
                  <a:pt x="2111747" y="0"/>
                </a:lnTo>
                <a:lnTo>
                  <a:pt x="2111747" y="2362794"/>
                </a:lnTo>
                <a:lnTo>
                  <a:pt x="0" y="23627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rot="1564072" flipH="1">
            <a:off x="-499588" y="359305"/>
            <a:ext cx="2111748" cy="2362795"/>
          </a:xfrm>
          <a:custGeom>
            <a:avLst/>
            <a:gdLst/>
            <a:ahLst/>
            <a:cxnLst/>
            <a:rect l="l" t="t" r="r" b="b"/>
            <a:pathLst>
              <a:path w="2111748" h="2362795">
                <a:moveTo>
                  <a:pt x="2111748" y="0"/>
                </a:moveTo>
                <a:lnTo>
                  <a:pt x="0" y="0"/>
                </a:lnTo>
                <a:lnTo>
                  <a:pt x="0" y="2362795"/>
                </a:lnTo>
                <a:lnTo>
                  <a:pt x="2111748" y="2362795"/>
                </a:lnTo>
                <a:lnTo>
                  <a:pt x="2111748"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1413031">
            <a:off x="17002182" y="3862439"/>
            <a:ext cx="2016252" cy="4114800"/>
          </a:xfrm>
          <a:custGeom>
            <a:avLst/>
            <a:gdLst/>
            <a:ahLst/>
            <a:cxnLst/>
            <a:rect l="l" t="t" r="r" b="b"/>
            <a:pathLst>
              <a:path w="2016252" h="4114800">
                <a:moveTo>
                  <a:pt x="0" y="0"/>
                </a:moveTo>
                <a:lnTo>
                  <a:pt x="2016252" y="0"/>
                </a:lnTo>
                <a:lnTo>
                  <a:pt x="2016252"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1" name="TextBox 11"/>
          <p:cNvSpPr txBox="1"/>
          <p:nvPr/>
        </p:nvSpPr>
        <p:spPr>
          <a:xfrm>
            <a:off x="3940488" y="1807285"/>
            <a:ext cx="11131446" cy="1679576"/>
          </a:xfrm>
          <a:prstGeom prst="rect">
            <a:avLst/>
          </a:prstGeom>
        </p:spPr>
        <p:txBody>
          <a:bodyPr lIns="0" tIns="0" rIns="0" bIns="0" rtlCol="0" anchor="t">
            <a:spAutoFit/>
          </a:bodyPr>
          <a:lstStyle/>
          <a:p>
            <a:pPr algn="ctr">
              <a:lnSpc>
                <a:spcPts val="11899"/>
              </a:lnSpc>
            </a:pPr>
            <a:r>
              <a:rPr lang="en-US" sz="8499" dirty="0" err="1">
                <a:solidFill>
                  <a:srgbClr val="CA5038"/>
                </a:solidFill>
                <a:latin typeface="TAN Tangkiwood"/>
                <a:ea typeface="TAN Tangkiwood"/>
                <a:cs typeface="TAN Tangkiwood"/>
                <a:sym typeface="TAN Tangkiwood"/>
              </a:rPr>
              <a:t>Metode</a:t>
            </a:r>
            <a:r>
              <a:rPr lang="en-US" sz="8499" dirty="0">
                <a:solidFill>
                  <a:srgbClr val="CA5038"/>
                </a:solidFill>
                <a:latin typeface="TAN Tangkiwood"/>
                <a:ea typeface="TAN Tangkiwood"/>
                <a:cs typeface="TAN Tangkiwood"/>
                <a:sym typeface="TAN Tangkiwood"/>
              </a:rPr>
              <a:t> </a:t>
            </a:r>
            <a:r>
              <a:rPr lang="en-US" sz="8499" dirty="0" err="1">
                <a:solidFill>
                  <a:srgbClr val="CA5038"/>
                </a:solidFill>
                <a:latin typeface="TAN Tangkiwood"/>
                <a:ea typeface="TAN Tangkiwood"/>
                <a:cs typeface="TAN Tangkiwood"/>
                <a:sym typeface="TAN Tangkiwood"/>
              </a:rPr>
              <a:t>Penelitian</a:t>
            </a:r>
            <a:endParaRPr lang="en-US" sz="8499" dirty="0">
              <a:solidFill>
                <a:srgbClr val="CA5038"/>
              </a:solidFill>
              <a:latin typeface="TAN Tangkiwood"/>
              <a:ea typeface="TAN Tangkiwood"/>
              <a:cs typeface="TAN Tangkiwood"/>
              <a:sym typeface="TAN Tangkiwood"/>
            </a:endParaRPr>
          </a:p>
        </p:txBody>
      </p:sp>
      <p:sp>
        <p:nvSpPr>
          <p:cNvPr id="12" name="Freeform 12"/>
          <p:cNvSpPr/>
          <p:nvPr/>
        </p:nvSpPr>
        <p:spPr>
          <a:xfrm rot="1055362" flipH="1">
            <a:off x="-739393" y="3813893"/>
            <a:ext cx="2016252" cy="4114800"/>
          </a:xfrm>
          <a:custGeom>
            <a:avLst/>
            <a:gdLst/>
            <a:ahLst/>
            <a:cxnLst/>
            <a:rect l="l" t="t" r="r" b="b"/>
            <a:pathLst>
              <a:path w="2016252" h="4114800">
                <a:moveTo>
                  <a:pt x="2016252" y="0"/>
                </a:moveTo>
                <a:lnTo>
                  <a:pt x="0" y="0"/>
                </a:lnTo>
                <a:lnTo>
                  <a:pt x="0" y="4114800"/>
                </a:lnTo>
                <a:lnTo>
                  <a:pt x="2016252" y="4114800"/>
                </a:lnTo>
                <a:lnTo>
                  <a:pt x="2016252" y="0"/>
                </a:lnTo>
                <a:close/>
              </a:path>
            </a:pathLst>
          </a:custGeom>
          <a:blipFill>
            <a:blip r:embed="rId12">
              <a:extLst>
                <a:ext uri="{96DAC541-7B7A-43D3-8B79-37D633B846F1}">
                  <asvg:svgBlip xmlns:asvg="http://schemas.microsoft.com/office/drawing/2016/SVG/main" r:embed="rId13"/>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a:off x="3797755" y="-4360936"/>
            <a:ext cx="10692491" cy="19008872"/>
          </a:xfrm>
          <a:custGeom>
            <a:avLst/>
            <a:gdLst/>
            <a:ahLst/>
            <a:cxnLst/>
            <a:rect l="l" t="t" r="r" b="b"/>
            <a:pathLst>
              <a:path w="10692491" h="19008872">
                <a:moveTo>
                  <a:pt x="0" y="0"/>
                </a:moveTo>
                <a:lnTo>
                  <a:pt x="10692490" y="0"/>
                </a:lnTo>
                <a:lnTo>
                  <a:pt x="10692490" y="19008872"/>
                </a:lnTo>
                <a:lnTo>
                  <a:pt x="0" y="19008872"/>
                </a:lnTo>
                <a:lnTo>
                  <a:pt x="0" y="0"/>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14692180" y="7553784"/>
            <a:ext cx="4342716" cy="3409032"/>
          </a:xfrm>
          <a:custGeom>
            <a:avLst/>
            <a:gdLst/>
            <a:ahLst/>
            <a:cxnLst/>
            <a:rect l="l" t="t" r="r" b="b"/>
            <a:pathLst>
              <a:path w="4342716" h="3409032">
                <a:moveTo>
                  <a:pt x="4342716" y="0"/>
                </a:moveTo>
                <a:lnTo>
                  <a:pt x="0" y="0"/>
                </a:lnTo>
                <a:lnTo>
                  <a:pt x="0" y="3409032"/>
                </a:lnTo>
                <a:lnTo>
                  <a:pt x="4342716" y="3409032"/>
                </a:lnTo>
                <a:lnTo>
                  <a:pt x="434271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596145" y="7474651"/>
            <a:ext cx="4342716" cy="3409032"/>
          </a:xfrm>
          <a:custGeom>
            <a:avLst/>
            <a:gdLst/>
            <a:ahLst/>
            <a:cxnLst/>
            <a:rect l="l" t="t" r="r" b="b"/>
            <a:pathLst>
              <a:path w="4342716" h="3409032">
                <a:moveTo>
                  <a:pt x="0" y="0"/>
                </a:moveTo>
                <a:lnTo>
                  <a:pt x="4342716" y="0"/>
                </a:lnTo>
                <a:lnTo>
                  <a:pt x="4342716" y="3409032"/>
                </a:lnTo>
                <a:lnTo>
                  <a:pt x="0" y="34090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392920" y="3006501"/>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3347650">
            <a:off x="-803776" y="-1053943"/>
            <a:ext cx="3174771" cy="3131118"/>
          </a:xfrm>
          <a:custGeom>
            <a:avLst/>
            <a:gdLst/>
            <a:ahLst/>
            <a:cxnLst/>
            <a:rect l="l" t="t" r="r" b="b"/>
            <a:pathLst>
              <a:path w="3174771" h="3131118">
                <a:moveTo>
                  <a:pt x="0" y="0"/>
                </a:moveTo>
                <a:lnTo>
                  <a:pt x="3174771" y="0"/>
                </a:lnTo>
                <a:lnTo>
                  <a:pt x="3174771" y="3131118"/>
                </a:lnTo>
                <a:lnTo>
                  <a:pt x="0" y="313111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3195136" flipH="1">
            <a:off x="16041820" y="-1017386"/>
            <a:ext cx="3174771" cy="3131118"/>
          </a:xfrm>
          <a:custGeom>
            <a:avLst/>
            <a:gdLst/>
            <a:ahLst/>
            <a:cxnLst/>
            <a:rect l="l" t="t" r="r" b="b"/>
            <a:pathLst>
              <a:path w="3174771" h="3131118">
                <a:moveTo>
                  <a:pt x="3174772" y="0"/>
                </a:moveTo>
                <a:lnTo>
                  <a:pt x="0" y="0"/>
                </a:lnTo>
                <a:lnTo>
                  <a:pt x="0" y="3131118"/>
                </a:lnTo>
                <a:lnTo>
                  <a:pt x="3174772" y="3131118"/>
                </a:lnTo>
                <a:lnTo>
                  <a:pt x="3174772"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TextBox 8"/>
          <p:cNvSpPr txBox="1"/>
          <p:nvPr/>
        </p:nvSpPr>
        <p:spPr>
          <a:xfrm>
            <a:off x="1575213" y="714375"/>
            <a:ext cx="15086712" cy="1374775"/>
          </a:xfrm>
          <a:prstGeom prst="rect">
            <a:avLst/>
          </a:prstGeom>
        </p:spPr>
        <p:txBody>
          <a:bodyPr lIns="0" tIns="0" rIns="0" bIns="0" rtlCol="0" anchor="t">
            <a:spAutoFit/>
          </a:bodyPr>
          <a:lstStyle/>
          <a:p>
            <a:pPr algn="ctr">
              <a:lnSpc>
                <a:spcPts val="9799"/>
              </a:lnSpc>
            </a:pPr>
            <a:r>
              <a:rPr lang="en-US" sz="6999">
                <a:solidFill>
                  <a:srgbClr val="CA5038"/>
                </a:solidFill>
                <a:latin typeface="TAN Tangkiwood"/>
                <a:ea typeface="TAN Tangkiwood"/>
                <a:cs typeface="TAN Tangkiwood"/>
                <a:sym typeface="TAN Tangkiwood"/>
              </a:rPr>
              <a:t>Hasil Penelitian dan Pembahasan</a:t>
            </a:r>
          </a:p>
        </p:txBody>
      </p:sp>
      <p:sp>
        <p:nvSpPr>
          <p:cNvPr id="9" name="Freeform 9"/>
          <p:cNvSpPr/>
          <p:nvPr/>
        </p:nvSpPr>
        <p:spPr>
          <a:xfrm rot="-1792984">
            <a:off x="11230326" y="9270411"/>
            <a:ext cx="1688109" cy="928460"/>
          </a:xfrm>
          <a:custGeom>
            <a:avLst/>
            <a:gdLst/>
            <a:ahLst/>
            <a:cxnLst/>
            <a:rect l="l" t="t" r="r" b="b"/>
            <a:pathLst>
              <a:path w="1688109" h="928460">
                <a:moveTo>
                  <a:pt x="0" y="0"/>
                </a:moveTo>
                <a:lnTo>
                  <a:pt x="1688110" y="0"/>
                </a:lnTo>
                <a:lnTo>
                  <a:pt x="1688110" y="928460"/>
                </a:lnTo>
                <a:lnTo>
                  <a:pt x="0" y="92846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1689788" flipH="1">
            <a:off x="5369672" y="9270411"/>
            <a:ext cx="1688109" cy="928460"/>
          </a:xfrm>
          <a:custGeom>
            <a:avLst/>
            <a:gdLst/>
            <a:ahLst/>
            <a:cxnLst/>
            <a:rect l="l" t="t" r="r" b="b"/>
            <a:pathLst>
              <a:path w="1688109" h="928460">
                <a:moveTo>
                  <a:pt x="1688109" y="0"/>
                </a:moveTo>
                <a:lnTo>
                  <a:pt x="0" y="0"/>
                </a:lnTo>
                <a:lnTo>
                  <a:pt x="0" y="928460"/>
                </a:lnTo>
                <a:lnTo>
                  <a:pt x="1688109" y="928460"/>
                </a:lnTo>
                <a:lnTo>
                  <a:pt x="1688109"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a:off x="4973312" y="3064602"/>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9436833" y="3064602"/>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Freeform 13"/>
          <p:cNvSpPr/>
          <p:nvPr/>
        </p:nvSpPr>
        <p:spPr>
          <a:xfrm>
            <a:off x="13900353" y="3064602"/>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TextBox 14"/>
          <p:cNvSpPr txBox="1"/>
          <p:nvPr/>
        </p:nvSpPr>
        <p:spPr>
          <a:xfrm>
            <a:off x="9598439" y="4241800"/>
            <a:ext cx="3641304" cy="1746250"/>
          </a:xfrm>
          <a:prstGeom prst="rect">
            <a:avLst/>
          </a:prstGeom>
        </p:spPr>
        <p:txBody>
          <a:bodyPr lIns="0" tIns="0" rIns="0" bIns="0" rtlCol="0" anchor="t">
            <a:spAutoFit/>
          </a:bodyPr>
          <a:lstStyle/>
          <a:p>
            <a:pPr algn="ctr">
              <a:lnSpc>
                <a:spcPts val="3500"/>
              </a:lnSpc>
            </a:pPr>
            <a:r>
              <a:rPr lang="en-US" sz="2500">
                <a:solidFill>
                  <a:srgbClr val="29130E"/>
                </a:solidFill>
                <a:latin typeface="Lumberjack"/>
                <a:ea typeface="Lumberjack"/>
                <a:cs typeface="Lumberjack"/>
                <a:sym typeface="Lumberjack"/>
              </a:rPr>
              <a:t>Prabowo berhak menyatakan dukungan politiknya karena sebagai posisi Ketum Partai Gerindra </a:t>
            </a:r>
          </a:p>
        </p:txBody>
      </p:sp>
      <p:sp>
        <p:nvSpPr>
          <p:cNvPr id="15" name="TextBox 15"/>
          <p:cNvSpPr txBox="1"/>
          <p:nvPr/>
        </p:nvSpPr>
        <p:spPr>
          <a:xfrm>
            <a:off x="4874248" y="4186620"/>
            <a:ext cx="4005145" cy="1362710"/>
          </a:xfrm>
          <a:prstGeom prst="rect">
            <a:avLst/>
          </a:prstGeom>
        </p:spPr>
        <p:txBody>
          <a:bodyPr lIns="0" tIns="0" rIns="0" bIns="0" rtlCol="0" anchor="t">
            <a:spAutoFit/>
          </a:bodyPr>
          <a:lstStyle/>
          <a:p>
            <a:pPr algn="ctr">
              <a:lnSpc>
                <a:spcPts val="3640"/>
              </a:lnSpc>
            </a:pPr>
            <a:r>
              <a:rPr lang="en-US" sz="2600">
                <a:solidFill>
                  <a:srgbClr val="29130E"/>
                </a:solidFill>
                <a:latin typeface="Lumberjack"/>
                <a:ea typeface="Lumberjack"/>
                <a:cs typeface="Lumberjack"/>
                <a:sym typeface="Lumberjack"/>
              </a:rPr>
              <a:t>Masalah ini muncul karena diduga melanggar hukum aturan kampanye</a:t>
            </a:r>
          </a:p>
        </p:txBody>
      </p:sp>
      <p:sp>
        <p:nvSpPr>
          <p:cNvPr id="16" name="TextBox 16"/>
          <p:cNvSpPr txBox="1"/>
          <p:nvPr/>
        </p:nvSpPr>
        <p:spPr>
          <a:xfrm>
            <a:off x="655457" y="4114230"/>
            <a:ext cx="3439444" cy="1893570"/>
          </a:xfrm>
          <a:prstGeom prst="rect">
            <a:avLst/>
          </a:prstGeom>
        </p:spPr>
        <p:txBody>
          <a:bodyPr lIns="0" tIns="0" rIns="0" bIns="0" rtlCol="0" anchor="t">
            <a:spAutoFit/>
          </a:bodyPr>
          <a:lstStyle/>
          <a:p>
            <a:pPr algn="ctr">
              <a:lnSpc>
                <a:spcPts val="3779"/>
              </a:lnSpc>
            </a:pPr>
            <a:r>
              <a:rPr lang="en-US" sz="2700">
                <a:solidFill>
                  <a:srgbClr val="29130E"/>
                </a:solidFill>
                <a:latin typeface="Lumberjack"/>
                <a:ea typeface="Lumberjack"/>
                <a:cs typeface="Lumberjack"/>
                <a:sym typeface="Lumberjack"/>
              </a:rPr>
              <a:t>Polemik surat dukungan Prabowo kepada Ridwan Kamil bukan menjadi sebuah persoalan</a:t>
            </a:r>
          </a:p>
        </p:txBody>
      </p:sp>
      <p:sp>
        <p:nvSpPr>
          <p:cNvPr id="17" name="TextBox 17"/>
          <p:cNvSpPr txBox="1"/>
          <p:nvPr/>
        </p:nvSpPr>
        <p:spPr>
          <a:xfrm>
            <a:off x="13953799" y="3941793"/>
            <a:ext cx="3675407" cy="2369820"/>
          </a:xfrm>
          <a:prstGeom prst="rect">
            <a:avLst/>
          </a:prstGeom>
        </p:spPr>
        <p:txBody>
          <a:bodyPr lIns="0" tIns="0" rIns="0" bIns="0" rtlCol="0" anchor="t">
            <a:spAutoFit/>
          </a:bodyPr>
          <a:lstStyle/>
          <a:p>
            <a:pPr algn="ctr">
              <a:lnSpc>
                <a:spcPts val="3779"/>
              </a:lnSpc>
            </a:pPr>
            <a:r>
              <a:rPr lang="en-US" sz="2700">
                <a:solidFill>
                  <a:srgbClr val="29130E"/>
                </a:solidFill>
                <a:latin typeface="Lumberjack"/>
                <a:ea typeface="Lumberjack"/>
                <a:cs typeface="Lumberjack"/>
                <a:sym typeface="Lumberjack"/>
              </a:rPr>
              <a:t>Surat dukungan  diedarkan ke khalayak sebelum</a:t>
            </a:r>
          </a:p>
          <a:p>
            <a:pPr algn="ctr">
              <a:lnSpc>
                <a:spcPts val="3779"/>
              </a:lnSpc>
            </a:pPr>
            <a:r>
              <a:rPr lang="en-US" sz="2700">
                <a:solidFill>
                  <a:srgbClr val="29130E"/>
                </a:solidFill>
                <a:latin typeface="Lumberjack"/>
                <a:ea typeface="Lumberjack"/>
                <a:cs typeface="Lumberjack"/>
                <a:sym typeface="Lumberjack"/>
              </a:rPr>
              <a:t>masa tenang sehingga tidak ada unsur kesengajaan pemilu</a:t>
            </a:r>
          </a:p>
        </p:txBody>
      </p:sp>
      <p:sp>
        <p:nvSpPr>
          <p:cNvPr id="18" name="TextBox 18"/>
          <p:cNvSpPr txBox="1"/>
          <p:nvPr/>
        </p:nvSpPr>
        <p:spPr>
          <a:xfrm>
            <a:off x="1776825" y="1698053"/>
            <a:ext cx="15086712" cy="1006475"/>
          </a:xfrm>
          <a:prstGeom prst="rect">
            <a:avLst/>
          </a:prstGeom>
        </p:spPr>
        <p:txBody>
          <a:bodyPr lIns="0" tIns="0" rIns="0" bIns="0" rtlCol="0" anchor="t">
            <a:spAutoFit/>
          </a:bodyPr>
          <a:lstStyle/>
          <a:p>
            <a:pPr algn="ctr">
              <a:lnSpc>
                <a:spcPts val="7000"/>
              </a:lnSpc>
            </a:pPr>
            <a:r>
              <a:rPr lang="en-US" sz="5000">
                <a:solidFill>
                  <a:srgbClr val="CA5038"/>
                </a:solidFill>
                <a:latin typeface="TAN Tangkiwood"/>
                <a:ea typeface="TAN Tangkiwood"/>
                <a:cs typeface="TAN Tangkiwood"/>
                <a:sym typeface="TAN Tangkiwood"/>
              </a:rPr>
              <a:t>Analisis Framing Berita Pro</a:t>
            </a:r>
          </a:p>
        </p:txBody>
      </p:sp>
      <p:sp>
        <p:nvSpPr>
          <p:cNvPr id="19" name="TextBox 19"/>
          <p:cNvSpPr txBox="1"/>
          <p:nvPr/>
        </p:nvSpPr>
        <p:spPr>
          <a:xfrm>
            <a:off x="85060" y="3094110"/>
            <a:ext cx="3661511" cy="701674"/>
          </a:xfrm>
          <a:prstGeom prst="rect">
            <a:avLst/>
          </a:prstGeom>
        </p:spPr>
        <p:txBody>
          <a:bodyPr lIns="0" tIns="0" rIns="0" bIns="0" rtlCol="0" anchor="t">
            <a:spAutoFit/>
          </a:bodyPr>
          <a:lstStyle/>
          <a:p>
            <a:pPr algn="ctr">
              <a:lnSpc>
                <a:spcPts val="4900"/>
              </a:lnSpc>
            </a:pPr>
            <a:r>
              <a:rPr lang="en-US" sz="3500" dirty="0">
                <a:solidFill>
                  <a:srgbClr val="000000"/>
                </a:solidFill>
                <a:latin typeface="TAN Tangkiwood"/>
                <a:ea typeface="TAN Tangkiwood"/>
                <a:cs typeface="TAN Tangkiwood"/>
                <a:sym typeface="TAN Tangkiwood"/>
              </a:rPr>
              <a:t>Define Problem</a:t>
            </a:r>
          </a:p>
        </p:txBody>
      </p:sp>
      <p:sp>
        <p:nvSpPr>
          <p:cNvPr id="20" name="TextBox 20"/>
          <p:cNvSpPr txBox="1"/>
          <p:nvPr/>
        </p:nvSpPr>
        <p:spPr>
          <a:xfrm>
            <a:off x="4776872" y="3136655"/>
            <a:ext cx="3661511" cy="659129"/>
          </a:xfrm>
          <a:prstGeom prst="rect">
            <a:avLst/>
          </a:prstGeom>
        </p:spPr>
        <p:txBody>
          <a:bodyPr lIns="0" tIns="0" rIns="0" bIns="0" rtlCol="0" anchor="t">
            <a:spAutoFit/>
          </a:bodyPr>
          <a:lstStyle/>
          <a:p>
            <a:pPr algn="ctr">
              <a:lnSpc>
                <a:spcPts val="4620"/>
              </a:lnSpc>
            </a:pPr>
            <a:r>
              <a:rPr lang="en-US" sz="3300" dirty="0">
                <a:solidFill>
                  <a:srgbClr val="000000"/>
                </a:solidFill>
                <a:latin typeface="TAN Tangkiwood"/>
                <a:ea typeface="TAN Tangkiwood"/>
                <a:cs typeface="TAN Tangkiwood"/>
                <a:sym typeface="TAN Tangkiwood"/>
              </a:rPr>
              <a:t>Diagnose Causes</a:t>
            </a:r>
          </a:p>
        </p:txBody>
      </p:sp>
      <p:sp>
        <p:nvSpPr>
          <p:cNvPr id="21" name="TextBox 21"/>
          <p:cNvSpPr txBox="1"/>
          <p:nvPr/>
        </p:nvSpPr>
        <p:spPr>
          <a:xfrm>
            <a:off x="9118569" y="3172961"/>
            <a:ext cx="3661511" cy="659129"/>
          </a:xfrm>
          <a:prstGeom prst="rect">
            <a:avLst/>
          </a:prstGeom>
        </p:spPr>
        <p:txBody>
          <a:bodyPr lIns="0" tIns="0" rIns="0" bIns="0" rtlCol="0" anchor="t">
            <a:spAutoFit/>
          </a:bodyPr>
          <a:lstStyle/>
          <a:p>
            <a:pPr algn="ctr">
              <a:lnSpc>
                <a:spcPts val="4620"/>
              </a:lnSpc>
            </a:pPr>
            <a:r>
              <a:rPr lang="en-US" sz="3300" dirty="0">
                <a:solidFill>
                  <a:srgbClr val="000000"/>
                </a:solidFill>
                <a:latin typeface="TAN Tangkiwood"/>
                <a:ea typeface="TAN Tangkiwood"/>
                <a:cs typeface="TAN Tangkiwood"/>
                <a:sym typeface="TAN Tangkiwood"/>
              </a:rPr>
              <a:t>Moral Adjustment</a:t>
            </a:r>
          </a:p>
        </p:txBody>
      </p:sp>
      <p:sp>
        <p:nvSpPr>
          <p:cNvPr id="22" name="TextBox 22"/>
          <p:cNvSpPr txBox="1"/>
          <p:nvPr/>
        </p:nvSpPr>
        <p:spPr>
          <a:xfrm>
            <a:off x="13594280" y="3172961"/>
            <a:ext cx="3661511" cy="659129"/>
          </a:xfrm>
          <a:prstGeom prst="rect">
            <a:avLst/>
          </a:prstGeom>
        </p:spPr>
        <p:txBody>
          <a:bodyPr lIns="0" tIns="0" rIns="0" bIns="0" rtlCol="0" anchor="t">
            <a:spAutoFit/>
          </a:bodyPr>
          <a:lstStyle/>
          <a:p>
            <a:pPr algn="ctr">
              <a:lnSpc>
                <a:spcPts val="4620"/>
              </a:lnSpc>
            </a:pPr>
            <a:r>
              <a:rPr lang="en-US" sz="3300" dirty="0">
                <a:solidFill>
                  <a:srgbClr val="000000"/>
                </a:solidFill>
                <a:latin typeface="TAN Tangkiwood"/>
                <a:ea typeface="TAN Tangkiwood"/>
                <a:cs typeface="TAN Tangkiwood"/>
                <a:sym typeface="TAN Tangkiwood"/>
              </a:rPr>
              <a:t>Recommendation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a:off x="3797753" y="-4292998"/>
            <a:ext cx="10692491" cy="19008872"/>
          </a:xfrm>
          <a:custGeom>
            <a:avLst/>
            <a:gdLst/>
            <a:ahLst/>
            <a:cxnLst/>
            <a:rect l="l" t="t" r="r" b="b"/>
            <a:pathLst>
              <a:path w="10692491" h="19008872">
                <a:moveTo>
                  <a:pt x="0" y="0"/>
                </a:moveTo>
                <a:lnTo>
                  <a:pt x="10692490" y="0"/>
                </a:lnTo>
                <a:lnTo>
                  <a:pt x="10692490" y="19008872"/>
                </a:lnTo>
                <a:lnTo>
                  <a:pt x="0" y="19008872"/>
                </a:lnTo>
                <a:lnTo>
                  <a:pt x="0" y="0"/>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14692180" y="7553784"/>
            <a:ext cx="4342716" cy="3409032"/>
          </a:xfrm>
          <a:custGeom>
            <a:avLst/>
            <a:gdLst/>
            <a:ahLst/>
            <a:cxnLst/>
            <a:rect l="l" t="t" r="r" b="b"/>
            <a:pathLst>
              <a:path w="4342716" h="3409032">
                <a:moveTo>
                  <a:pt x="4342716" y="0"/>
                </a:moveTo>
                <a:lnTo>
                  <a:pt x="0" y="0"/>
                </a:lnTo>
                <a:lnTo>
                  <a:pt x="0" y="3409032"/>
                </a:lnTo>
                <a:lnTo>
                  <a:pt x="4342716" y="3409032"/>
                </a:lnTo>
                <a:lnTo>
                  <a:pt x="4342716"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596145" y="7474651"/>
            <a:ext cx="4342716" cy="3409032"/>
          </a:xfrm>
          <a:custGeom>
            <a:avLst/>
            <a:gdLst/>
            <a:ahLst/>
            <a:cxnLst/>
            <a:rect l="l" t="t" r="r" b="b"/>
            <a:pathLst>
              <a:path w="4342716" h="3409032">
                <a:moveTo>
                  <a:pt x="0" y="0"/>
                </a:moveTo>
                <a:lnTo>
                  <a:pt x="4342716" y="0"/>
                </a:lnTo>
                <a:lnTo>
                  <a:pt x="4342716" y="3409032"/>
                </a:lnTo>
                <a:lnTo>
                  <a:pt x="0" y="34090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392920" y="3006501"/>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3347650">
            <a:off x="-803776" y="-1053943"/>
            <a:ext cx="3174771" cy="3131118"/>
          </a:xfrm>
          <a:custGeom>
            <a:avLst/>
            <a:gdLst/>
            <a:ahLst/>
            <a:cxnLst/>
            <a:rect l="l" t="t" r="r" b="b"/>
            <a:pathLst>
              <a:path w="3174771" h="3131118">
                <a:moveTo>
                  <a:pt x="0" y="0"/>
                </a:moveTo>
                <a:lnTo>
                  <a:pt x="3174771" y="0"/>
                </a:lnTo>
                <a:lnTo>
                  <a:pt x="3174771" y="3131118"/>
                </a:lnTo>
                <a:lnTo>
                  <a:pt x="0" y="313111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3195136" flipH="1">
            <a:off x="16041820" y="-1017386"/>
            <a:ext cx="3174771" cy="3131118"/>
          </a:xfrm>
          <a:custGeom>
            <a:avLst/>
            <a:gdLst/>
            <a:ahLst/>
            <a:cxnLst/>
            <a:rect l="l" t="t" r="r" b="b"/>
            <a:pathLst>
              <a:path w="3174771" h="3131118">
                <a:moveTo>
                  <a:pt x="3174772" y="0"/>
                </a:moveTo>
                <a:lnTo>
                  <a:pt x="0" y="0"/>
                </a:lnTo>
                <a:lnTo>
                  <a:pt x="0" y="3131118"/>
                </a:lnTo>
                <a:lnTo>
                  <a:pt x="3174772" y="3131118"/>
                </a:lnTo>
                <a:lnTo>
                  <a:pt x="3174772"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TextBox 8"/>
          <p:cNvSpPr txBox="1"/>
          <p:nvPr/>
        </p:nvSpPr>
        <p:spPr>
          <a:xfrm>
            <a:off x="1575213" y="714375"/>
            <a:ext cx="15086712" cy="1374775"/>
          </a:xfrm>
          <a:prstGeom prst="rect">
            <a:avLst/>
          </a:prstGeom>
        </p:spPr>
        <p:txBody>
          <a:bodyPr lIns="0" tIns="0" rIns="0" bIns="0" rtlCol="0" anchor="t">
            <a:spAutoFit/>
          </a:bodyPr>
          <a:lstStyle/>
          <a:p>
            <a:pPr algn="ctr">
              <a:lnSpc>
                <a:spcPts val="9799"/>
              </a:lnSpc>
            </a:pPr>
            <a:r>
              <a:rPr lang="en-US" sz="6999">
                <a:solidFill>
                  <a:srgbClr val="CA5038"/>
                </a:solidFill>
                <a:latin typeface="TAN Tangkiwood"/>
                <a:ea typeface="TAN Tangkiwood"/>
                <a:cs typeface="TAN Tangkiwood"/>
                <a:sym typeface="TAN Tangkiwood"/>
              </a:rPr>
              <a:t>Hasil Penelitian dan Pembahasan</a:t>
            </a:r>
          </a:p>
        </p:txBody>
      </p:sp>
      <p:sp>
        <p:nvSpPr>
          <p:cNvPr id="9" name="Freeform 9"/>
          <p:cNvSpPr/>
          <p:nvPr/>
        </p:nvSpPr>
        <p:spPr>
          <a:xfrm rot="-1792984">
            <a:off x="11230326" y="9270411"/>
            <a:ext cx="1688109" cy="928460"/>
          </a:xfrm>
          <a:custGeom>
            <a:avLst/>
            <a:gdLst/>
            <a:ahLst/>
            <a:cxnLst/>
            <a:rect l="l" t="t" r="r" b="b"/>
            <a:pathLst>
              <a:path w="1688109" h="928460">
                <a:moveTo>
                  <a:pt x="0" y="0"/>
                </a:moveTo>
                <a:lnTo>
                  <a:pt x="1688110" y="0"/>
                </a:lnTo>
                <a:lnTo>
                  <a:pt x="1688110" y="928460"/>
                </a:lnTo>
                <a:lnTo>
                  <a:pt x="0" y="92846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1689788" flipH="1">
            <a:off x="5369672" y="9270411"/>
            <a:ext cx="1688109" cy="928460"/>
          </a:xfrm>
          <a:custGeom>
            <a:avLst/>
            <a:gdLst/>
            <a:ahLst/>
            <a:cxnLst/>
            <a:rect l="l" t="t" r="r" b="b"/>
            <a:pathLst>
              <a:path w="1688109" h="928460">
                <a:moveTo>
                  <a:pt x="1688109" y="0"/>
                </a:moveTo>
                <a:lnTo>
                  <a:pt x="0" y="0"/>
                </a:lnTo>
                <a:lnTo>
                  <a:pt x="0" y="928460"/>
                </a:lnTo>
                <a:lnTo>
                  <a:pt x="1688109" y="928460"/>
                </a:lnTo>
                <a:lnTo>
                  <a:pt x="1688109"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a:off x="4973312" y="3064602"/>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9436833" y="3064602"/>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Freeform 13"/>
          <p:cNvSpPr/>
          <p:nvPr/>
        </p:nvSpPr>
        <p:spPr>
          <a:xfrm>
            <a:off x="13900353" y="3064602"/>
            <a:ext cx="3964516" cy="4671005"/>
          </a:xfrm>
          <a:custGeom>
            <a:avLst/>
            <a:gdLst/>
            <a:ahLst/>
            <a:cxnLst/>
            <a:rect l="l" t="t" r="r" b="b"/>
            <a:pathLst>
              <a:path w="3964516" h="4671005">
                <a:moveTo>
                  <a:pt x="0" y="0"/>
                </a:moveTo>
                <a:lnTo>
                  <a:pt x="3964516" y="0"/>
                </a:lnTo>
                <a:lnTo>
                  <a:pt x="3964516" y="4671005"/>
                </a:lnTo>
                <a:lnTo>
                  <a:pt x="0" y="46710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TextBox 14"/>
          <p:cNvSpPr txBox="1"/>
          <p:nvPr/>
        </p:nvSpPr>
        <p:spPr>
          <a:xfrm>
            <a:off x="9598439" y="4241800"/>
            <a:ext cx="3641304" cy="1746250"/>
          </a:xfrm>
          <a:prstGeom prst="rect">
            <a:avLst/>
          </a:prstGeom>
        </p:spPr>
        <p:txBody>
          <a:bodyPr lIns="0" tIns="0" rIns="0" bIns="0" rtlCol="0" anchor="t">
            <a:spAutoFit/>
          </a:bodyPr>
          <a:lstStyle/>
          <a:p>
            <a:pPr algn="ctr">
              <a:lnSpc>
                <a:spcPts val="3500"/>
              </a:lnSpc>
            </a:pPr>
            <a:r>
              <a:rPr lang="en-US" sz="2500">
                <a:solidFill>
                  <a:srgbClr val="29130E"/>
                </a:solidFill>
                <a:latin typeface="Lumberjack"/>
                <a:ea typeface="Lumberjack"/>
                <a:cs typeface="Lumberjack"/>
                <a:sym typeface="Lumberjack"/>
              </a:rPr>
              <a:t>Adanya surat dukungan ini membuat Prabowo dinilai berpihak dalam mendukug Ridwan Kamil.</a:t>
            </a:r>
          </a:p>
        </p:txBody>
      </p:sp>
      <p:sp>
        <p:nvSpPr>
          <p:cNvPr id="15" name="TextBox 15"/>
          <p:cNvSpPr txBox="1"/>
          <p:nvPr/>
        </p:nvSpPr>
        <p:spPr>
          <a:xfrm>
            <a:off x="4874248" y="4186620"/>
            <a:ext cx="4005145" cy="1362710"/>
          </a:xfrm>
          <a:prstGeom prst="rect">
            <a:avLst/>
          </a:prstGeom>
        </p:spPr>
        <p:txBody>
          <a:bodyPr lIns="0" tIns="0" rIns="0" bIns="0" rtlCol="0" anchor="t">
            <a:spAutoFit/>
          </a:bodyPr>
          <a:lstStyle/>
          <a:p>
            <a:pPr algn="ctr">
              <a:lnSpc>
                <a:spcPts val="3640"/>
              </a:lnSpc>
            </a:pPr>
            <a:r>
              <a:rPr lang="en-US" sz="2600">
                <a:solidFill>
                  <a:srgbClr val="29130E"/>
                </a:solidFill>
                <a:latin typeface="Lumberjack"/>
                <a:ea typeface="Lumberjack"/>
                <a:cs typeface="Lumberjack"/>
                <a:sym typeface="Lumberjack"/>
              </a:rPr>
              <a:t>Perlu ada pemisahan fungsi sebagai ketum partai dan fungsi Presiden RI.</a:t>
            </a:r>
          </a:p>
        </p:txBody>
      </p:sp>
      <p:sp>
        <p:nvSpPr>
          <p:cNvPr id="16" name="TextBox 16"/>
          <p:cNvSpPr txBox="1"/>
          <p:nvPr/>
        </p:nvSpPr>
        <p:spPr>
          <a:xfrm>
            <a:off x="783609" y="3876105"/>
            <a:ext cx="3311291" cy="2369820"/>
          </a:xfrm>
          <a:prstGeom prst="rect">
            <a:avLst/>
          </a:prstGeom>
        </p:spPr>
        <p:txBody>
          <a:bodyPr lIns="0" tIns="0" rIns="0" bIns="0" rtlCol="0" anchor="t">
            <a:spAutoFit/>
          </a:bodyPr>
          <a:lstStyle/>
          <a:p>
            <a:pPr algn="ctr">
              <a:lnSpc>
                <a:spcPts val="3779"/>
              </a:lnSpc>
            </a:pPr>
            <a:r>
              <a:rPr lang="en-US" sz="2700">
                <a:solidFill>
                  <a:srgbClr val="29130E"/>
                </a:solidFill>
                <a:latin typeface="Lumberjack"/>
                <a:ea typeface="Lumberjack"/>
                <a:cs typeface="Lumberjack"/>
                <a:sym typeface="Lumberjack"/>
              </a:rPr>
              <a:t>Munculnya surat dukungan Prabowo kepada Ridwan Kamil menimbulkan kontroversi.</a:t>
            </a:r>
          </a:p>
        </p:txBody>
      </p:sp>
      <p:sp>
        <p:nvSpPr>
          <p:cNvPr id="17" name="TextBox 17"/>
          <p:cNvSpPr txBox="1"/>
          <p:nvPr/>
        </p:nvSpPr>
        <p:spPr>
          <a:xfrm>
            <a:off x="13953799" y="3941793"/>
            <a:ext cx="3675407" cy="2369820"/>
          </a:xfrm>
          <a:prstGeom prst="rect">
            <a:avLst/>
          </a:prstGeom>
        </p:spPr>
        <p:txBody>
          <a:bodyPr lIns="0" tIns="0" rIns="0" bIns="0" rtlCol="0" anchor="t">
            <a:spAutoFit/>
          </a:bodyPr>
          <a:lstStyle/>
          <a:p>
            <a:pPr algn="ctr">
              <a:lnSpc>
                <a:spcPts val="3779"/>
              </a:lnSpc>
            </a:pPr>
            <a:r>
              <a:rPr lang="en-US" sz="2700">
                <a:solidFill>
                  <a:srgbClr val="29130E"/>
                </a:solidFill>
                <a:latin typeface="Lumberjack"/>
                <a:ea typeface="Lumberjack"/>
                <a:cs typeface="Lumberjack"/>
                <a:sym typeface="Lumberjack"/>
              </a:rPr>
              <a:t>Sudah seharusnya Indonesia mempunyai UU yang mengatur batas dan ketentuan jabatan ketum partai dan presiden.</a:t>
            </a:r>
          </a:p>
        </p:txBody>
      </p:sp>
      <p:sp>
        <p:nvSpPr>
          <p:cNvPr id="18" name="TextBox 18"/>
          <p:cNvSpPr txBox="1"/>
          <p:nvPr/>
        </p:nvSpPr>
        <p:spPr>
          <a:xfrm>
            <a:off x="1776825" y="1698053"/>
            <a:ext cx="15086712" cy="1006475"/>
          </a:xfrm>
          <a:prstGeom prst="rect">
            <a:avLst/>
          </a:prstGeom>
        </p:spPr>
        <p:txBody>
          <a:bodyPr lIns="0" tIns="0" rIns="0" bIns="0" rtlCol="0" anchor="t">
            <a:spAutoFit/>
          </a:bodyPr>
          <a:lstStyle/>
          <a:p>
            <a:pPr algn="ctr">
              <a:lnSpc>
                <a:spcPts val="7000"/>
              </a:lnSpc>
            </a:pPr>
            <a:r>
              <a:rPr lang="en-US" sz="5000">
                <a:solidFill>
                  <a:srgbClr val="CA5038"/>
                </a:solidFill>
                <a:latin typeface="TAN Tangkiwood"/>
                <a:ea typeface="TAN Tangkiwood"/>
                <a:cs typeface="TAN Tangkiwood"/>
                <a:sym typeface="TAN Tangkiwood"/>
              </a:rPr>
              <a:t>Analisis Framing Berita Kontra</a:t>
            </a:r>
          </a:p>
        </p:txBody>
      </p:sp>
      <p:sp>
        <p:nvSpPr>
          <p:cNvPr id="19" name="TextBox 19"/>
          <p:cNvSpPr txBox="1"/>
          <p:nvPr/>
        </p:nvSpPr>
        <p:spPr>
          <a:xfrm>
            <a:off x="85059" y="3089744"/>
            <a:ext cx="3661511" cy="701674"/>
          </a:xfrm>
          <a:prstGeom prst="rect">
            <a:avLst/>
          </a:prstGeom>
        </p:spPr>
        <p:txBody>
          <a:bodyPr lIns="0" tIns="0" rIns="0" bIns="0" rtlCol="0" anchor="t">
            <a:spAutoFit/>
          </a:bodyPr>
          <a:lstStyle/>
          <a:p>
            <a:pPr algn="ctr">
              <a:lnSpc>
                <a:spcPts val="4900"/>
              </a:lnSpc>
            </a:pPr>
            <a:r>
              <a:rPr lang="en-US" sz="3500" dirty="0">
                <a:solidFill>
                  <a:srgbClr val="000000"/>
                </a:solidFill>
                <a:latin typeface="TAN Tangkiwood"/>
                <a:ea typeface="TAN Tangkiwood"/>
                <a:cs typeface="TAN Tangkiwood"/>
                <a:sym typeface="TAN Tangkiwood"/>
              </a:rPr>
              <a:t>Define Problem</a:t>
            </a:r>
          </a:p>
        </p:txBody>
      </p:sp>
      <p:sp>
        <p:nvSpPr>
          <p:cNvPr id="20" name="TextBox 20"/>
          <p:cNvSpPr txBox="1"/>
          <p:nvPr/>
        </p:nvSpPr>
        <p:spPr>
          <a:xfrm>
            <a:off x="4759811" y="3136655"/>
            <a:ext cx="3661511" cy="659129"/>
          </a:xfrm>
          <a:prstGeom prst="rect">
            <a:avLst/>
          </a:prstGeom>
        </p:spPr>
        <p:txBody>
          <a:bodyPr lIns="0" tIns="0" rIns="0" bIns="0" rtlCol="0" anchor="t">
            <a:spAutoFit/>
          </a:bodyPr>
          <a:lstStyle/>
          <a:p>
            <a:pPr algn="ctr">
              <a:lnSpc>
                <a:spcPts val="4620"/>
              </a:lnSpc>
            </a:pPr>
            <a:r>
              <a:rPr lang="en-US" sz="3300" dirty="0">
                <a:solidFill>
                  <a:srgbClr val="000000"/>
                </a:solidFill>
                <a:latin typeface="TAN Tangkiwood"/>
                <a:ea typeface="TAN Tangkiwood"/>
                <a:cs typeface="TAN Tangkiwood"/>
                <a:sym typeface="TAN Tangkiwood"/>
              </a:rPr>
              <a:t>Diagnose Causes</a:t>
            </a:r>
          </a:p>
        </p:txBody>
      </p:sp>
      <p:sp>
        <p:nvSpPr>
          <p:cNvPr id="21" name="TextBox 21"/>
          <p:cNvSpPr txBox="1"/>
          <p:nvPr/>
        </p:nvSpPr>
        <p:spPr>
          <a:xfrm>
            <a:off x="9118569" y="3132289"/>
            <a:ext cx="3661511" cy="659129"/>
          </a:xfrm>
          <a:prstGeom prst="rect">
            <a:avLst/>
          </a:prstGeom>
        </p:spPr>
        <p:txBody>
          <a:bodyPr lIns="0" tIns="0" rIns="0" bIns="0" rtlCol="0" anchor="t">
            <a:spAutoFit/>
          </a:bodyPr>
          <a:lstStyle/>
          <a:p>
            <a:pPr algn="ctr">
              <a:lnSpc>
                <a:spcPts val="4620"/>
              </a:lnSpc>
            </a:pPr>
            <a:r>
              <a:rPr lang="en-US" sz="3300" dirty="0">
                <a:solidFill>
                  <a:srgbClr val="000000"/>
                </a:solidFill>
                <a:latin typeface="TAN Tangkiwood"/>
                <a:ea typeface="TAN Tangkiwood"/>
                <a:cs typeface="TAN Tangkiwood"/>
                <a:sym typeface="TAN Tangkiwood"/>
              </a:rPr>
              <a:t>Moral Adjustment</a:t>
            </a:r>
          </a:p>
        </p:txBody>
      </p:sp>
      <p:sp>
        <p:nvSpPr>
          <p:cNvPr id="22" name="TextBox 22"/>
          <p:cNvSpPr txBox="1"/>
          <p:nvPr/>
        </p:nvSpPr>
        <p:spPr>
          <a:xfrm>
            <a:off x="13637056" y="3134296"/>
            <a:ext cx="3661511" cy="659129"/>
          </a:xfrm>
          <a:prstGeom prst="rect">
            <a:avLst/>
          </a:prstGeom>
        </p:spPr>
        <p:txBody>
          <a:bodyPr lIns="0" tIns="0" rIns="0" bIns="0" rtlCol="0" anchor="t">
            <a:spAutoFit/>
          </a:bodyPr>
          <a:lstStyle/>
          <a:p>
            <a:pPr algn="ctr">
              <a:lnSpc>
                <a:spcPts val="4620"/>
              </a:lnSpc>
            </a:pPr>
            <a:r>
              <a:rPr lang="en-US" sz="3300" dirty="0">
                <a:solidFill>
                  <a:srgbClr val="000000"/>
                </a:solidFill>
                <a:latin typeface="TAN Tangkiwood"/>
                <a:ea typeface="TAN Tangkiwood"/>
                <a:cs typeface="TAN Tangkiwood"/>
                <a:sym typeface="TAN Tangkiwood"/>
              </a:rPr>
              <a:t>Recommendation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flipH="1" flipV="1">
            <a:off x="3797755" y="-4360936"/>
            <a:ext cx="10692491" cy="19008872"/>
          </a:xfrm>
          <a:custGeom>
            <a:avLst/>
            <a:gdLst/>
            <a:ahLst/>
            <a:cxnLst/>
            <a:rect l="l" t="t" r="r" b="b"/>
            <a:pathLst>
              <a:path w="10692491" h="19008872">
                <a:moveTo>
                  <a:pt x="10692490" y="19008872"/>
                </a:moveTo>
                <a:lnTo>
                  <a:pt x="0" y="19008872"/>
                </a:lnTo>
                <a:lnTo>
                  <a:pt x="0" y="0"/>
                </a:lnTo>
                <a:lnTo>
                  <a:pt x="10692490" y="0"/>
                </a:lnTo>
                <a:lnTo>
                  <a:pt x="10692490" y="19008872"/>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a:off x="2512072" y="2358139"/>
            <a:ext cx="13263856" cy="6511347"/>
          </a:xfrm>
          <a:custGeom>
            <a:avLst/>
            <a:gdLst/>
            <a:ahLst/>
            <a:cxnLst/>
            <a:rect l="l" t="t" r="r" b="b"/>
            <a:pathLst>
              <a:path w="13263856" h="6511347">
                <a:moveTo>
                  <a:pt x="0" y="0"/>
                </a:moveTo>
                <a:lnTo>
                  <a:pt x="13263856" y="0"/>
                </a:lnTo>
                <a:lnTo>
                  <a:pt x="13263856" y="6511348"/>
                </a:lnTo>
                <a:lnTo>
                  <a:pt x="0" y="65113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5411843" y="300739"/>
            <a:ext cx="4007204" cy="2925259"/>
          </a:xfrm>
          <a:custGeom>
            <a:avLst/>
            <a:gdLst/>
            <a:ahLst/>
            <a:cxnLst/>
            <a:rect l="l" t="t" r="r" b="b"/>
            <a:pathLst>
              <a:path w="4007204" h="2925259">
                <a:moveTo>
                  <a:pt x="0" y="0"/>
                </a:moveTo>
                <a:lnTo>
                  <a:pt x="4007204" y="0"/>
                </a:lnTo>
                <a:lnTo>
                  <a:pt x="4007204" y="2925259"/>
                </a:lnTo>
                <a:lnTo>
                  <a:pt x="0" y="29252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flipH="1">
            <a:off x="-1032703" y="300739"/>
            <a:ext cx="4007204" cy="2925259"/>
          </a:xfrm>
          <a:custGeom>
            <a:avLst/>
            <a:gdLst/>
            <a:ahLst/>
            <a:cxnLst/>
            <a:rect l="l" t="t" r="r" b="b"/>
            <a:pathLst>
              <a:path w="4007204" h="2925259">
                <a:moveTo>
                  <a:pt x="4007205" y="0"/>
                </a:moveTo>
                <a:lnTo>
                  <a:pt x="0" y="0"/>
                </a:lnTo>
                <a:lnTo>
                  <a:pt x="0" y="2925259"/>
                </a:lnTo>
                <a:lnTo>
                  <a:pt x="4007205" y="2925259"/>
                </a:lnTo>
                <a:lnTo>
                  <a:pt x="4007205"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6735054" y="3788635"/>
            <a:ext cx="3826764" cy="4114800"/>
          </a:xfrm>
          <a:custGeom>
            <a:avLst/>
            <a:gdLst/>
            <a:ahLst/>
            <a:cxnLst/>
            <a:rect l="l" t="t" r="r" b="b"/>
            <a:pathLst>
              <a:path w="3826764" h="4114800">
                <a:moveTo>
                  <a:pt x="0" y="0"/>
                </a:moveTo>
                <a:lnTo>
                  <a:pt x="3826764" y="0"/>
                </a:lnTo>
                <a:lnTo>
                  <a:pt x="3826764"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flipH="1">
            <a:off x="-2273818" y="3788635"/>
            <a:ext cx="3826764" cy="4114800"/>
          </a:xfrm>
          <a:custGeom>
            <a:avLst/>
            <a:gdLst/>
            <a:ahLst/>
            <a:cxnLst/>
            <a:rect l="l" t="t" r="r" b="b"/>
            <a:pathLst>
              <a:path w="3826764" h="4114800">
                <a:moveTo>
                  <a:pt x="3826764" y="0"/>
                </a:moveTo>
                <a:lnTo>
                  <a:pt x="0" y="0"/>
                </a:lnTo>
                <a:lnTo>
                  <a:pt x="0" y="4114800"/>
                </a:lnTo>
                <a:lnTo>
                  <a:pt x="3826764" y="4114800"/>
                </a:lnTo>
                <a:lnTo>
                  <a:pt x="3826764"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rot="-182235">
            <a:off x="3323733" y="-1571204"/>
            <a:ext cx="3912252" cy="2953750"/>
          </a:xfrm>
          <a:custGeom>
            <a:avLst/>
            <a:gdLst/>
            <a:ahLst/>
            <a:cxnLst/>
            <a:rect l="l" t="t" r="r" b="b"/>
            <a:pathLst>
              <a:path w="3912252" h="2953750">
                <a:moveTo>
                  <a:pt x="0" y="0"/>
                </a:moveTo>
                <a:lnTo>
                  <a:pt x="3912252" y="0"/>
                </a:lnTo>
                <a:lnTo>
                  <a:pt x="3912252" y="2953750"/>
                </a:lnTo>
                <a:lnTo>
                  <a:pt x="0" y="29537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TextBox 9"/>
          <p:cNvSpPr txBox="1"/>
          <p:nvPr/>
        </p:nvSpPr>
        <p:spPr>
          <a:xfrm>
            <a:off x="3397372" y="2372761"/>
            <a:ext cx="11131446" cy="1380699"/>
          </a:xfrm>
          <a:prstGeom prst="rect">
            <a:avLst/>
          </a:prstGeom>
        </p:spPr>
        <p:txBody>
          <a:bodyPr lIns="0" tIns="0" rIns="0" bIns="0" rtlCol="0" anchor="t">
            <a:spAutoFit/>
          </a:bodyPr>
          <a:lstStyle/>
          <a:p>
            <a:pPr algn="ctr">
              <a:lnSpc>
                <a:spcPts val="12444"/>
              </a:lnSpc>
            </a:pPr>
            <a:r>
              <a:rPr lang="en-US" sz="5000" dirty="0">
                <a:solidFill>
                  <a:srgbClr val="CA5038"/>
                </a:solidFill>
                <a:latin typeface="TAN Tangkiwood"/>
                <a:ea typeface="TAN Tangkiwood"/>
                <a:cs typeface="TAN Tangkiwood"/>
                <a:sym typeface="TAN Tangkiwood"/>
              </a:rPr>
              <a:t>Kesimpulan</a:t>
            </a:r>
          </a:p>
        </p:txBody>
      </p:sp>
      <p:sp>
        <p:nvSpPr>
          <p:cNvPr id="10" name="Freeform 10"/>
          <p:cNvSpPr/>
          <p:nvPr/>
        </p:nvSpPr>
        <p:spPr>
          <a:xfrm rot="497808" flipH="1">
            <a:off x="11306950" y="-1571204"/>
            <a:ext cx="3912252" cy="2953750"/>
          </a:xfrm>
          <a:custGeom>
            <a:avLst/>
            <a:gdLst/>
            <a:ahLst/>
            <a:cxnLst/>
            <a:rect l="l" t="t" r="r" b="b"/>
            <a:pathLst>
              <a:path w="3912252" h="2953750">
                <a:moveTo>
                  <a:pt x="3912252" y="0"/>
                </a:moveTo>
                <a:lnTo>
                  <a:pt x="0" y="0"/>
                </a:lnTo>
                <a:lnTo>
                  <a:pt x="0" y="2953750"/>
                </a:lnTo>
                <a:lnTo>
                  <a:pt x="3912252" y="2953750"/>
                </a:lnTo>
                <a:lnTo>
                  <a:pt x="3912252"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flipV="1">
            <a:off x="0" y="8869487"/>
            <a:ext cx="1941799" cy="1417513"/>
          </a:xfrm>
          <a:custGeom>
            <a:avLst/>
            <a:gdLst/>
            <a:ahLst/>
            <a:cxnLst/>
            <a:rect l="l" t="t" r="r" b="b"/>
            <a:pathLst>
              <a:path w="1941799" h="1417513">
                <a:moveTo>
                  <a:pt x="1941799" y="1417513"/>
                </a:moveTo>
                <a:lnTo>
                  <a:pt x="0" y="1417513"/>
                </a:lnTo>
                <a:lnTo>
                  <a:pt x="0" y="0"/>
                </a:lnTo>
                <a:lnTo>
                  <a:pt x="1941799" y="0"/>
                </a:lnTo>
                <a:lnTo>
                  <a:pt x="1941799" y="1417513"/>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2" name="Freeform 12"/>
          <p:cNvSpPr/>
          <p:nvPr/>
        </p:nvSpPr>
        <p:spPr>
          <a:xfrm flipV="1">
            <a:off x="16658953" y="8733426"/>
            <a:ext cx="1941799" cy="1417513"/>
          </a:xfrm>
          <a:custGeom>
            <a:avLst/>
            <a:gdLst/>
            <a:ahLst/>
            <a:cxnLst/>
            <a:rect l="l" t="t" r="r" b="b"/>
            <a:pathLst>
              <a:path w="1941799" h="1417513">
                <a:moveTo>
                  <a:pt x="0" y="1417513"/>
                </a:moveTo>
                <a:lnTo>
                  <a:pt x="1941799" y="1417513"/>
                </a:lnTo>
                <a:lnTo>
                  <a:pt x="1941799" y="0"/>
                </a:lnTo>
                <a:lnTo>
                  <a:pt x="0" y="0"/>
                </a:lnTo>
                <a:lnTo>
                  <a:pt x="0" y="1417513"/>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93803" flipH="1">
            <a:off x="2180598" y="9290182"/>
            <a:ext cx="1153149" cy="1157490"/>
          </a:xfrm>
          <a:custGeom>
            <a:avLst/>
            <a:gdLst/>
            <a:ahLst/>
            <a:cxnLst/>
            <a:rect l="l" t="t" r="r" b="b"/>
            <a:pathLst>
              <a:path w="1153149" h="1157490">
                <a:moveTo>
                  <a:pt x="1153148" y="0"/>
                </a:moveTo>
                <a:lnTo>
                  <a:pt x="0" y="0"/>
                </a:lnTo>
                <a:lnTo>
                  <a:pt x="0" y="1157489"/>
                </a:lnTo>
                <a:lnTo>
                  <a:pt x="1153148" y="1157489"/>
                </a:lnTo>
                <a:lnTo>
                  <a:pt x="1153148"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4" name="Freeform 14"/>
          <p:cNvSpPr/>
          <p:nvPr/>
        </p:nvSpPr>
        <p:spPr>
          <a:xfrm rot="-2528589">
            <a:off x="14895061" y="9278187"/>
            <a:ext cx="1153149" cy="1157490"/>
          </a:xfrm>
          <a:custGeom>
            <a:avLst/>
            <a:gdLst/>
            <a:ahLst/>
            <a:cxnLst/>
            <a:rect l="l" t="t" r="r" b="b"/>
            <a:pathLst>
              <a:path w="1153149" h="1157490">
                <a:moveTo>
                  <a:pt x="0" y="0"/>
                </a:moveTo>
                <a:lnTo>
                  <a:pt x="1153149" y="0"/>
                </a:lnTo>
                <a:lnTo>
                  <a:pt x="1153149" y="1157490"/>
                </a:lnTo>
                <a:lnTo>
                  <a:pt x="0" y="115749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5" name="Freeform 15"/>
          <p:cNvSpPr/>
          <p:nvPr/>
        </p:nvSpPr>
        <p:spPr>
          <a:xfrm>
            <a:off x="3922551" y="9264076"/>
            <a:ext cx="1357308" cy="1209701"/>
          </a:xfrm>
          <a:custGeom>
            <a:avLst/>
            <a:gdLst/>
            <a:ahLst/>
            <a:cxnLst/>
            <a:rect l="l" t="t" r="r" b="b"/>
            <a:pathLst>
              <a:path w="1357308" h="1209701">
                <a:moveTo>
                  <a:pt x="0" y="0"/>
                </a:moveTo>
                <a:lnTo>
                  <a:pt x="1357308" y="0"/>
                </a:lnTo>
                <a:lnTo>
                  <a:pt x="1357308" y="1209701"/>
                </a:lnTo>
                <a:lnTo>
                  <a:pt x="0" y="120970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6" name="Freeform 16"/>
          <p:cNvSpPr/>
          <p:nvPr/>
        </p:nvSpPr>
        <p:spPr>
          <a:xfrm>
            <a:off x="12924843" y="9224819"/>
            <a:ext cx="1357308" cy="1209701"/>
          </a:xfrm>
          <a:custGeom>
            <a:avLst/>
            <a:gdLst/>
            <a:ahLst/>
            <a:cxnLst/>
            <a:rect l="l" t="t" r="r" b="b"/>
            <a:pathLst>
              <a:path w="1357308" h="1209701">
                <a:moveTo>
                  <a:pt x="0" y="0"/>
                </a:moveTo>
                <a:lnTo>
                  <a:pt x="1357308" y="0"/>
                </a:lnTo>
                <a:lnTo>
                  <a:pt x="1357308" y="1209701"/>
                </a:lnTo>
                <a:lnTo>
                  <a:pt x="0" y="120970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7" name="Freeform 17"/>
          <p:cNvSpPr/>
          <p:nvPr/>
        </p:nvSpPr>
        <p:spPr>
          <a:xfrm>
            <a:off x="5632284" y="9442183"/>
            <a:ext cx="791329" cy="767589"/>
          </a:xfrm>
          <a:custGeom>
            <a:avLst/>
            <a:gdLst/>
            <a:ahLst/>
            <a:cxnLst/>
            <a:rect l="l" t="t" r="r" b="b"/>
            <a:pathLst>
              <a:path w="791329" h="767589">
                <a:moveTo>
                  <a:pt x="0" y="0"/>
                </a:moveTo>
                <a:lnTo>
                  <a:pt x="791329" y="0"/>
                </a:lnTo>
                <a:lnTo>
                  <a:pt x="791329" y="767589"/>
                </a:lnTo>
                <a:lnTo>
                  <a:pt x="0" y="767589"/>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18" name="Freeform 18"/>
          <p:cNvSpPr/>
          <p:nvPr/>
        </p:nvSpPr>
        <p:spPr>
          <a:xfrm flipH="1">
            <a:off x="11762039" y="9378331"/>
            <a:ext cx="791329" cy="767589"/>
          </a:xfrm>
          <a:custGeom>
            <a:avLst/>
            <a:gdLst/>
            <a:ahLst/>
            <a:cxnLst/>
            <a:rect l="l" t="t" r="r" b="b"/>
            <a:pathLst>
              <a:path w="791329" h="767589">
                <a:moveTo>
                  <a:pt x="791329" y="0"/>
                </a:moveTo>
                <a:lnTo>
                  <a:pt x="0" y="0"/>
                </a:lnTo>
                <a:lnTo>
                  <a:pt x="0" y="767590"/>
                </a:lnTo>
                <a:lnTo>
                  <a:pt x="791329" y="767590"/>
                </a:lnTo>
                <a:lnTo>
                  <a:pt x="791329"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19" name="Freeform 19"/>
          <p:cNvSpPr/>
          <p:nvPr/>
        </p:nvSpPr>
        <p:spPr>
          <a:xfrm>
            <a:off x="6959695" y="9378331"/>
            <a:ext cx="1118515" cy="1928475"/>
          </a:xfrm>
          <a:custGeom>
            <a:avLst/>
            <a:gdLst/>
            <a:ahLst/>
            <a:cxnLst/>
            <a:rect l="l" t="t" r="r" b="b"/>
            <a:pathLst>
              <a:path w="1118515" h="1928475">
                <a:moveTo>
                  <a:pt x="0" y="0"/>
                </a:moveTo>
                <a:lnTo>
                  <a:pt x="1118515" y="0"/>
                </a:lnTo>
                <a:lnTo>
                  <a:pt x="1118515" y="1928475"/>
                </a:lnTo>
                <a:lnTo>
                  <a:pt x="0" y="192847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20" name="Freeform 20"/>
          <p:cNvSpPr/>
          <p:nvPr/>
        </p:nvSpPr>
        <p:spPr>
          <a:xfrm>
            <a:off x="10224872" y="9378331"/>
            <a:ext cx="1118515" cy="1928475"/>
          </a:xfrm>
          <a:custGeom>
            <a:avLst/>
            <a:gdLst/>
            <a:ahLst/>
            <a:cxnLst/>
            <a:rect l="l" t="t" r="r" b="b"/>
            <a:pathLst>
              <a:path w="1118515" h="1928475">
                <a:moveTo>
                  <a:pt x="0" y="0"/>
                </a:moveTo>
                <a:lnTo>
                  <a:pt x="1118515" y="0"/>
                </a:lnTo>
                <a:lnTo>
                  <a:pt x="1118515" y="1928475"/>
                </a:lnTo>
                <a:lnTo>
                  <a:pt x="0" y="192847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21" name="Freeform 21"/>
          <p:cNvSpPr/>
          <p:nvPr/>
        </p:nvSpPr>
        <p:spPr>
          <a:xfrm>
            <a:off x="8524292" y="9224819"/>
            <a:ext cx="1281480" cy="1986791"/>
          </a:xfrm>
          <a:custGeom>
            <a:avLst/>
            <a:gdLst/>
            <a:ahLst/>
            <a:cxnLst/>
            <a:rect l="l" t="t" r="r" b="b"/>
            <a:pathLst>
              <a:path w="1281480" h="1986791">
                <a:moveTo>
                  <a:pt x="0" y="0"/>
                </a:moveTo>
                <a:lnTo>
                  <a:pt x="1281480" y="0"/>
                </a:lnTo>
                <a:lnTo>
                  <a:pt x="1281480" y="1986791"/>
                </a:lnTo>
                <a:lnTo>
                  <a:pt x="0" y="198679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sp>
      <p:sp>
        <p:nvSpPr>
          <p:cNvPr id="22" name="Freeform 22"/>
          <p:cNvSpPr/>
          <p:nvPr/>
        </p:nvSpPr>
        <p:spPr>
          <a:xfrm flipV="1">
            <a:off x="8275496" y="-2247900"/>
            <a:ext cx="1874806" cy="3086100"/>
          </a:xfrm>
          <a:custGeom>
            <a:avLst/>
            <a:gdLst/>
            <a:ahLst/>
            <a:cxnLst/>
            <a:rect l="l" t="t" r="r" b="b"/>
            <a:pathLst>
              <a:path w="1874806" h="3086100">
                <a:moveTo>
                  <a:pt x="0" y="3086100"/>
                </a:moveTo>
                <a:lnTo>
                  <a:pt x="1874806" y="3086100"/>
                </a:lnTo>
                <a:lnTo>
                  <a:pt x="1874806" y="0"/>
                </a:lnTo>
                <a:lnTo>
                  <a:pt x="0" y="0"/>
                </a:lnTo>
                <a:lnTo>
                  <a:pt x="0" y="3086100"/>
                </a:lnTo>
                <a:close/>
              </a:path>
            </a:pathLst>
          </a:custGeom>
          <a:blipFill>
            <a:blip r:embed="rId24">
              <a:extLst>
                <a:ext uri="{96DAC541-7B7A-43D3-8B79-37D633B846F1}">
                  <asvg:svgBlip xmlns:asvg="http://schemas.microsoft.com/office/drawing/2016/SVG/main" r:embed="rId25"/>
                </a:ext>
              </a:extLst>
            </a:blip>
            <a:stretch>
              <a:fillRect/>
            </a:stretch>
          </a:blipFill>
        </p:spPr>
      </p:sp>
      <p:sp>
        <p:nvSpPr>
          <p:cNvPr id="23" name="TextBox 23"/>
          <p:cNvSpPr txBox="1"/>
          <p:nvPr/>
        </p:nvSpPr>
        <p:spPr>
          <a:xfrm>
            <a:off x="2757172" y="4077606"/>
            <a:ext cx="12021450" cy="3255709"/>
          </a:xfrm>
          <a:prstGeom prst="rect">
            <a:avLst/>
          </a:prstGeom>
        </p:spPr>
        <p:txBody>
          <a:bodyPr lIns="0" tIns="0" rIns="0" bIns="0" rtlCol="0" anchor="t">
            <a:spAutoFit/>
          </a:bodyPr>
          <a:lstStyle/>
          <a:p>
            <a:pPr algn="just">
              <a:lnSpc>
                <a:spcPts val="3251"/>
              </a:lnSpc>
            </a:pPr>
            <a:r>
              <a:rPr lang="en-US" sz="2322">
                <a:solidFill>
                  <a:srgbClr val="29130E"/>
                </a:solidFill>
                <a:latin typeface="Lumberjack"/>
                <a:ea typeface="Lumberjack"/>
                <a:cs typeface="Lumberjack"/>
                <a:sym typeface="Lumberjack"/>
              </a:rPr>
              <a:t>Media Indonesia.com membingkai informasi pemberitaan ini dengan menyajikan informasi yang netral dan berimbang dari dua sisi. Artinya Media Indonesia.com menempatkan berita dua sisi yakni pro dan kontra secara proporsional dan mendapatkan porsi pemberitaan yang sama. Hal ini terlihat dari pemberitaan yang memuat reaksi Pramono Anung, peneliti Perludem, dan Bawaslu RI selaku pihak yang menentang keberpihakan Presiden Prabowo dalam Pikada DKI Jakarta 2024. Sebaliknya dari sisi pro menampilkan informasi pernyataan dari Prabowo yang berpesan kepada RK untuk menjaga situasi pemilu, Sekjen Partai Gerindra Ahmad Muzani, dan  Ketum Partai PKB Muhaimin Iskandar yang turut menanggapi surat dukungan Prabowo terhadap RK bukanlah sebagai bentuk pelanggaran hukum.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7D7C0"/>
        </a:solidFill>
        <a:effectLst/>
      </p:bgPr>
    </p:bg>
    <p:spTree>
      <p:nvGrpSpPr>
        <p:cNvPr id="1" name=""/>
        <p:cNvGrpSpPr/>
        <p:nvPr/>
      </p:nvGrpSpPr>
      <p:grpSpPr>
        <a:xfrm>
          <a:off x="0" y="0"/>
          <a:ext cx="0" cy="0"/>
          <a:chOff x="0" y="0"/>
          <a:chExt cx="0" cy="0"/>
        </a:xfrm>
      </p:grpSpPr>
      <p:sp>
        <p:nvSpPr>
          <p:cNvPr id="2" name="Freeform 2"/>
          <p:cNvSpPr/>
          <p:nvPr/>
        </p:nvSpPr>
        <p:spPr>
          <a:xfrm rot="-5400000" flipH="1">
            <a:off x="3797755" y="-4360936"/>
            <a:ext cx="10692491" cy="19008872"/>
          </a:xfrm>
          <a:custGeom>
            <a:avLst/>
            <a:gdLst/>
            <a:ahLst/>
            <a:cxnLst/>
            <a:rect l="l" t="t" r="r" b="b"/>
            <a:pathLst>
              <a:path w="10692491" h="19008872">
                <a:moveTo>
                  <a:pt x="10692490" y="0"/>
                </a:moveTo>
                <a:lnTo>
                  <a:pt x="0" y="0"/>
                </a:lnTo>
                <a:lnTo>
                  <a:pt x="0" y="19008872"/>
                </a:lnTo>
                <a:lnTo>
                  <a:pt x="10692490" y="19008872"/>
                </a:lnTo>
                <a:lnTo>
                  <a:pt x="10692490" y="0"/>
                </a:lnTo>
                <a:close/>
              </a:path>
            </a:pathLst>
          </a:custGeom>
          <a:blipFill>
            <a:blip r:embed="rId2">
              <a:alphaModFix amt="73000"/>
              <a:extLst>
                <a:ext uri="{96DAC541-7B7A-43D3-8B79-37D633B846F1}">
                  <asvg:svgBlip xmlns:asvg="http://schemas.microsoft.com/office/drawing/2016/SVG/main" r:embed="rId3"/>
                </a:ext>
              </a:extLst>
            </a:blip>
            <a:stretch>
              <a:fillRect/>
            </a:stretch>
          </a:blipFill>
        </p:spPr>
      </p:sp>
      <p:sp>
        <p:nvSpPr>
          <p:cNvPr id="3" name="Freeform 3"/>
          <p:cNvSpPr/>
          <p:nvPr/>
        </p:nvSpPr>
        <p:spPr>
          <a:xfrm>
            <a:off x="3849939" y="2074978"/>
            <a:ext cx="10006543" cy="5678713"/>
          </a:xfrm>
          <a:custGeom>
            <a:avLst/>
            <a:gdLst/>
            <a:ahLst/>
            <a:cxnLst/>
            <a:rect l="l" t="t" r="r" b="b"/>
            <a:pathLst>
              <a:path w="10006543" h="5678713">
                <a:moveTo>
                  <a:pt x="0" y="0"/>
                </a:moveTo>
                <a:lnTo>
                  <a:pt x="10006544" y="0"/>
                </a:lnTo>
                <a:lnTo>
                  <a:pt x="10006544" y="5678713"/>
                </a:lnTo>
                <a:lnTo>
                  <a:pt x="0" y="567871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5086568" y="3349990"/>
            <a:ext cx="8340221" cy="3721097"/>
          </a:xfrm>
          <a:prstGeom prst="rect">
            <a:avLst/>
          </a:prstGeom>
        </p:spPr>
        <p:txBody>
          <a:bodyPr lIns="0" tIns="0" rIns="0" bIns="0" rtlCol="0" anchor="t">
            <a:spAutoFit/>
          </a:bodyPr>
          <a:lstStyle/>
          <a:p>
            <a:pPr algn="ctr">
              <a:lnSpc>
                <a:spcPts val="12999"/>
              </a:lnSpc>
            </a:pPr>
            <a:r>
              <a:rPr lang="en-US" sz="12999">
                <a:solidFill>
                  <a:srgbClr val="CA5038"/>
                </a:solidFill>
                <a:latin typeface="TAN Tangkiwood"/>
                <a:ea typeface="TAN Tangkiwood"/>
                <a:cs typeface="TAN Tangkiwood"/>
                <a:sym typeface="TAN Tangkiwood"/>
              </a:rPr>
              <a:t>Terima Kasih</a:t>
            </a:r>
          </a:p>
        </p:txBody>
      </p:sp>
      <p:sp>
        <p:nvSpPr>
          <p:cNvPr id="5" name="Freeform 5"/>
          <p:cNvSpPr/>
          <p:nvPr/>
        </p:nvSpPr>
        <p:spPr>
          <a:xfrm flipV="1">
            <a:off x="15628535" y="4408806"/>
            <a:ext cx="1630765" cy="1698714"/>
          </a:xfrm>
          <a:custGeom>
            <a:avLst/>
            <a:gdLst/>
            <a:ahLst/>
            <a:cxnLst/>
            <a:rect l="l" t="t" r="r" b="b"/>
            <a:pathLst>
              <a:path w="1630765" h="1698714">
                <a:moveTo>
                  <a:pt x="0" y="1698714"/>
                </a:moveTo>
                <a:lnTo>
                  <a:pt x="1630765" y="1698714"/>
                </a:lnTo>
                <a:lnTo>
                  <a:pt x="1630765" y="0"/>
                </a:lnTo>
                <a:lnTo>
                  <a:pt x="0" y="0"/>
                </a:lnTo>
                <a:lnTo>
                  <a:pt x="0" y="1698714"/>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flipH="1">
            <a:off x="1028700" y="4408806"/>
            <a:ext cx="1627776" cy="1695600"/>
          </a:xfrm>
          <a:custGeom>
            <a:avLst/>
            <a:gdLst/>
            <a:ahLst/>
            <a:cxnLst/>
            <a:rect l="l" t="t" r="r" b="b"/>
            <a:pathLst>
              <a:path w="1627776" h="1695600">
                <a:moveTo>
                  <a:pt x="1627776" y="0"/>
                </a:moveTo>
                <a:lnTo>
                  <a:pt x="0" y="0"/>
                </a:lnTo>
                <a:lnTo>
                  <a:pt x="0" y="1695600"/>
                </a:lnTo>
                <a:lnTo>
                  <a:pt x="1627776" y="1695600"/>
                </a:lnTo>
                <a:lnTo>
                  <a:pt x="1627776"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8467383">
            <a:off x="15283918" y="-1546323"/>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rot="2700000">
            <a:off x="-1446266" y="7586243"/>
            <a:ext cx="4022217" cy="4114800"/>
          </a:xfrm>
          <a:custGeom>
            <a:avLst/>
            <a:gdLst/>
            <a:ahLst/>
            <a:cxnLst/>
            <a:rect l="l" t="t" r="r" b="b"/>
            <a:pathLst>
              <a:path w="4022217" h="4114800">
                <a:moveTo>
                  <a:pt x="0" y="0"/>
                </a:moveTo>
                <a:lnTo>
                  <a:pt x="4022217" y="0"/>
                </a:lnTo>
                <a:lnTo>
                  <a:pt x="402221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rot="-5400000" flipH="1" flipV="1">
            <a:off x="7982074" y="7866319"/>
            <a:ext cx="2323851" cy="3554648"/>
          </a:xfrm>
          <a:custGeom>
            <a:avLst/>
            <a:gdLst/>
            <a:ahLst/>
            <a:cxnLst/>
            <a:rect l="l" t="t" r="r" b="b"/>
            <a:pathLst>
              <a:path w="2323851" h="3554648">
                <a:moveTo>
                  <a:pt x="2323852" y="3554648"/>
                </a:moveTo>
                <a:lnTo>
                  <a:pt x="0" y="3554648"/>
                </a:lnTo>
                <a:lnTo>
                  <a:pt x="0" y="0"/>
                </a:lnTo>
                <a:lnTo>
                  <a:pt x="2323852" y="0"/>
                </a:lnTo>
                <a:lnTo>
                  <a:pt x="2323852" y="3554648"/>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8426426" flipH="1">
            <a:off x="-1324472" y="-547911"/>
            <a:ext cx="5194130" cy="3343721"/>
          </a:xfrm>
          <a:custGeom>
            <a:avLst/>
            <a:gdLst/>
            <a:ahLst/>
            <a:cxnLst/>
            <a:rect l="l" t="t" r="r" b="b"/>
            <a:pathLst>
              <a:path w="5194130" h="3343721">
                <a:moveTo>
                  <a:pt x="5194129" y="0"/>
                </a:moveTo>
                <a:lnTo>
                  <a:pt x="0" y="0"/>
                </a:lnTo>
                <a:lnTo>
                  <a:pt x="0" y="3343722"/>
                </a:lnTo>
                <a:lnTo>
                  <a:pt x="5194129" y="3343722"/>
                </a:lnTo>
                <a:lnTo>
                  <a:pt x="5194129"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1" name="Freeform 11"/>
          <p:cNvSpPr/>
          <p:nvPr/>
        </p:nvSpPr>
        <p:spPr>
          <a:xfrm rot="8203547" flipV="1">
            <a:off x="14613604" y="7233149"/>
            <a:ext cx="5194130" cy="3343721"/>
          </a:xfrm>
          <a:custGeom>
            <a:avLst/>
            <a:gdLst/>
            <a:ahLst/>
            <a:cxnLst/>
            <a:rect l="l" t="t" r="r" b="b"/>
            <a:pathLst>
              <a:path w="5194130" h="3343721">
                <a:moveTo>
                  <a:pt x="0" y="3343721"/>
                </a:moveTo>
                <a:lnTo>
                  <a:pt x="5194130" y="3343721"/>
                </a:lnTo>
                <a:lnTo>
                  <a:pt x="5194130" y="0"/>
                </a:lnTo>
                <a:lnTo>
                  <a:pt x="0" y="0"/>
                </a:lnTo>
                <a:lnTo>
                  <a:pt x="0" y="3343721"/>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2" name="Freeform 12"/>
          <p:cNvSpPr/>
          <p:nvPr/>
        </p:nvSpPr>
        <p:spPr>
          <a:xfrm>
            <a:off x="6368259" y="511077"/>
            <a:ext cx="5551482" cy="1623924"/>
          </a:xfrm>
          <a:custGeom>
            <a:avLst/>
            <a:gdLst/>
            <a:ahLst/>
            <a:cxnLst/>
            <a:rect l="l" t="t" r="r" b="b"/>
            <a:pathLst>
              <a:path w="5551482" h="1623924">
                <a:moveTo>
                  <a:pt x="0" y="0"/>
                </a:moveTo>
                <a:lnTo>
                  <a:pt x="5551482" y="0"/>
                </a:lnTo>
                <a:lnTo>
                  <a:pt x="5551482" y="1623924"/>
                </a:lnTo>
                <a:lnTo>
                  <a:pt x="0" y="1623924"/>
                </a:lnTo>
                <a:lnTo>
                  <a:pt x="0" y="0"/>
                </a:lnTo>
                <a:close/>
              </a:path>
            </a:pathLst>
          </a:custGeom>
          <a:blipFill>
            <a:blip r:embed="rId14"/>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557</Words>
  <Application>Microsoft Office PowerPoint</Application>
  <PresentationFormat>Kustom</PresentationFormat>
  <Paragraphs>37</Paragraphs>
  <Slides>8</Slides>
  <Notes>0</Notes>
  <HiddenSlides>0</HiddenSlides>
  <MMClips>0</MMClips>
  <ScaleCrop>false</ScaleCrop>
  <HeadingPairs>
    <vt:vector size="4" baseType="variant">
      <vt:variant>
        <vt:lpstr>Tema</vt:lpstr>
      </vt:variant>
      <vt:variant>
        <vt:i4>1</vt:i4>
      </vt:variant>
      <vt:variant>
        <vt:lpstr>Judul Slide</vt:lpstr>
      </vt:variant>
      <vt:variant>
        <vt:i4>8</vt:i4>
      </vt:variant>
    </vt:vector>
  </HeadingPairs>
  <TitlesOfParts>
    <vt:vector size="9" baseType="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Keberpihakan Presiden Prabowo dalam Kontestasi Pemilihan Kepala Daerah (Pilkada) DKI Jakarta 2024 (Analisis Framing di Media Indonesia.com)</dc:title>
  <cp:lastModifiedBy>Pengguna Tidak dikenal</cp:lastModifiedBy>
  <cp:revision>4</cp:revision>
  <dcterms:created xsi:type="dcterms:W3CDTF">2006-08-16T00:00:00Z</dcterms:created>
  <dcterms:modified xsi:type="dcterms:W3CDTF">2025-01-29T23:16:07Z</dcterms:modified>
  <dc:identifier>DAGdmOYreVo</dc:identifier>
</cp:coreProperties>
</file>