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341" r:id="rId3"/>
    <p:sldId id="342" r:id="rId4"/>
    <p:sldId id="347" r:id="rId5"/>
    <p:sldId id="346" r:id="rId6"/>
    <p:sldId id="348" r:id="rId7"/>
    <p:sldId id="349" r:id="rId8"/>
  </p:sldIdLst>
  <p:sldSz cx="9144000" cy="5143500" type="screen16x9"/>
  <p:notesSz cx="6858000" cy="9144000"/>
  <p:embeddedFontLst>
    <p:embeddedFont>
      <p:font typeface="Roboto" panose="020B0604020202020204" charset="0"/>
      <p:regular r:id="rId10"/>
      <p:bold r:id="rId11"/>
      <p:italic r:id="rId12"/>
      <p:boldItalic r:id="rId13"/>
    </p:embeddedFont>
    <p:embeddedFont>
      <p:font typeface="Perpetua Titling MT" panose="02020502060505020804" pitchFamily="18" charset="0"/>
      <p:regular r:id="rId14"/>
      <p:bold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52" autoAdjust="0"/>
  </p:normalViewPr>
  <p:slideViewPr>
    <p:cSldViewPr snapToGrid="0">
      <p:cViewPr varScale="1">
        <p:scale>
          <a:sx n="74" d="100"/>
          <a:sy n="74" d="100"/>
        </p:scale>
        <p:origin x="117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47668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28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2327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894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527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326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947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59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1417341" y="150240"/>
            <a:ext cx="6595916" cy="14903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3600" dirty="0" smtClean="0">
                <a:solidFill>
                  <a:srgbClr val="FFFF00"/>
                </a:solidFill>
              </a:rPr>
              <a:t>SEMINAR NASIONAL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1399140" y="1658293"/>
            <a:ext cx="6947321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3200" b="1" dirty="0" smtClean="0">
                <a:latin typeface="Perpetua Titling MT" pitchFamily="18" charset="0"/>
              </a:rPr>
              <a:t>STRUKTUR ARTIKEL</a:t>
            </a:r>
            <a:endParaRPr sz="3200" b="1">
              <a:latin typeface="Perpetua Titling MT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20327" y="1553378"/>
            <a:ext cx="5541485" cy="330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Picture 6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0546" y="556706"/>
            <a:ext cx="532059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DIFERENSIASI PRODUK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, KUALITAS </a:t>
            </a:r>
            <a:r>
              <a:rPr lang="en-GB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PELAYANAN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, DAN LOKASI</a:t>
            </a:r>
            <a:r>
              <a:rPr lang="en-GB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TERHADAP MINAT 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BELI ULANG KONSUMEN PADA RESTORAN SAOENK KITO </a:t>
            </a:r>
            <a:b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DI KOTA TANGERANG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0546" y="2458512"/>
            <a:ext cx="52655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Marsin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546" y="4024398"/>
            <a:ext cx="52655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Universitas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Budi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Luhur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Jakarta</a:t>
            </a:r>
          </a:p>
          <a:p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506" y="865406"/>
            <a:ext cx="850179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Latar</a:t>
            </a:r>
            <a:r>
              <a:rPr lang="en-US" b="1" dirty="0" smtClean="0"/>
              <a:t> </a:t>
            </a:r>
            <a:r>
              <a:rPr lang="en-US" b="1" dirty="0" err="1" smtClean="0"/>
              <a:t>Belakang</a:t>
            </a:r>
            <a:endParaRPr lang="en-US" b="1" dirty="0" smtClean="0"/>
          </a:p>
          <a:p>
            <a:pPr marL="347663" lvl="1" algn="just"/>
            <a:r>
              <a:rPr lang="en-US" sz="1200" dirty="0" err="1"/>
              <a:t>Makanan</a:t>
            </a:r>
            <a:r>
              <a:rPr lang="en-US" sz="1200" dirty="0"/>
              <a:t> </a:t>
            </a:r>
            <a:r>
              <a:rPr lang="en-US" sz="1200" dirty="0" err="1"/>
              <a:t>merupakan</a:t>
            </a:r>
            <a:r>
              <a:rPr lang="en-US" sz="1200" dirty="0"/>
              <a:t> </a:t>
            </a:r>
            <a:r>
              <a:rPr lang="en-US" sz="1200" dirty="0" err="1"/>
              <a:t>salah</a:t>
            </a:r>
            <a:r>
              <a:rPr lang="en-US" sz="1200" dirty="0"/>
              <a:t> </a:t>
            </a:r>
            <a:r>
              <a:rPr lang="en-US" sz="1200" dirty="0" err="1"/>
              <a:t>satu</a:t>
            </a:r>
            <a:r>
              <a:rPr lang="en-US" sz="1200" dirty="0"/>
              <a:t> </a:t>
            </a:r>
            <a:r>
              <a:rPr lang="en-US" sz="1200" dirty="0" err="1"/>
              <a:t>kebutuhan</a:t>
            </a:r>
            <a:r>
              <a:rPr lang="en-US" sz="1200" dirty="0"/>
              <a:t> </a:t>
            </a:r>
            <a:r>
              <a:rPr lang="en-US" sz="1200" dirty="0" err="1"/>
              <a:t>pokok</a:t>
            </a:r>
            <a:r>
              <a:rPr lang="en-US" sz="1200" dirty="0"/>
              <a:t> </a:t>
            </a:r>
            <a:r>
              <a:rPr lang="en-US" sz="1200" dirty="0" err="1"/>
              <a:t>manusia</a:t>
            </a:r>
            <a:r>
              <a:rPr lang="en-US" sz="1200" dirty="0"/>
              <a:t> </a:t>
            </a:r>
            <a:r>
              <a:rPr lang="en-US" sz="1200" dirty="0" err="1" smtClean="0"/>
              <a:t>yiatu</a:t>
            </a:r>
            <a:r>
              <a:rPr lang="en-US" sz="1200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kelangsungan</a:t>
            </a:r>
            <a:r>
              <a:rPr lang="en-US" dirty="0"/>
              <a:t> </a:t>
            </a:r>
            <a:r>
              <a:rPr lang="en-US" dirty="0" err="1"/>
              <a:t>hidupnya</a:t>
            </a:r>
            <a:r>
              <a:rPr lang="en-US" dirty="0"/>
              <a:t>. </a:t>
            </a:r>
            <a:endParaRPr lang="en-US" dirty="0" smtClean="0"/>
          </a:p>
          <a:p>
            <a:pPr marL="347663" lvl="1" algn="just"/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R</a:t>
            </a:r>
            <a:r>
              <a:rPr lang="x-none" b="1" dirty="0" smtClean="0"/>
              <a:t>umusan Masalah</a:t>
            </a:r>
            <a:endParaRPr lang="en-US" b="1" dirty="0" smtClean="0"/>
          </a:p>
          <a:p>
            <a:pPr marL="682625" lvl="4" indent="-342900"/>
            <a:r>
              <a:rPr lang="en-US" sz="1200" dirty="0" err="1"/>
              <a:t>Perumusan</a:t>
            </a:r>
            <a:r>
              <a:rPr lang="en-US" sz="1200" dirty="0"/>
              <a:t> </a:t>
            </a:r>
            <a:r>
              <a:rPr lang="en-US" sz="1200" dirty="0" err="1"/>
              <a:t>masalah</a:t>
            </a:r>
            <a:r>
              <a:rPr lang="en-US" sz="1200" dirty="0"/>
              <a:t> </a:t>
            </a:r>
            <a:r>
              <a:rPr lang="en-US" sz="1200" dirty="0" err="1" smtClean="0"/>
              <a:t>dapat</a:t>
            </a:r>
            <a:r>
              <a:rPr lang="en-US" sz="1200" dirty="0" smtClean="0"/>
              <a:t> </a:t>
            </a:r>
            <a:r>
              <a:rPr lang="en-US" sz="1200" dirty="0" err="1"/>
              <a:t>dijabarkann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berikut</a:t>
            </a:r>
            <a:r>
              <a:rPr lang="en-US" sz="1200" dirty="0"/>
              <a:t> </a:t>
            </a:r>
            <a:r>
              <a:rPr lang="en-US" sz="1200" b="1" dirty="0"/>
              <a:t>:</a:t>
            </a:r>
            <a:endParaRPr lang="en-US" sz="1200" dirty="0"/>
          </a:p>
          <a:p>
            <a:pPr marL="682625" lvl="4" indent="-342900">
              <a:buFont typeface="+mj-lt"/>
              <a:buAutoNum type="arabicPeriod"/>
            </a:pPr>
            <a:r>
              <a:rPr lang="en-US" sz="1200" dirty="0" err="1"/>
              <a:t>Apakah</a:t>
            </a:r>
            <a:r>
              <a:rPr lang="en-US" sz="1200" dirty="0"/>
              <a:t> </a:t>
            </a:r>
            <a:r>
              <a:rPr lang="en-US" sz="1200" dirty="0" err="1"/>
              <a:t>diferensiasi</a:t>
            </a:r>
            <a:r>
              <a:rPr lang="en-US" sz="1200" dirty="0"/>
              <a:t> </a:t>
            </a:r>
            <a:r>
              <a:rPr lang="en-US" sz="1200" dirty="0" err="1"/>
              <a:t>produk</a:t>
            </a:r>
            <a:r>
              <a:rPr lang="en-US" sz="1200" dirty="0"/>
              <a:t> </a:t>
            </a:r>
            <a:r>
              <a:rPr lang="en-US" sz="1200" dirty="0" err="1" smtClean="0"/>
              <a:t>berpengaruh</a:t>
            </a:r>
            <a:r>
              <a:rPr lang="en-US" sz="1200" dirty="0" smtClean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minat</a:t>
            </a:r>
            <a:r>
              <a:rPr lang="en-US" sz="1200" dirty="0"/>
              <a:t> </a:t>
            </a:r>
            <a:r>
              <a:rPr lang="en-US" sz="1200" dirty="0" err="1"/>
              <a:t>beli</a:t>
            </a:r>
            <a:r>
              <a:rPr lang="en-US" sz="1200" dirty="0"/>
              <a:t> </a:t>
            </a:r>
            <a:r>
              <a:rPr lang="en-US" sz="1200" dirty="0" err="1"/>
              <a:t>ulang</a:t>
            </a:r>
            <a:r>
              <a:rPr lang="en-US" sz="1200" dirty="0"/>
              <a:t> </a:t>
            </a:r>
            <a:r>
              <a:rPr lang="en-US" sz="1200" dirty="0" err="1"/>
              <a:t>konsumen</a:t>
            </a:r>
            <a:r>
              <a:rPr lang="en-US" sz="1200" dirty="0" smtClean="0"/>
              <a:t>?.</a:t>
            </a:r>
            <a:endParaRPr lang="en-US" sz="1200" dirty="0"/>
          </a:p>
          <a:p>
            <a:pPr marL="682625" lvl="4" indent="-342900">
              <a:buFont typeface="+mj-lt"/>
              <a:buAutoNum type="arabicPeriod"/>
            </a:pPr>
            <a:r>
              <a:rPr lang="en-US" sz="1200" dirty="0" err="1"/>
              <a:t>Apakah</a:t>
            </a:r>
            <a:r>
              <a:rPr lang="en-US" sz="1200" dirty="0"/>
              <a:t> </a:t>
            </a:r>
            <a:r>
              <a:rPr lang="en-US" sz="1200" dirty="0" err="1"/>
              <a:t>kualitas</a:t>
            </a:r>
            <a:r>
              <a:rPr lang="en-US" sz="1200" dirty="0"/>
              <a:t> </a:t>
            </a:r>
            <a:r>
              <a:rPr lang="en-US" sz="1200" dirty="0" err="1"/>
              <a:t>pelayanan</a:t>
            </a:r>
            <a:r>
              <a:rPr lang="en-US" sz="1200" dirty="0"/>
              <a:t> </a:t>
            </a:r>
            <a:r>
              <a:rPr lang="en-US" sz="1200" dirty="0" err="1" smtClean="0"/>
              <a:t>berpengaruh</a:t>
            </a:r>
            <a:r>
              <a:rPr lang="en-US" sz="1200" dirty="0" smtClean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minat</a:t>
            </a:r>
            <a:r>
              <a:rPr lang="en-US" sz="1200" dirty="0"/>
              <a:t> </a:t>
            </a:r>
            <a:r>
              <a:rPr lang="en-US" sz="1200" dirty="0" err="1"/>
              <a:t>beli</a:t>
            </a:r>
            <a:r>
              <a:rPr lang="en-US" sz="1200" dirty="0"/>
              <a:t> </a:t>
            </a:r>
            <a:r>
              <a:rPr lang="en-US" sz="1200" dirty="0" err="1"/>
              <a:t>ulang</a:t>
            </a:r>
            <a:r>
              <a:rPr lang="en-US" sz="1200" dirty="0"/>
              <a:t> </a:t>
            </a:r>
            <a:r>
              <a:rPr lang="en-US" sz="1200" dirty="0" err="1"/>
              <a:t>konsumen</a:t>
            </a:r>
            <a:r>
              <a:rPr lang="en-US" sz="1200" dirty="0" smtClean="0"/>
              <a:t>?.</a:t>
            </a:r>
            <a:endParaRPr lang="en-US" sz="1200" dirty="0"/>
          </a:p>
          <a:p>
            <a:pPr marL="682625" lvl="4" indent="-342900">
              <a:buFont typeface="+mj-lt"/>
              <a:buAutoNum type="arabicPeriod"/>
            </a:pPr>
            <a:r>
              <a:rPr lang="en-US" sz="1200" dirty="0" err="1"/>
              <a:t>Apakah</a:t>
            </a:r>
            <a:r>
              <a:rPr lang="en-US" sz="1200" dirty="0"/>
              <a:t> </a:t>
            </a:r>
            <a:r>
              <a:rPr lang="en-US" sz="1200" dirty="0" err="1"/>
              <a:t>lokasi</a:t>
            </a:r>
            <a:r>
              <a:rPr lang="en-US" sz="1200" dirty="0"/>
              <a:t> </a:t>
            </a:r>
            <a:r>
              <a:rPr lang="en-US" sz="1200" dirty="0" err="1" smtClean="0"/>
              <a:t>berpengaruh</a:t>
            </a:r>
            <a:r>
              <a:rPr lang="en-US" sz="1200" dirty="0" smtClean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minat</a:t>
            </a:r>
            <a:r>
              <a:rPr lang="en-US" sz="1200" dirty="0"/>
              <a:t> </a:t>
            </a:r>
            <a:r>
              <a:rPr lang="en-US" sz="1200" dirty="0" err="1"/>
              <a:t>beli</a:t>
            </a:r>
            <a:r>
              <a:rPr lang="en-US" sz="1200" dirty="0"/>
              <a:t> </a:t>
            </a:r>
            <a:r>
              <a:rPr lang="en-US" sz="1200" dirty="0" err="1"/>
              <a:t>ulang</a:t>
            </a:r>
            <a:r>
              <a:rPr lang="en-US" sz="1200" dirty="0"/>
              <a:t> </a:t>
            </a:r>
            <a:r>
              <a:rPr lang="en-US" sz="1200" dirty="0" err="1"/>
              <a:t>konsumen</a:t>
            </a:r>
            <a:r>
              <a:rPr lang="en-US" sz="1200" dirty="0" smtClean="0"/>
              <a:t>?.</a:t>
            </a:r>
            <a:endParaRPr lang="en-US" sz="1200" dirty="0"/>
          </a:p>
          <a:p>
            <a:pPr marL="682625" lvl="4" indent="-342900">
              <a:buFont typeface="+mj-lt"/>
              <a:buAutoNum type="arabicPeriod"/>
            </a:pPr>
            <a:r>
              <a:rPr lang="en-US" sz="1200" dirty="0" err="1"/>
              <a:t>Apakah</a:t>
            </a:r>
            <a:r>
              <a:rPr lang="en-US" sz="1200" dirty="0"/>
              <a:t> </a:t>
            </a:r>
            <a:r>
              <a:rPr lang="en-US" sz="1200" dirty="0" err="1"/>
              <a:t>diferensiasi</a:t>
            </a:r>
            <a:r>
              <a:rPr lang="en-US" sz="1200" dirty="0"/>
              <a:t> </a:t>
            </a:r>
            <a:r>
              <a:rPr lang="en-US" sz="1200" dirty="0" err="1"/>
              <a:t>produk</a:t>
            </a:r>
            <a:r>
              <a:rPr lang="en-US" sz="1200" dirty="0"/>
              <a:t>, </a:t>
            </a:r>
            <a:r>
              <a:rPr lang="en-US" sz="1200" dirty="0" err="1"/>
              <a:t>kualitas</a:t>
            </a:r>
            <a:r>
              <a:rPr lang="en-US" sz="1200" dirty="0"/>
              <a:t> </a:t>
            </a:r>
            <a:r>
              <a:rPr lang="en-US" sz="1200" dirty="0" err="1"/>
              <a:t>pelayanan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lokasi</a:t>
            </a:r>
            <a:r>
              <a:rPr lang="en-US" sz="1200" dirty="0"/>
              <a:t> </a:t>
            </a:r>
            <a:r>
              <a:rPr lang="en-US" sz="1200" dirty="0" err="1" smtClean="0"/>
              <a:t>erpengaruh</a:t>
            </a:r>
            <a:r>
              <a:rPr lang="en-US" sz="1200" dirty="0" smtClean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minat</a:t>
            </a:r>
            <a:r>
              <a:rPr lang="en-US" sz="1200" dirty="0"/>
              <a:t> </a:t>
            </a:r>
            <a:r>
              <a:rPr lang="en-US" sz="1200" dirty="0" err="1"/>
              <a:t>beli</a:t>
            </a:r>
            <a:r>
              <a:rPr lang="en-US" sz="1200" dirty="0"/>
              <a:t> </a:t>
            </a:r>
            <a:r>
              <a:rPr lang="en-US" sz="1200" dirty="0" err="1"/>
              <a:t>ulang</a:t>
            </a:r>
            <a:r>
              <a:rPr lang="en-US" sz="1200" dirty="0"/>
              <a:t> </a:t>
            </a:r>
            <a:r>
              <a:rPr lang="en-US" sz="1200" dirty="0" err="1"/>
              <a:t>konsumen</a:t>
            </a:r>
            <a:r>
              <a:rPr lang="en-US" sz="1200" dirty="0" smtClean="0"/>
              <a:t>?.</a:t>
            </a:r>
            <a:endParaRPr lang="en-US" sz="1200" dirty="0"/>
          </a:p>
          <a:p>
            <a:pPr marL="342900" lvl="4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</a:t>
            </a:r>
            <a:endParaRPr lang="en-US" b="1" dirty="0" smtClean="0"/>
          </a:p>
          <a:p>
            <a:pPr marL="347663" lvl="1"/>
            <a:r>
              <a:rPr lang="en-US" sz="1200" dirty="0"/>
              <a:t>T</a:t>
            </a:r>
            <a:r>
              <a:rPr lang="x-none" sz="1200" dirty="0"/>
              <a:t>ujuan </a:t>
            </a:r>
            <a:r>
              <a:rPr lang="x-none" sz="1200" dirty="0" smtClean="0"/>
              <a:t>penelitian adalah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berikut</a:t>
            </a:r>
            <a:r>
              <a:rPr lang="en-US" sz="1200" dirty="0"/>
              <a:t> :</a:t>
            </a:r>
          </a:p>
          <a:p>
            <a:pPr marL="347663" lvl="0"/>
            <a:r>
              <a:rPr lang="en-US" sz="1200" dirty="0" smtClean="0"/>
              <a:t>1.  </a:t>
            </a:r>
            <a:r>
              <a:rPr lang="x-none" sz="1200" dirty="0" smtClean="0"/>
              <a:t>Untuk meng</a:t>
            </a:r>
            <a:r>
              <a:rPr lang="en-US" sz="1200" dirty="0" err="1" smtClean="0"/>
              <a:t>etahui</a:t>
            </a:r>
            <a:r>
              <a:rPr lang="x-none" sz="1200" dirty="0" smtClean="0"/>
              <a:t> </a:t>
            </a:r>
            <a:r>
              <a:rPr lang="en-US" sz="1200" dirty="0" err="1"/>
              <a:t>pengaruh</a:t>
            </a:r>
            <a:r>
              <a:rPr lang="en-US" sz="1200" dirty="0"/>
              <a:t> D</a:t>
            </a:r>
            <a:r>
              <a:rPr lang="x-none" sz="1200" dirty="0"/>
              <a:t>iferensiasi Produk terhadap </a:t>
            </a:r>
            <a:r>
              <a:rPr lang="en-US" sz="1200" dirty="0"/>
              <a:t>M</a:t>
            </a:r>
            <a:r>
              <a:rPr lang="x-none" sz="1200" dirty="0"/>
              <a:t>inat Beli Ulang Konsumen.		</a:t>
            </a:r>
            <a:endParaRPr lang="en-US" sz="1200" dirty="0"/>
          </a:p>
          <a:p>
            <a:pPr marL="576263" lvl="0" indent="-228600">
              <a:buFont typeface="+mj-lt"/>
              <a:buAutoNum type="arabicPeriod" startAt="2"/>
            </a:pPr>
            <a:r>
              <a:rPr lang="x-none" sz="1200" dirty="0"/>
              <a:t>Untuk meng</a:t>
            </a:r>
            <a:r>
              <a:rPr lang="en-US" sz="1200" dirty="0" err="1"/>
              <a:t>etahui</a:t>
            </a:r>
            <a:r>
              <a:rPr lang="x-none" sz="1200" dirty="0"/>
              <a:t> </a:t>
            </a:r>
            <a:r>
              <a:rPr lang="en-US" sz="1200" dirty="0" err="1" smtClean="0"/>
              <a:t>pengaruh</a:t>
            </a:r>
            <a:r>
              <a:rPr lang="en-US" sz="1200" dirty="0" smtClean="0"/>
              <a:t> </a:t>
            </a:r>
            <a:r>
              <a:rPr lang="en-US" sz="1200" dirty="0"/>
              <a:t>K</a:t>
            </a:r>
            <a:r>
              <a:rPr lang="x-none" sz="1200" dirty="0"/>
              <a:t>ualitas Pelayanan terhadap </a:t>
            </a:r>
            <a:r>
              <a:rPr lang="en-US" sz="1200" dirty="0"/>
              <a:t>M</a:t>
            </a:r>
            <a:r>
              <a:rPr lang="x-none" sz="1200" dirty="0"/>
              <a:t>inat </a:t>
            </a:r>
            <a:r>
              <a:rPr lang="en-US" sz="1200" dirty="0"/>
              <a:t>B</a:t>
            </a:r>
            <a:r>
              <a:rPr lang="x-none" sz="1200" dirty="0"/>
              <a:t>eli </a:t>
            </a:r>
            <a:r>
              <a:rPr lang="en-US" sz="1200" dirty="0"/>
              <a:t>U</a:t>
            </a:r>
            <a:r>
              <a:rPr lang="x-none" sz="1200" dirty="0"/>
              <a:t>lang Konsumen.		</a:t>
            </a:r>
            <a:endParaRPr lang="en-US" sz="1200" dirty="0"/>
          </a:p>
          <a:p>
            <a:pPr marL="576263" lvl="0" indent="-228600">
              <a:buFont typeface="+mj-lt"/>
              <a:buAutoNum type="arabicPeriod" startAt="2"/>
            </a:pPr>
            <a:r>
              <a:rPr lang="x-none" sz="1200" dirty="0"/>
              <a:t>Untuk meng</a:t>
            </a:r>
            <a:r>
              <a:rPr lang="en-US" sz="1200" dirty="0" err="1"/>
              <a:t>etahui</a:t>
            </a:r>
            <a:r>
              <a:rPr lang="x-none" sz="1200" dirty="0" smtClean="0"/>
              <a:t> </a:t>
            </a:r>
            <a:r>
              <a:rPr lang="en-US" sz="1200" dirty="0" err="1"/>
              <a:t>pengaruh</a:t>
            </a:r>
            <a:r>
              <a:rPr lang="en-US" sz="1200" dirty="0"/>
              <a:t> L</a:t>
            </a:r>
            <a:r>
              <a:rPr lang="x-none" sz="1200" dirty="0"/>
              <a:t>okasi terhadap </a:t>
            </a:r>
            <a:r>
              <a:rPr lang="en-US" sz="1200" dirty="0" err="1"/>
              <a:t>Mi</a:t>
            </a:r>
            <a:r>
              <a:rPr lang="x-none" sz="1200" dirty="0"/>
              <a:t>nat Beli </a:t>
            </a:r>
            <a:r>
              <a:rPr lang="en-US" sz="1200" dirty="0"/>
              <a:t>U</a:t>
            </a:r>
            <a:r>
              <a:rPr lang="x-none" sz="1200" dirty="0"/>
              <a:t>lang </a:t>
            </a:r>
            <a:r>
              <a:rPr lang="en-US" sz="1200" dirty="0"/>
              <a:t>K</a:t>
            </a:r>
            <a:r>
              <a:rPr lang="x-none" sz="1200" dirty="0"/>
              <a:t>onsumen.	</a:t>
            </a:r>
            <a:endParaRPr lang="en-US" sz="1200" dirty="0"/>
          </a:p>
          <a:p>
            <a:pPr marL="576263" lvl="0" indent="-228600">
              <a:buFont typeface="+mj-lt"/>
              <a:buAutoNum type="arabicPeriod" startAt="2"/>
            </a:pPr>
            <a:r>
              <a:rPr lang="x-none" sz="1200" dirty="0"/>
              <a:t>Untuk meng</a:t>
            </a:r>
            <a:r>
              <a:rPr lang="en-US" sz="1200" dirty="0" err="1"/>
              <a:t>etahui</a:t>
            </a:r>
            <a:r>
              <a:rPr lang="x-none" sz="1200" dirty="0" smtClean="0"/>
              <a:t> </a:t>
            </a:r>
            <a:r>
              <a:rPr lang="en-US" sz="1200" dirty="0" err="1"/>
              <a:t>pengaruh</a:t>
            </a:r>
            <a:r>
              <a:rPr lang="en-US" sz="1200" dirty="0"/>
              <a:t> D</a:t>
            </a:r>
            <a:r>
              <a:rPr lang="x-none" sz="1200" dirty="0"/>
              <a:t>iferensiasi </a:t>
            </a:r>
            <a:r>
              <a:rPr lang="en-US" sz="1200" dirty="0"/>
              <a:t>P</a:t>
            </a:r>
            <a:r>
              <a:rPr lang="x-none" sz="1200" dirty="0"/>
              <a:t>roduk, </a:t>
            </a:r>
            <a:r>
              <a:rPr lang="en-US" sz="1200" dirty="0"/>
              <a:t>K</a:t>
            </a:r>
            <a:r>
              <a:rPr lang="x-none" sz="1200" dirty="0"/>
              <a:t>ualitas </a:t>
            </a:r>
            <a:r>
              <a:rPr lang="en-US" sz="1200" dirty="0"/>
              <a:t>P</a:t>
            </a:r>
            <a:r>
              <a:rPr lang="x-none" sz="1200" dirty="0"/>
              <a:t>elayanan, dan </a:t>
            </a:r>
            <a:r>
              <a:rPr lang="en-US" sz="1200" dirty="0"/>
              <a:t>L</a:t>
            </a:r>
            <a:r>
              <a:rPr lang="x-none" sz="1200" dirty="0"/>
              <a:t>okasi terhadap </a:t>
            </a:r>
            <a:r>
              <a:rPr lang="en-US" sz="1200" dirty="0"/>
              <a:t>M</a:t>
            </a:r>
            <a:r>
              <a:rPr lang="x-none" sz="1200" dirty="0"/>
              <a:t>inat </a:t>
            </a:r>
            <a:r>
              <a:rPr lang="en-US" sz="1200" dirty="0"/>
              <a:t>B</a:t>
            </a:r>
            <a:r>
              <a:rPr lang="x-none" sz="1200" dirty="0"/>
              <a:t>eli </a:t>
            </a:r>
            <a:r>
              <a:rPr lang="en-US" sz="1200" dirty="0"/>
              <a:t>U</a:t>
            </a:r>
            <a:r>
              <a:rPr lang="x-none" sz="1200" dirty="0"/>
              <a:t>lang </a:t>
            </a:r>
            <a:r>
              <a:rPr lang="en-US" sz="1200" dirty="0"/>
              <a:t>K</a:t>
            </a:r>
            <a:r>
              <a:rPr lang="x-none" sz="1200" dirty="0"/>
              <a:t>onsumen</a:t>
            </a:r>
            <a:r>
              <a:rPr lang="en-US" sz="1200" dirty="0"/>
              <a:t>.</a:t>
            </a:r>
          </a:p>
          <a:p>
            <a:pPr marL="342900" indent="-342900">
              <a:buFont typeface="+mj-lt"/>
              <a:buAutoNum type="arabicPeriod" startAt="2"/>
            </a:pPr>
            <a:endParaRPr lang="en-US" dirty="0" smtClean="0"/>
          </a:p>
          <a:p>
            <a:pPr marL="342900" indent="-342900">
              <a:buFont typeface="+mj-lt"/>
              <a:buAutoNum type="arabicPeriod" startAt="2"/>
            </a:pPr>
            <a:endParaRPr lang="en-US" dirty="0" smtClean="0"/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1700" y="747852"/>
            <a:ext cx="850179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buFont typeface="+mj-lt"/>
              <a:buAutoNum type="arabicPeriod"/>
            </a:pP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Minat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Beli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Ulang</a:t>
            </a:r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2" algn="just"/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Minat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beli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ulang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pembelian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kembali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pengalaman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mengeluarkan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memperoleh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cenderung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berkala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Hellier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Holic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, 2003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7663" lvl="2"/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buFont typeface="+mj-lt"/>
              <a:buAutoNum type="arabicPeriod" startAt="2"/>
            </a:pP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Diferensiasi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2" algn="just"/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Diferensiasi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salah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strategi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membedakan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produknya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pesaing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(Kotler &amp; Keller, 2007:385). 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2"/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buFont typeface="+mj-lt"/>
              <a:buAutoNum type="arabicPeriod" startAt="3"/>
            </a:pP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Kualitas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2" algn="just"/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Kualitas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sikap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perbandingan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nasabah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harapan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persepsi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actual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terima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Parasuraman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Kotler, 2000, 440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7663" lvl="2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buFont typeface="+mj-lt"/>
              <a:buAutoNum type="arabicPeriod" startAt="4"/>
            </a:pPr>
            <a:r>
              <a:rPr lang="en-US" sz="1100" b="1" dirty="0" err="1"/>
              <a:t>Lokasi</a:t>
            </a:r>
            <a:endParaRPr lang="en-US" sz="1100" dirty="0"/>
          </a:p>
          <a:p>
            <a:pPr marL="347663" lvl="2" algn="just"/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Menurut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Kotler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Swastha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(2014 : 49),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</a:p>
          <a:p>
            <a:pPr marL="347663" lvl="2" algn="just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2" algn="just"/>
            <a:r>
              <a:rPr lang="en-US" sz="1100" b="1" dirty="0">
                <a:latin typeface="Cambria" panose="02040503050406030204" pitchFamily="18" charset="0"/>
              </a:rPr>
              <a:t>Model </a:t>
            </a:r>
            <a:r>
              <a:rPr lang="en-US" sz="1100" b="1" dirty="0" err="1">
                <a:latin typeface="Cambria" panose="02040503050406030204" pitchFamily="18" charset="0"/>
              </a:rPr>
              <a:t>penelitian</a:t>
            </a:r>
            <a:r>
              <a:rPr lang="en-US" sz="1100" b="1" dirty="0">
                <a:latin typeface="Cambria" panose="02040503050406030204" pitchFamily="18" charset="0"/>
              </a:rPr>
              <a:t> :</a:t>
            </a:r>
          </a:p>
          <a:p>
            <a:pPr marL="347663" lvl="2" algn="just"/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2" algn="just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2" algn="just"/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2" algn="just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2" algn="just"/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2" algn="just"/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smtClean="0"/>
              <a:t>                                                                                         </a:t>
            </a:r>
            <a:r>
              <a:rPr lang="en-US" sz="1000" dirty="0" err="1" smtClean="0"/>
              <a:t>Sumber</a:t>
            </a:r>
            <a:r>
              <a:rPr lang="en-US" sz="1000" dirty="0" smtClean="0"/>
              <a:t> </a:t>
            </a:r>
            <a:r>
              <a:rPr lang="en-US" sz="1000" dirty="0"/>
              <a:t>: </a:t>
            </a:r>
            <a:r>
              <a:rPr lang="en-US" sz="1000" i="1" dirty="0" err="1"/>
              <a:t>D</a:t>
            </a:r>
            <a:r>
              <a:rPr lang="en-US" sz="1000" dirty="0" err="1"/>
              <a:t>iolah</a:t>
            </a:r>
            <a:r>
              <a:rPr lang="en-US" sz="1000" dirty="0"/>
              <a:t> </a:t>
            </a:r>
            <a:r>
              <a:rPr lang="en-US" sz="1000" i="1" dirty="0" err="1"/>
              <a:t>o</a:t>
            </a:r>
            <a:r>
              <a:rPr lang="en-US" sz="1000" dirty="0" err="1"/>
              <a:t>leh</a:t>
            </a:r>
            <a:r>
              <a:rPr lang="en-US" sz="1000" dirty="0"/>
              <a:t> </a:t>
            </a:r>
            <a:r>
              <a:rPr lang="en-US" sz="1000" i="1" dirty="0" err="1"/>
              <a:t>p</a:t>
            </a:r>
            <a:r>
              <a:rPr lang="en-US" sz="1000" dirty="0" err="1"/>
              <a:t>enulis</a:t>
            </a:r>
            <a:r>
              <a:rPr lang="en-US" sz="1000" dirty="0"/>
              <a:t>, 2018</a:t>
            </a:r>
          </a:p>
          <a:p>
            <a:r>
              <a:rPr lang="en-US" dirty="0"/>
              <a:t> </a:t>
            </a:r>
            <a:endParaRPr lang="en-US" sz="900" dirty="0"/>
          </a:p>
          <a:p>
            <a:pPr marL="347663" lvl="2" algn="just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0755" y="3476465"/>
            <a:ext cx="1976131" cy="10955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190755" y="3476465"/>
            <a:ext cx="1976131" cy="30845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1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Diferensiasi</a:t>
            </a:r>
            <a:r>
              <a:rPr lang="en-US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200158" y="3834811"/>
            <a:ext cx="1976131" cy="30845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1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Kualitas</a:t>
            </a:r>
            <a:r>
              <a:rPr lang="en-US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Pelayanan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0158" y="4193158"/>
            <a:ext cx="1976131" cy="30845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1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Lokasi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364147" y="3834811"/>
            <a:ext cx="1976131" cy="30845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11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Minat</a:t>
            </a:r>
            <a:r>
              <a:rPr lang="en-US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Beli</a:t>
            </a:r>
            <a:r>
              <a:rPr lang="en-US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Ulang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>
            <a:stCxn id="9" idx="6"/>
          </p:cNvCxnSpPr>
          <p:nvPr/>
        </p:nvCxnSpPr>
        <p:spPr>
          <a:xfrm>
            <a:off x="4176289" y="3989040"/>
            <a:ext cx="11878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6"/>
          </p:cNvCxnSpPr>
          <p:nvPr/>
        </p:nvCxnSpPr>
        <p:spPr>
          <a:xfrm flipV="1">
            <a:off x="4176289" y="4024232"/>
            <a:ext cx="1187858" cy="323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6"/>
          </p:cNvCxnSpPr>
          <p:nvPr/>
        </p:nvCxnSpPr>
        <p:spPr>
          <a:xfrm>
            <a:off x="4166886" y="3630694"/>
            <a:ext cx="1197261" cy="323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2"/>
          </p:cNvCxnSpPr>
          <p:nvPr/>
        </p:nvCxnSpPr>
        <p:spPr>
          <a:xfrm>
            <a:off x="3178821" y="4572000"/>
            <a:ext cx="9402" cy="115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175807" y="4650909"/>
            <a:ext cx="3157599" cy="23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352212" y="4193159"/>
            <a:ext cx="0" cy="469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356" y="1017800"/>
            <a:ext cx="8501794" cy="591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000" b="1" dirty="0" err="1" smtClean="0">
                <a:latin typeface="+mn-lt"/>
                <a:cs typeface="Arial" panose="020B0604020202020204" pitchFamily="34" charset="0"/>
              </a:rPr>
              <a:t>Desain</a:t>
            </a:r>
            <a:endParaRPr lang="en-US" sz="2000" dirty="0" smtClean="0">
              <a:latin typeface="+mn-lt"/>
              <a:cs typeface="Arial" panose="020B0604020202020204" pitchFamily="34" charset="0"/>
            </a:endParaRPr>
          </a:p>
          <a:p>
            <a:pPr marL="347663" algn="just"/>
            <a:r>
              <a:rPr lang="en-US" sz="2000" dirty="0" err="1" smtClean="0">
                <a:latin typeface="+mn-lt"/>
                <a:cs typeface="Arial" panose="020B0604020202020204" pitchFamily="34" charset="0"/>
              </a:rPr>
              <a:t>Penelitian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asosiatif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+mn-lt"/>
                <a:cs typeface="Arial" panose="020B0604020202020204" pitchFamily="34" charset="0"/>
              </a:rPr>
              <a:t>kuantitatif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+mn-lt"/>
              </a:rPr>
              <a:t>  </a:t>
            </a:r>
          </a:p>
          <a:p>
            <a:pPr marL="347663" algn="just"/>
            <a:endParaRPr lang="en-US" sz="1600" dirty="0" smtClean="0">
              <a:latin typeface="+mn-lt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ts val="1920"/>
              </a:lnSpc>
              <a:buFont typeface="+mj-lt"/>
              <a:buAutoNum type="arabicPeriod" startAt="2"/>
            </a:pPr>
            <a:r>
              <a:rPr lang="en-US" sz="2000" b="1" dirty="0" err="1" smtClean="0">
                <a:latin typeface="+mn-lt"/>
                <a:cs typeface="Arial" panose="020B0604020202020204" pitchFamily="34" charset="0"/>
              </a:rPr>
              <a:t>Sampel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marL="393700" lvl="1" indent="-393700" algn="just"/>
            <a:r>
              <a:rPr lang="en-US" sz="1600" dirty="0" smtClean="0">
                <a:latin typeface="+mn-lt"/>
                <a:cs typeface="Arial" panose="020B0604020202020204" pitchFamily="34" charset="0"/>
              </a:rPr>
              <a:t>                                                  </a:t>
            </a:r>
          </a:p>
          <a:p>
            <a:pPr marL="393700" lvl="2" indent="-393700" algn="just">
              <a:lnSpc>
                <a:spcPts val="120"/>
              </a:lnSpc>
              <a:buNone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	                                                                              N</a:t>
            </a:r>
          </a:p>
          <a:p>
            <a:pPr marL="393700" lvl="2" indent="-393700" algn="just">
              <a:buNone/>
            </a:pPr>
            <a:r>
              <a:rPr lang="en-US" sz="1800" dirty="0" smtClean="0">
                <a:latin typeface="+mn-lt"/>
                <a:cs typeface="Arial" panose="020B0604020202020204" pitchFamily="34" charset="0"/>
              </a:rPr>
              <a:t>      </a:t>
            </a:r>
            <a:r>
              <a:rPr lang="en-US" sz="1800" dirty="0" err="1" smtClean="0">
                <a:latin typeface="+mn-lt"/>
                <a:cs typeface="Arial" panose="020B0604020202020204" pitchFamily="34" charset="0"/>
              </a:rPr>
              <a:t>Rumus</a:t>
            </a:r>
            <a:r>
              <a:rPr lang="en-US" sz="1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+mn-lt"/>
                <a:cs typeface="Arial" panose="020B0604020202020204" pitchFamily="34" charset="0"/>
              </a:rPr>
              <a:t>Slovin</a:t>
            </a:r>
            <a:r>
              <a:rPr lang="en-US" sz="1800" dirty="0" smtClean="0">
                <a:latin typeface="+mn-lt"/>
                <a:cs typeface="Arial" panose="020B0604020202020204" pitchFamily="34" charset="0"/>
              </a:rPr>
              <a:t> :   </a:t>
            </a:r>
            <a:r>
              <a:rPr lang="en-US" sz="1800" dirty="0" err="1">
                <a:latin typeface="+mn-lt"/>
                <a:cs typeface="Arial" panose="020B0604020202020204" pitchFamily="34" charset="0"/>
              </a:rPr>
              <a:t>Rumus</a:t>
            </a:r>
            <a:r>
              <a:rPr lang="en-US" sz="1800" dirty="0">
                <a:latin typeface="+mn-lt"/>
                <a:cs typeface="Arial" panose="020B0604020202020204" pitchFamily="34" charset="0"/>
              </a:rPr>
              <a:t> : n =                             </a:t>
            </a:r>
            <a:r>
              <a:rPr lang="en-US" sz="1800" dirty="0" smtClean="0">
                <a:latin typeface="+mn-lt"/>
                <a:cs typeface="Arial" panose="020B0604020202020204" pitchFamily="34" charset="0"/>
              </a:rPr>
              <a:t>  </a:t>
            </a:r>
            <a:r>
              <a:rPr lang="en-US" sz="1800" dirty="0">
                <a:latin typeface="+mn-lt"/>
                <a:cs typeface="Arial" panose="020B0604020202020204" pitchFamily="34" charset="0"/>
              </a:rPr>
              <a:t>= 75 </a:t>
            </a:r>
            <a:r>
              <a:rPr lang="en-US" sz="1800" dirty="0" smtClean="0">
                <a:latin typeface="+mn-lt"/>
                <a:cs typeface="Arial" panose="020B0604020202020204" pitchFamily="34" charset="0"/>
              </a:rPr>
              <a:t>orang.</a:t>
            </a:r>
            <a:endParaRPr lang="en-US" sz="1800" dirty="0">
              <a:latin typeface="+mn-lt"/>
              <a:cs typeface="Arial" panose="020B0604020202020204" pitchFamily="34" charset="0"/>
            </a:endParaRPr>
          </a:p>
          <a:p>
            <a:pPr marL="393700" lvl="2" indent="-393700" algn="just">
              <a:buNone/>
            </a:pPr>
            <a:r>
              <a:rPr lang="en-US" sz="1800" dirty="0">
                <a:latin typeface="+mn-lt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latin typeface="+mn-lt"/>
                <a:cs typeface="Arial" panose="020B0604020202020204" pitchFamily="34" charset="0"/>
              </a:rPr>
              <a:t>                                                      1 </a:t>
            </a:r>
            <a:r>
              <a:rPr lang="en-US" sz="1800" dirty="0">
                <a:latin typeface="+mn-lt"/>
                <a:cs typeface="Arial" panose="020B0604020202020204" pitchFamily="34" charset="0"/>
              </a:rPr>
              <a:t>+ N (10%)</a:t>
            </a:r>
            <a:r>
              <a:rPr lang="en-US" sz="1800" baseline="30000" dirty="0" smtClean="0">
                <a:latin typeface="+mn-lt"/>
                <a:cs typeface="Arial" panose="020B0604020202020204" pitchFamily="34" charset="0"/>
              </a:rPr>
              <a:t>2</a:t>
            </a:r>
          </a:p>
          <a:p>
            <a:pPr marL="393700" lvl="2" indent="-393700" algn="just">
              <a:buNone/>
            </a:pPr>
            <a:endParaRPr lang="en-US" b="1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2000" b="1" dirty="0" err="1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Teknik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Analisis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 :</a:t>
            </a: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4813" lvl="2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regresi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linier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berganda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4236333" y="2560173"/>
            <a:ext cx="12269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03104"/>
            <a:ext cx="91440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1200" b="1" dirty="0"/>
              <a:t> </a:t>
            </a:r>
            <a:r>
              <a:rPr lang="en-US" sz="1200" b="1" dirty="0" smtClean="0"/>
              <a:t>                                      </a:t>
            </a:r>
            <a:r>
              <a:rPr lang="en-US" sz="1200" b="1" dirty="0" err="1" smtClean="0"/>
              <a:t>Hasil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Uji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Regresi</a:t>
            </a:r>
            <a:r>
              <a:rPr lang="en-US" sz="1200" b="1" dirty="0" smtClean="0"/>
              <a:t> Linier </a:t>
            </a:r>
            <a:r>
              <a:rPr lang="en-US" sz="1200" b="1" dirty="0" err="1" smtClean="0"/>
              <a:t>Berganda</a:t>
            </a:r>
            <a:r>
              <a:rPr lang="en-US" sz="1200" b="1" dirty="0" smtClean="0"/>
              <a:t>: </a:t>
            </a:r>
          </a:p>
          <a:p>
            <a:pPr marL="285750" lvl="2" indent="-285750" algn="just">
              <a:buFont typeface="+mj-lt"/>
              <a:buAutoNum type="arabicPeriod" startAt="5"/>
            </a:pPr>
            <a:endParaRPr lang="en-US" sz="900" b="1" dirty="0" smtClean="0"/>
          </a:p>
          <a:p>
            <a:pPr marL="285750" lvl="2" indent="-285750" algn="just">
              <a:buFont typeface="+mj-lt"/>
              <a:buAutoNum type="arabicPeriod" startAt="5"/>
            </a:pPr>
            <a:endParaRPr lang="en-US" sz="900" b="1" dirty="0" smtClean="0"/>
          </a:p>
          <a:p>
            <a:pPr marL="285750" lvl="2" indent="-285750" algn="just">
              <a:buFont typeface="+mj-lt"/>
              <a:buAutoNum type="arabicPeriod" startAt="5"/>
            </a:pPr>
            <a:endParaRPr lang="en-US" sz="900" b="1" dirty="0" smtClean="0"/>
          </a:p>
          <a:p>
            <a:pPr marL="285750" lvl="2" indent="-285750" algn="just">
              <a:buFont typeface="+mj-lt"/>
              <a:buAutoNum type="arabicPeriod" startAt="5"/>
            </a:pPr>
            <a:endParaRPr lang="en-US" sz="900" b="1" dirty="0" smtClean="0"/>
          </a:p>
          <a:p>
            <a:pPr marL="285750" lvl="2" indent="-285750" algn="just">
              <a:buFont typeface="+mj-lt"/>
              <a:buAutoNum type="arabicPeriod" startAt="5"/>
            </a:pPr>
            <a:endParaRPr lang="en-US" sz="900" b="1" dirty="0" smtClean="0"/>
          </a:p>
          <a:p>
            <a:pPr marL="285750" lvl="2" indent="-285750" algn="just">
              <a:buFont typeface="+mj-lt"/>
              <a:buAutoNum type="arabicPeriod" startAt="5"/>
            </a:pPr>
            <a:endParaRPr lang="en-US" sz="900" b="1" dirty="0" smtClean="0"/>
          </a:p>
          <a:p>
            <a:pPr marL="285750" lvl="2" indent="-285750" algn="just">
              <a:buFont typeface="+mj-lt"/>
              <a:buAutoNum type="arabicPeriod" startAt="5"/>
            </a:pPr>
            <a:endParaRPr lang="en-US" sz="900" b="1" dirty="0" smtClean="0"/>
          </a:p>
          <a:p>
            <a:pPr marL="285750" lvl="2" indent="-285750" algn="just">
              <a:buFont typeface="+mj-lt"/>
              <a:buAutoNum type="arabicPeriod" startAt="5"/>
            </a:pPr>
            <a:endParaRPr lang="en-US" sz="900" b="1" dirty="0" smtClean="0"/>
          </a:p>
          <a:p>
            <a:pPr marL="285750" lvl="2" indent="-285750" algn="just">
              <a:buFont typeface="+mj-lt"/>
              <a:buAutoNum type="arabicPeriod" startAt="5"/>
            </a:pPr>
            <a:endParaRPr lang="en-US" sz="900" b="1" dirty="0" smtClean="0"/>
          </a:p>
          <a:p>
            <a:pPr marL="285750" lvl="2" indent="-285750" algn="just">
              <a:buFont typeface="+mj-lt"/>
              <a:buAutoNum type="arabicPeriod" startAt="5"/>
            </a:pPr>
            <a:endParaRPr lang="en-US" sz="900" b="1" dirty="0" smtClean="0"/>
          </a:p>
          <a:p>
            <a:pPr marL="285750" lvl="2" indent="-285750" algn="just">
              <a:buFont typeface="+mj-lt"/>
              <a:buAutoNum type="arabicPeriod" startAt="5"/>
            </a:pPr>
            <a:endParaRPr lang="en-US" sz="900" b="1" dirty="0" smtClean="0"/>
          </a:p>
          <a:p>
            <a:pPr marL="285750" lvl="2" indent="-285750" algn="just">
              <a:buFont typeface="+mj-lt"/>
              <a:buAutoNum type="arabicPeriod" startAt="5"/>
            </a:pPr>
            <a:endParaRPr lang="en-US" sz="900" b="1" dirty="0" smtClean="0"/>
          </a:p>
          <a:p>
            <a:pPr marL="285750" lvl="2" indent="-285750" algn="just">
              <a:buFont typeface="+mj-lt"/>
              <a:buAutoNum type="arabicPeriod" startAt="5"/>
            </a:pPr>
            <a:endParaRPr lang="en-US" sz="900" b="1" dirty="0" smtClean="0"/>
          </a:p>
          <a:p>
            <a:pPr marL="285750" lvl="2" indent="-285750" algn="just">
              <a:buFont typeface="+mj-lt"/>
              <a:buAutoNum type="arabicPeriod" startAt="5"/>
            </a:pPr>
            <a:endParaRPr lang="en-US" sz="900" b="1" dirty="0" smtClean="0"/>
          </a:p>
          <a:p>
            <a:pPr lvl="2" algn="just"/>
            <a:endParaRPr lang="en-US" sz="900" b="1" dirty="0" smtClean="0"/>
          </a:p>
          <a:p>
            <a:pPr lvl="2" algn="just"/>
            <a:endParaRPr lang="en-US" sz="900" b="1" dirty="0"/>
          </a:p>
          <a:p>
            <a:pPr lvl="2"/>
            <a:r>
              <a:rPr lang="en-US" sz="1200" b="1" dirty="0" smtClean="0"/>
              <a:t>                                                           </a:t>
            </a:r>
            <a:r>
              <a:rPr lang="en-US" sz="1200" b="1" dirty="0" err="1" smtClean="0"/>
              <a:t>Hasil</a:t>
            </a:r>
            <a:r>
              <a:rPr lang="en-US" sz="1200" b="1" dirty="0" smtClean="0"/>
              <a:t> </a:t>
            </a:r>
            <a:r>
              <a:rPr lang="x-none" sz="1200" b="1" dirty="0"/>
              <a:t>Uji F</a:t>
            </a:r>
            <a:endParaRPr lang="en-US" sz="1200" b="1" dirty="0" smtClean="0"/>
          </a:p>
          <a:p>
            <a:pPr lvl="2" algn="just"/>
            <a:endParaRPr lang="en-US" sz="900" b="1" dirty="0"/>
          </a:p>
          <a:p>
            <a:pPr lvl="2" algn="just"/>
            <a:r>
              <a:rPr lang="en-US" sz="900" b="1" dirty="0" smtClean="0"/>
              <a:t>: </a:t>
            </a:r>
          </a:p>
          <a:p>
            <a:pPr lvl="2" algn="just"/>
            <a:endParaRPr lang="en-US" sz="900" b="1" dirty="0" smtClean="0"/>
          </a:p>
          <a:p>
            <a:pPr lvl="2" algn="just"/>
            <a:endParaRPr lang="en-US" sz="900" b="1" dirty="0" smtClean="0"/>
          </a:p>
          <a:p>
            <a:pPr lvl="2" algn="just"/>
            <a:endParaRPr lang="en-US" sz="900" b="1" dirty="0" smtClean="0"/>
          </a:p>
          <a:p>
            <a:pPr lvl="2" algn="just"/>
            <a:endParaRPr lang="en-US" sz="900" b="1" dirty="0" smtClean="0"/>
          </a:p>
          <a:p>
            <a:pPr lvl="2" algn="just"/>
            <a:endParaRPr lang="en-US" sz="900" b="1" dirty="0" smtClean="0"/>
          </a:p>
          <a:p>
            <a:pPr lvl="2" algn="just"/>
            <a:endParaRPr lang="en-US" sz="900" b="1" dirty="0" smtClean="0"/>
          </a:p>
          <a:p>
            <a:pPr lvl="2" algn="just"/>
            <a:endParaRPr lang="en-US" sz="900" b="1" dirty="0" smtClean="0"/>
          </a:p>
          <a:p>
            <a:pPr lvl="2" algn="just"/>
            <a:endParaRPr lang="en-US" sz="900" b="1" dirty="0" smtClean="0"/>
          </a:p>
          <a:p>
            <a:pPr lvl="2" algn="just"/>
            <a:endParaRPr lang="en-US" sz="900" dirty="0" smtClean="0"/>
          </a:p>
          <a:p>
            <a:pPr lvl="2" algn="just"/>
            <a:endParaRPr lang="en-US" sz="1200" i="1" dirty="0" smtClean="0"/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endParaRPr lang="en-US" sz="1200" i="1" dirty="0" smtClean="0"/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endParaRPr lang="en-US" sz="1200" i="1" dirty="0" smtClean="0"/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endParaRPr lang="en-US" sz="1200" i="1" dirty="0" smtClean="0"/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endParaRPr lang="en-US" sz="1200" i="1" dirty="0" smtClean="0"/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endParaRPr lang="en-US" sz="1200" i="1" dirty="0" smtClean="0"/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553036"/>
              </p:ext>
            </p:extLst>
          </p:nvPr>
        </p:nvGraphicFramePr>
        <p:xfrm>
          <a:off x="432889" y="1079137"/>
          <a:ext cx="5223719" cy="1914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2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9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0088">
                <a:tc gridSpan="9">
                  <a:txBody>
                    <a:bodyPr/>
                    <a:lstStyle/>
                    <a:p>
                      <a:pPr marL="171450" marR="0" indent="-17145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700" dirty="0" err="1" smtClean="0">
                          <a:solidFill>
                            <a:schemeClr val="bg2"/>
                          </a:solidFill>
                          <a:effectLst/>
                        </a:rPr>
                        <a:t>Coefficients</a:t>
                      </a:r>
                      <a:r>
                        <a:rPr lang="en-US" sz="700" baseline="30000" dirty="0" err="1" smtClean="0">
                          <a:solidFill>
                            <a:schemeClr val="bg2"/>
                          </a:solidFill>
                          <a:effectLst/>
                        </a:rPr>
                        <a:t>a</a:t>
                      </a:r>
                      <a:r>
                        <a:rPr lang="en-US" sz="700" baseline="30000" dirty="0" smtClean="0">
                          <a:solidFill>
                            <a:schemeClr val="bg2"/>
                          </a:solidFill>
                          <a:effectLst/>
                        </a:rPr>
                        <a:t>      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68">
                <a:tc rowSpan="2"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Model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b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Unstandardized Coefficients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Standardized Coefficients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b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t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b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Sig.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Collinearity Statistics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82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B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Std. Error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Beta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Tolerance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VIF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569">
                <a:tc rowSpan="4"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(Constant)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.054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2.364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.023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.982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5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chemeClr val="bg2"/>
                          </a:solidFill>
                          <a:effectLst/>
                        </a:rPr>
                        <a:t>Diferensiasi</a:t>
                      </a: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bg2"/>
                          </a:solidFill>
                          <a:effectLst/>
                        </a:rPr>
                        <a:t>Produk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.494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.098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.554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5.023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.000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.280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3.566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5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chemeClr val="bg2"/>
                          </a:solidFill>
                          <a:effectLst/>
                        </a:rPr>
                        <a:t>Kualitas</a:t>
                      </a: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bg2"/>
                          </a:solidFill>
                          <a:effectLst/>
                        </a:rPr>
                        <a:t>Pelayanan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.130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.056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.207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2.316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.023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.426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2.348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5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chemeClr val="bg2"/>
                          </a:solidFill>
                          <a:effectLst/>
                        </a:rPr>
                        <a:t>Lokasi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.192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.089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.187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2.151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.035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.450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2.222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a. Dependent Variable: </a:t>
                      </a:r>
                      <a:r>
                        <a:rPr lang="en-US" sz="800" dirty="0" err="1">
                          <a:solidFill>
                            <a:schemeClr val="bg2"/>
                          </a:solidFill>
                          <a:effectLst/>
                        </a:rPr>
                        <a:t>Minat</a:t>
                      </a: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bg2"/>
                          </a:solidFill>
                          <a:effectLst/>
                        </a:rPr>
                        <a:t>Beli</a:t>
                      </a: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bg2"/>
                          </a:solidFill>
                          <a:effectLst/>
                        </a:rPr>
                        <a:t>Ulang</a:t>
                      </a: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bg2"/>
                          </a:solidFill>
                          <a:effectLst/>
                        </a:rPr>
                        <a:t>Konsumen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675379"/>
              </p:ext>
            </p:extLst>
          </p:nvPr>
        </p:nvGraphicFramePr>
        <p:xfrm>
          <a:off x="716430" y="3499230"/>
          <a:ext cx="4835280" cy="1251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0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3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37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0459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chemeClr val="bg2"/>
                          </a:solidFill>
                          <a:effectLst/>
                        </a:rPr>
                        <a:t>ANOVA</a:t>
                      </a:r>
                      <a:r>
                        <a:rPr lang="en-US" sz="800" baseline="30000" dirty="0" err="1">
                          <a:solidFill>
                            <a:schemeClr val="bg2"/>
                          </a:solidFill>
                          <a:effectLst/>
                        </a:rPr>
                        <a:t>b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74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Model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Sum of Squares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df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Mean Square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F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Sig.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11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Regression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994.928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3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331.643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73.939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.000</a:t>
                      </a:r>
                      <a:r>
                        <a:rPr lang="en-US" sz="800" baseline="30000">
                          <a:solidFill>
                            <a:schemeClr val="bg2"/>
                          </a:solidFill>
                          <a:effectLst/>
                        </a:rPr>
                        <a:t>a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Residual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318.458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71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4.485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Total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1313.387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74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711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2"/>
                          </a:solidFill>
                          <a:effectLst/>
                        </a:rPr>
                        <a:t>a. Predictors: (Constant), </a:t>
                      </a:r>
                      <a:r>
                        <a:rPr lang="en-US" sz="600" dirty="0" err="1">
                          <a:solidFill>
                            <a:schemeClr val="bg2"/>
                          </a:solidFill>
                          <a:effectLst/>
                        </a:rPr>
                        <a:t>Lokasi</a:t>
                      </a:r>
                      <a:r>
                        <a:rPr lang="en-US" sz="600" dirty="0">
                          <a:solidFill>
                            <a:schemeClr val="bg2"/>
                          </a:solidFill>
                          <a:effectLst/>
                        </a:rPr>
                        <a:t>, </a:t>
                      </a:r>
                      <a:r>
                        <a:rPr lang="en-US" sz="600" dirty="0" err="1">
                          <a:solidFill>
                            <a:schemeClr val="bg2"/>
                          </a:solidFill>
                          <a:effectLst/>
                        </a:rPr>
                        <a:t>Kualitas</a:t>
                      </a:r>
                      <a:r>
                        <a:rPr lang="en-US" sz="6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bg2"/>
                          </a:solidFill>
                          <a:effectLst/>
                        </a:rPr>
                        <a:t>Pelayanan</a:t>
                      </a:r>
                      <a:r>
                        <a:rPr lang="en-US" sz="600" dirty="0">
                          <a:solidFill>
                            <a:schemeClr val="bg2"/>
                          </a:solidFill>
                          <a:effectLst/>
                        </a:rPr>
                        <a:t>, </a:t>
                      </a:r>
                      <a:r>
                        <a:rPr lang="en-US" sz="600" dirty="0" err="1">
                          <a:solidFill>
                            <a:schemeClr val="bg2"/>
                          </a:solidFill>
                          <a:effectLst/>
                        </a:rPr>
                        <a:t>Diferensiasi</a:t>
                      </a:r>
                      <a:r>
                        <a:rPr lang="en-US" sz="6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bg2"/>
                          </a:solidFill>
                          <a:effectLst/>
                        </a:rPr>
                        <a:t>Produk</a:t>
                      </a:r>
                      <a:endParaRPr lang="en-US" sz="6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711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2"/>
                          </a:solidFill>
                          <a:effectLst/>
                        </a:rPr>
                        <a:t>b. Dependent Variable: </a:t>
                      </a:r>
                      <a:r>
                        <a:rPr lang="en-US" sz="600" dirty="0" err="1">
                          <a:solidFill>
                            <a:schemeClr val="bg2"/>
                          </a:solidFill>
                          <a:effectLst/>
                        </a:rPr>
                        <a:t>Minat</a:t>
                      </a:r>
                      <a:r>
                        <a:rPr lang="en-US" sz="6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bg2"/>
                          </a:solidFill>
                          <a:effectLst/>
                        </a:rPr>
                        <a:t>Beli</a:t>
                      </a:r>
                      <a:r>
                        <a:rPr lang="en-US" sz="6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bg2"/>
                          </a:solidFill>
                          <a:effectLst/>
                        </a:rPr>
                        <a:t>Ulang</a:t>
                      </a:r>
                      <a:r>
                        <a:rPr lang="en-US" sz="6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bg2"/>
                          </a:solidFill>
                          <a:effectLst/>
                        </a:rPr>
                        <a:t>Konsumen</a:t>
                      </a:r>
                      <a:endParaRPr lang="en-US" sz="6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9909" y="1106526"/>
            <a:ext cx="31612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US" sz="1200" b="1" dirty="0" err="1"/>
              <a:t>Hasil</a:t>
            </a:r>
            <a:r>
              <a:rPr lang="en-US" sz="1200" b="1" dirty="0"/>
              <a:t> </a:t>
            </a:r>
            <a:r>
              <a:rPr lang="en-US" sz="1200" b="1" dirty="0" err="1"/>
              <a:t>Uji</a:t>
            </a:r>
            <a:r>
              <a:rPr lang="en-US" sz="1200" b="1" dirty="0"/>
              <a:t> </a:t>
            </a:r>
            <a:r>
              <a:rPr lang="en-US" sz="1200" b="1" dirty="0" err="1"/>
              <a:t>Koefisien</a:t>
            </a:r>
            <a:r>
              <a:rPr lang="en-US" sz="1200" b="1" dirty="0"/>
              <a:t> </a:t>
            </a:r>
            <a:r>
              <a:rPr lang="en-US" sz="1200" b="1" dirty="0" err="1"/>
              <a:t>Determinasi</a:t>
            </a:r>
            <a:r>
              <a:rPr lang="en-US" sz="1200" b="1" dirty="0"/>
              <a:t> (R</a:t>
            </a:r>
            <a:r>
              <a:rPr lang="en-US" sz="1200" b="1" baseline="30000" dirty="0"/>
              <a:t>2</a:t>
            </a:r>
            <a:r>
              <a:rPr lang="en-US" sz="1200" b="1" dirty="0" smtClean="0"/>
              <a:t>)</a:t>
            </a:r>
          </a:p>
          <a:p>
            <a:pPr lvl="2" algn="ctr"/>
            <a:endParaRPr lang="en-US" sz="1200" b="1" dirty="0"/>
          </a:p>
          <a:p>
            <a:pPr lvl="2" algn="just"/>
            <a:endParaRPr lang="en-US" sz="900" b="1" dirty="0" smtClean="0"/>
          </a:p>
          <a:p>
            <a:pPr lvl="2" algn="just"/>
            <a:endParaRPr lang="en-US" sz="9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50478"/>
              </p:ext>
            </p:extLst>
          </p:nvPr>
        </p:nvGraphicFramePr>
        <p:xfrm>
          <a:off x="5812972" y="1482068"/>
          <a:ext cx="3226526" cy="1043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12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bg2"/>
                          </a:solidFill>
                          <a:effectLst/>
                        </a:rPr>
                        <a:t>Model </a:t>
                      </a:r>
                      <a:r>
                        <a:rPr lang="en-US" sz="700" dirty="0" err="1">
                          <a:solidFill>
                            <a:schemeClr val="bg2"/>
                          </a:solidFill>
                          <a:effectLst/>
                        </a:rPr>
                        <a:t>Summary</a:t>
                      </a:r>
                      <a:r>
                        <a:rPr lang="en-US" sz="700" baseline="30000" dirty="0" err="1">
                          <a:solidFill>
                            <a:schemeClr val="bg2"/>
                          </a:solidFill>
                          <a:effectLst/>
                        </a:rPr>
                        <a:t>b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Model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R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/>
                          </a:solidFill>
                          <a:effectLst/>
                        </a:rPr>
                        <a:t>R Square</a:t>
                      </a:r>
                      <a:endParaRPr lang="en-US" sz="80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Adjusted R Square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Std. Error of the Estimate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.870</a:t>
                      </a:r>
                      <a:r>
                        <a:rPr lang="en-US" sz="800" baseline="30000" dirty="0">
                          <a:solidFill>
                            <a:schemeClr val="bg2"/>
                          </a:solidFill>
                          <a:effectLst/>
                        </a:rPr>
                        <a:t>a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.758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.747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2.118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478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2"/>
                          </a:solidFill>
                          <a:effectLst/>
                        </a:rPr>
                        <a:t>a. Predictors: (Constant), </a:t>
                      </a:r>
                      <a:r>
                        <a:rPr lang="en-US" sz="600" dirty="0" err="1">
                          <a:solidFill>
                            <a:schemeClr val="bg2"/>
                          </a:solidFill>
                          <a:effectLst/>
                        </a:rPr>
                        <a:t>Lokasi</a:t>
                      </a:r>
                      <a:r>
                        <a:rPr lang="en-US" sz="600" dirty="0">
                          <a:solidFill>
                            <a:schemeClr val="bg2"/>
                          </a:solidFill>
                          <a:effectLst/>
                        </a:rPr>
                        <a:t>, </a:t>
                      </a:r>
                      <a:r>
                        <a:rPr lang="en-US" sz="600" dirty="0" err="1">
                          <a:solidFill>
                            <a:schemeClr val="bg2"/>
                          </a:solidFill>
                          <a:effectLst/>
                        </a:rPr>
                        <a:t>Kualitas</a:t>
                      </a:r>
                      <a:r>
                        <a:rPr lang="en-US" sz="6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bg2"/>
                          </a:solidFill>
                          <a:effectLst/>
                        </a:rPr>
                        <a:t>Pelayanan</a:t>
                      </a:r>
                      <a:r>
                        <a:rPr lang="en-US" sz="600" dirty="0">
                          <a:solidFill>
                            <a:schemeClr val="bg2"/>
                          </a:solidFill>
                          <a:effectLst/>
                        </a:rPr>
                        <a:t>, </a:t>
                      </a:r>
                      <a:r>
                        <a:rPr lang="en-US" sz="600" dirty="0" err="1">
                          <a:solidFill>
                            <a:schemeClr val="bg2"/>
                          </a:solidFill>
                          <a:effectLst/>
                        </a:rPr>
                        <a:t>Diferensiasi</a:t>
                      </a:r>
                      <a:r>
                        <a:rPr lang="en-US" sz="6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bg2"/>
                          </a:solidFill>
                          <a:effectLst/>
                        </a:rPr>
                        <a:t>Produk</a:t>
                      </a:r>
                      <a:endParaRPr lang="en-US" sz="6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2"/>
                          </a:solidFill>
                          <a:effectLst/>
                        </a:rPr>
                        <a:t>b. Dependent Variable: </a:t>
                      </a:r>
                      <a:r>
                        <a:rPr lang="en-US" sz="600" dirty="0" err="1">
                          <a:solidFill>
                            <a:schemeClr val="bg2"/>
                          </a:solidFill>
                          <a:effectLst/>
                        </a:rPr>
                        <a:t>Minat</a:t>
                      </a:r>
                      <a:r>
                        <a:rPr lang="en-US" sz="6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bg2"/>
                          </a:solidFill>
                          <a:effectLst/>
                        </a:rPr>
                        <a:t>Beli</a:t>
                      </a:r>
                      <a:r>
                        <a:rPr lang="en-US" sz="6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bg2"/>
                          </a:solidFill>
                          <a:effectLst/>
                        </a:rPr>
                        <a:t>Ulang</a:t>
                      </a:r>
                      <a:r>
                        <a:rPr lang="en-US" sz="6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bg2"/>
                          </a:solidFill>
                          <a:effectLst/>
                        </a:rPr>
                        <a:t>Konsumen</a:t>
                      </a:r>
                      <a:endParaRPr lang="en-US" sz="600" dirty="0">
                        <a:solidFill>
                          <a:schemeClr val="bg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874" y="812421"/>
            <a:ext cx="369065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Kesimpulan</a:t>
            </a:r>
            <a:r>
              <a:rPr lang="en-US" sz="1800" b="1" dirty="0" smtClean="0"/>
              <a:t>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x-none" dirty="0"/>
              <a:t>Diferensiasi </a:t>
            </a:r>
            <a:r>
              <a:rPr lang="en-US" dirty="0"/>
              <a:t>P</a:t>
            </a:r>
            <a:r>
              <a:rPr lang="x-none" dirty="0"/>
              <a:t>roduk berpengaruh signifikan terhadap Minat </a:t>
            </a:r>
            <a:r>
              <a:rPr lang="en-US" dirty="0"/>
              <a:t>B</a:t>
            </a:r>
            <a:r>
              <a:rPr lang="x-none" dirty="0"/>
              <a:t>eli Ulang </a:t>
            </a:r>
            <a:r>
              <a:rPr lang="en-US" dirty="0"/>
              <a:t>K</a:t>
            </a:r>
            <a:r>
              <a:rPr lang="x-none" dirty="0"/>
              <a:t>onsumen</a:t>
            </a:r>
            <a:r>
              <a:rPr lang="x-none" dirty="0" smtClean="0"/>
              <a:t>.</a:t>
            </a:r>
            <a:endParaRPr lang="en-US" dirty="0"/>
          </a:p>
          <a:p>
            <a:pPr marL="342900" lvl="0" indent="-342900" algn="just">
              <a:buFont typeface="+mj-lt"/>
              <a:buAutoNum type="arabicPeriod"/>
            </a:pPr>
            <a:r>
              <a:rPr lang="x-none" dirty="0"/>
              <a:t>Kualitas </a:t>
            </a:r>
            <a:r>
              <a:rPr lang="en-US" dirty="0"/>
              <a:t>P</a:t>
            </a:r>
            <a:r>
              <a:rPr lang="x-none" dirty="0"/>
              <a:t>elayanan berpengaruh signifikan terhadap Minat </a:t>
            </a:r>
            <a:r>
              <a:rPr lang="en-US" dirty="0"/>
              <a:t>B</a:t>
            </a:r>
            <a:r>
              <a:rPr lang="x-none" dirty="0"/>
              <a:t>eli </a:t>
            </a:r>
            <a:r>
              <a:rPr lang="en-US" dirty="0"/>
              <a:t>U</a:t>
            </a:r>
            <a:r>
              <a:rPr lang="x-none" dirty="0"/>
              <a:t>lang Konsumen.</a:t>
            </a:r>
            <a:endParaRPr lang="en-US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x-none" dirty="0"/>
              <a:t>berpengaruh signifikan terhadap Minat </a:t>
            </a:r>
            <a:r>
              <a:rPr lang="en-US" dirty="0"/>
              <a:t>B</a:t>
            </a:r>
            <a:r>
              <a:rPr lang="x-none" dirty="0"/>
              <a:t>eli </a:t>
            </a:r>
            <a:r>
              <a:rPr lang="en-US" dirty="0"/>
              <a:t>U</a:t>
            </a:r>
            <a:r>
              <a:rPr lang="x-none" dirty="0"/>
              <a:t>lang </a:t>
            </a:r>
            <a:r>
              <a:rPr lang="en-US" dirty="0"/>
              <a:t>K</a:t>
            </a:r>
            <a:r>
              <a:rPr lang="x-none" dirty="0"/>
              <a:t>onsumen.</a:t>
            </a:r>
            <a:endParaRPr lang="en-US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/>
              <a:t>Diferensiasi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Lokai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siginifikan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. </a:t>
            </a:r>
            <a:endParaRPr lang="en-US" dirty="0" smtClean="0"/>
          </a:p>
          <a:p>
            <a:pPr lvl="0" algn="just"/>
            <a:endParaRPr lang="en-US" sz="1600" dirty="0"/>
          </a:p>
          <a:p>
            <a:pPr lvl="0" algn="just"/>
            <a:endParaRPr lang="en-US" dirty="0" smtClean="0"/>
          </a:p>
          <a:p>
            <a:pPr lvl="0" algn="just"/>
            <a:endParaRPr lang="en-US" dirty="0"/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164375" y="812421"/>
            <a:ext cx="46679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Implikasi</a:t>
            </a:r>
            <a:r>
              <a:rPr lang="en-US" sz="1800" b="1" dirty="0" smtClean="0"/>
              <a:t>:</a:t>
            </a:r>
          </a:p>
          <a:p>
            <a:pPr marL="169863" indent="-169863" algn="just">
              <a:buFont typeface="+mj-lt"/>
              <a:buAutoNum type="arabicPeriod"/>
            </a:pP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 smtClean="0"/>
              <a:t>iDiferensiasi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/>
              <a:t>diduga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Minat</a:t>
            </a:r>
            <a:r>
              <a:rPr lang="en-US" dirty="0" smtClean="0"/>
              <a:t> </a:t>
            </a:r>
            <a:r>
              <a:rPr lang="en-US" dirty="0" err="1" smtClean="0"/>
              <a:t>Beli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, </a:t>
            </a:r>
            <a:r>
              <a:rPr lang="en-US" dirty="0" err="1"/>
              <a:t>ternyata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signifikan</a:t>
            </a:r>
            <a:r>
              <a:rPr lang="en-US" dirty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/>
              <a:t>nilai</a:t>
            </a:r>
            <a:r>
              <a:rPr lang="en-US" dirty="0"/>
              <a:t> sig. (0,000) &lt; (0,05) </a:t>
            </a:r>
            <a:r>
              <a:rPr lang="en-US" dirty="0" err="1"/>
              <a:t>maka</a:t>
            </a:r>
            <a:r>
              <a:rPr lang="en-US" dirty="0"/>
              <a:t> H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.</a:t>
            </a:r>
          </a:p>
          <a:p>
            <a:pPr marL="169863" indent="-169863" algn="just">
              <a:buFont typeface="+mj-lt"/>
              <a:buAutoNum type="arabicPeriod"/>
            </a:pP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diduga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, </a:t>
            </a:r>
            <a:r>
              <a:rPr lang="en-US" dirty="0" err="1"/>
              <a:t>ternyata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yang </a:t>
            </a:r>
            <a:r>
              <a:rPr lang="en-US" dirty="0" err="1"/>
              <a:t>signifikan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sig. (0,035) &lt; (0,05) </a:t>
            </a:r>
            <a:r>
              <a:rPr lang="en-US" dirty="0" err="1"/>
              <a:t>maka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.</a:t>
            </a:r>
          </a:p>
          <a:p>
            <a:pPr marL="169863" indent="-169863" algn="just">
              <a:buFont typeface="+mj-lt"/>
              <a:buAutoNum type="arabicPeriod"/>
            </a:pP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yang </a:t>
            </a:r>
            <a:r>
              <a:rPr lang="en-US" dirty="0" err="1"/>
              <a:t>diduga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, </a:t>
            </a:r>
            <a:r>
              <a:rPr lang="en-US" dirty="0" err="1"/>
              <a:t>ternyata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yang </a:t>
            </a:r>
            <a:r>
              <a:rPr lang="en-US" dirty="0" err="1"/>
              <a:t>signifikan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sig. (0,023) &lt; (0,05) </a:t>
            </a:r>
            <a:r>
              <a:rPr lang="en-US" dirty="0" err="1"/>
              <a:t>maka</a:t>
            </a:r>
            <a:r>
              <a:rPr lang="en-US" dirty="0"/>
              <a:t> H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err="1" smtClean="0"/>
              <a:t>diterima</a:t>
            </a:r>
            <a:r>
              <a:rPr lang="en-US" dirty="0"/>
              <a:t>.</a:t>
            </a:r>
          </a:p>
          <a:p>
            <a:pPr marL="169863" indent="-169863" algn="just">
              <a:buFont typeface="+mj-lt"/>
              <a:buAutoNum type="arabicPeriod"/>
            </a:pPr>
            <a:endParaRPr lang="en-US" dirty="0"/>
          </a:p>
          <a:p>
            <a:pPr marL="169863" indent="-169863" algn="just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7882</TotalTime>
  <Words>743</Words>
  <Application>Microsoft Office PowerPoint</Application>
  <PresentationFormat>On-screen Show (16:9)</PresentationFormat>
  <Paragraphs>206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Roboto</vt:lpstr>
      <vt:lpstr>Perpetua Titling MT</vt:lpstr>
      <vt:lpstr>Cambria</vt:lpstr>
      <vt:lpstr>Calibri</vt:lpstr>
      <vt:lpstr>Arial</vt:lpstr>
      <vt:lpstr>Wingdings</vt:lpstr>
      <vt:lpstr>Times New Roman</vt:lpstr>
      <vt:lpstr>Courier New</vt:lpstr>
      <vt:lpstr>Geometric</vt:lpstr>
      <vt:lpstr>SEMINAR NASIONAL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 Kasus 20XX</dc:title>
  <dc:creator>Dre</dc:creator>
  <cp:lastModifiedBy>ASUS</cp:lastModifiedBy>
  <cp:revision>79</cp:revision>
  <cp:lastPrinted>2019-10-15T03:11:38Z</cp:lastPrinted>
  <dcterms:modified xsi:type="dcterms:W3CDTF">2024-03-07T14:10:04Z</dcterms:modified>
</cp:coreProperties>
</file>