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4" r:id="rId6"/>
    <p:sldId id="265" r:id="rId7"/>
    <p:sldId id="266" r:id="rId8"/>
    <p:sldId id="267" r:id="rId9"/>
    <p:sldId id="259" r:id="rId10"/>
    <p:sldId id="260" r:id="rId11"/>
    <p:sldId id="268" r:id="rId12"/>
    <p:sldId id="261" r:id="rId13"/>
    <p:sldId id="262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91E77-D928-47B0-8F9A-B2E93C5BEF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E90E6F-D9A6-82A6-04F5-E1A85E1AD7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3431FB-9898-42DB-5CE4-4B9B02F40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0C14E-47DC-4C1C-B0CC-D8716151C0D3}" type="datetimeFigureOut">
              <a:rPr lang="en-ID" smtClean="0"/>
              <a:t>20/08/2026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577CB0-8EAF-F2AF-C903-8F0533B2D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99C9AD-F10D-F2A9-FA79-01B2FDB28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CD18D-D203-4D0B-802B-A319FD10449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23925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2566E-B23A-49A2-1E7A-37C2B9972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E8458-DFC3-F978-6D38-E359F49628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3D4848-F7CE-DF5F-82EE-C2674DF13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0C14E-47DC-4C1C-B0CC-D8716151C0D3}" type="datetimeFigureOut">
              <a:rPr lang="en-ID" smtClean="0"/>
              <a:t>20/08/2026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EE8F55-D1D3-29CE-8CD3-CD70F9043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55E21D-1FBF-7C7A-5D17-03A3E545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CD18D-D203-4D0B-802B-A319FD10449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96313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10706-91FD-8317-E580-CDDEA1C68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AE2D16-BF5D-ED8B-E673-9ADFEB4145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6D8426-3375-1AF9-251A-F11AE634F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0C14E-47DC-4C1C-B0CC-D8716151C0D3}" type="datetimeFigureOut">
              <a:rPr lang="en-ID" smtClean="0"/>
              <a:t>20/08/2026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B42282-FDA2-270A-A2B3-B38D58C22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6B1A9-DE21-183B-D41B-47582F590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CD18D-D203-4D0B-802B-A319FD10449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12244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5DEC9-F89E-95E1-AEB7-BB9DE1A3E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58E4A3-27C8-15D5-51F4-4F4795309F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DB5D87-AB6F-2DD0-FFB4-13F66631EB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E2E4F2-E87C-BFCE-A9C0-6EB60A461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0C14E-47DC-4C1C-B0CC-D8716151C0D3}" type="datetimeFigureOut">
              <a:rPr lang="en-ID" smtClean="0"/>
              <a:t>20/08/2026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FFB0B3-72AF-C0A9-079E-239801575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DBF6C6-A504-D003-DB96-C14B17E4E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CD18D-D203-4D0B-802B-A319FD10449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51152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44242-A985-6255-6A3A-DA130E863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9557D2-832A-50EA-049B-42E0CEB39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F287D8-CB17-BFB9-C125-F9456A57D7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78A781-7535-C4D8-A102-B56AFDEB05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DF01F7-84B1-A723-D183-8B4AD7D575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DDAC0E-55F9-4F0D-A636-AD6D7CE64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0C14E-47DC-4C1C-B0CC-D8716151C0D3}" type="datetimeFigureOut">
              <a:rPr lang="en-ID" smtClean="0"/>
              <a:t>20/08/2026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7229C4-2872-F17D-C266-75E27999B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6CB912-7DEC-74A6-7C6D-CBF9CFBA3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CD18D-D203-4D0B-802B-A319FD10449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64687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32D66-5E47-2163-F3DE-1CFA4F63E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DF1B5D-BD41-3DFA-85A4-22B1D9B66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0C14E-47DC-4C1C-B0CC-D8716151C0D3}" type="datetimeFigureOut">
              <a:rPr lang="en-ID" smtClean="0"/>
              <a:t>20/08/2026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CFFF0A-4C14-720F-3C99-4274289D0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FACB49-1B09-0430-DABA-DA0BA7177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CD18D-D203-4D0B-802B-A319FD10449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40838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067FEE-DA36-F9C3-96CC-CE6E2F071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0C14E-47DC-4C1C-B0CC-D8716151C0D3}" type="datetimeFigureOut">
              <a:rPr lang="en-ID" smtClean="0"/>
              <a:t>20/08/2026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6236D4-2238-34DE-515E-689837EB4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5C84E5-3600-4FFF-7025-24702D5ED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CD18D-D203-4D0B-802B-A319FD10449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41992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3B40D-308F-280B-54EB-2AD0A5B2B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5E7C7-5D61-3531-A1DE-1A0FF5ECB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134DC8-7495-8C72-23C3-E6172556F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858C38-63B4-9D72-368F-8B44A8EE0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0C14E-47DC-4C1C-B0CC-D8716151C0D3}" type="datetimeFigureOut">
              <a:rPr lang="en-ID" smtClean="0"/>
              <a:t>20/08/2026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5EEEBF-6B4D-3A97-CC53-D9E2447E3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1DF40C-5CA0-63FB-FA26-4C98D7D35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CD18D-D203-4D0B-802B-A319FD10449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3134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7D721-5E2C-F5C9-9980-B55B61CA1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B9232F-EBA1-051D-046B-42784CC1F3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2F3F76-BE31-EBF1-67A8-8046EAB233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2C0BE9-1A1D-1ECA-0233-784E3E2CC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0C14E-47DC-4C1C-B0CC-D8716151C0D3}" type="datetimeFigureOut">
              <a:rPr lang="en-ID" smtClean="0"/>
              <a:t>20/08/2026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FBD1C4-94B5-9ABB-08A2-834EEA64D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A2A0AD-3F92-6B11-639E-99A7E1C99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CD18D-D203-4D0B-802B-A319FD10449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78017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A18A5-9E2E-7C4A-8819-7205E8378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4F617B-B764-9C82-6893-1029482879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37E22D-6524-3E82-0C78-930E4BFB5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0C14E-47DC-4C1C-B0CC-D8716151C0D3}" type="datetimeFigureOut">
              <a:rPr lang="en-ID" smtClean="0"/>
              <a:t>20/08/2026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B8B63-C09A-A7C5-4691-4C0474AEC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DFB87-F31A-FFF7-9CC1-BDBBE4A28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CD18D-D203-4D0B-802B-A319FD10449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94893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B794C7-77B4-9763-2B42-05680302FC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B40585-0B1A-6418-D198-371761D0E8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DD7AB9-5D02-A5FC-9835-3DB245F65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0C14E-47DC-4C1C-B0CC-D8716151C0D3}" type="datetimeFigureOut">
              <a:rPr lang="en-ID" smtClean="0"/>
              <a:t>20/08/2026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DCBEA1-4E75-32E4-E44B-D392BDBF6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381192-D34A-CFBA-650D-991778AE1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CD18D-D203-4D0B-802B-A319FD10449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63751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A321D3-E8A4-743F-24F5-EEB2B2E3F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C87C5A-B6F9-BC9F-616B-FBE5879811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551E33-3049-C513-8B3D-74561CEB3D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0C14E-47DC-4C1C-B0CC-D8716151C0D3}" type="datetimeFigureOut">
              <a:rPr lang="en-ID" smtClean="0"/>
              <a:t>20/08/2026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C86A4E-4383-95AE-3B4D-AA74C63021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43766E-B6B6-8DD9-C295-9D14CA8B59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CD18D-D203-4D0B-802B-A319FD10449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39932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52FF1-18D9-8701-95DF-E2F3118387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ETIKA KOMUNIKASI DI ERA DIGITAL DI BERIKAN PENYULUHAN UNTUK  SISWA SMK YADIKA KREO JAKARTA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560236-E52D-08D3-4A03-8495BF233B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DISAMPAIKAN OLEH </a:t>
            </a:r>
          </a:p>
          <a:p>
            <a:r>
              <a:rPr lang="en-US" dirty="0"/>
              <a:t>DR. AFRINA SARI.MSI</a:t>
            </a:r>
          </a:p>
        </p:txBody>
      </p:sp>
    </p:spTree>
    <p:extLst>
      <p:ext uri="{BB962C8B-B14F-4D97-AF65-F5344CB8AC3E}">
        <p14:creationId xmlns:p14="http://schemas.microsoft.com/office/powerpoint/2010/main" val="1929679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2BD88-144A-5A51-4B88-D59D19FE1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PENDAHULUAN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237F7-0A0A-8A9D-5271-701CE14C65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/>
              <a:t>Di era </a:t>
            </a:r>
            <a:r>
              <a:rPr lang="en-ID" dirty="0" err="1"/>
              <a:t>industri</a:t>
            </a:r>
            <a:r>
              <a:rPr lang="en-ID" dirty="0"/>
              <a:t> 4.0 dan </a:t>
            </a:r>
            <a:r>
              <a:rPr lang="en-ID" dirty="0" err="1"/>
              <a:t>digitalisasi</a:t>
            </a:r>
            <a:r>
              <a:rPr lang="en-ID" dirty="0"/>
              <a:t> </a:t>
            </a:r>
            <a:r>
              <a:rPr lang="en-ID" dirty="0" err="1"/>
              <a:t>saat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, </a:t>
            </a:r>
            <a:r>
              <a:rPr lang="en-ID" dirty="0" err="1"/>
              <a:t>keterampilan</a:t>
            </a:r>
            <a:r>
              <a:rPr lang="en-ID" dirty="0"/>
              <a:t> </a:t>
            </a:r>
            <a:r>
              <a:rPr lang="en-ID" dirty="0" err="1"/>
              <a:t>teknis</a:t>
            </a:r>
            <a:r>
              <a:rPr lang="en-ID" dirty="0"/>
              <a:t> (</a:t>
            </a:r>
            <a:r>
              <a:rPr lang="en-ID" i="1" dirty="0"/>
              <a:t>hard skills</a:t>
            </a:r>
            <a:r>
              <a:rPr lang="en-ID" dirty="0"/>
              <a:t>) yang </a:t>
            </a:r>
            <a:r>
              <a:rPr lang="en-ID" dirty="0" err="1"/>
              <a:t>dimiliki</a:t>
            </a:r>
            <a:r>
              <a:rPr lang="en-ID" dirty="0"/>
              <a:t> </a:t>
            </a:r>
            <a:r>
              <a:rPr lang="en-ID" dirty="0" err="1"/>
              <a:t>siswa</a:t>
            </a:r>
            <a:r>
              <a:rPr lang="en-ID" dirty="0"/>
              <a:t> SMK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diimbangi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etika</a:t>
            </a:r>
            <a:r>
              <a:rPr lang="en-ID" dirty="0"/>
              <a:t> </a:t>
            </a:r>
            <a:r>
              <a:rPr lang="en-ID" dirty="0" err="1"/>
              <a:t>profesionalisme</a:t>
            </a:r>
            <a:r>
              <a:rPr lang="en-ID" dirty="0"/>
              <a:t> (</a:t>
            </a:r>
            <a:r>
              <a:rPr lang="en-ID" i="1" dirty="0"/>
              <a:t>soft skills</a:t>
            </a:r>
            <a:r>
              <a:rPr lang="en-ID" dirty="0"/>
              <a:t>), </a:t>
            </a:r>
            <a:r>
              <a:rPr lang="en-ID" dirty="0" err="1"/>
              <a:t>terutama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berkomunikasi</a:t>
            </a:r>
            <a:r>
              <a:rPr lang="en-ID" dirty="0"/>
              <a:t> digital.</a:t>
            </a:r>
          </a:p>
          <a:p>
            <a:r>
              <a:rPr lang="en-ID" dirty="0"/>
              <a:t>Etika </a:t>
            </a:r>
            <a:r>
              <a:rPr lang="en-ID" dirty="0" err="1"/>
              <a:t>komunikasi</a:t>
            </a:r>
            <a:r>
              <a:rPr lang="en-ID" dirty="0"/>
              <a:t> digital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panduan</a:t>
            </a:r>
            <a:r>
              <a:rPr lang="en-ID" dirty="0"/>
              <a:t> </a:t>
            </a:r>
            <a:r>
              <a:rPr lang="en-ID" dirty="0" err="1"/>
              <a:t>sikap</a:t>
            </a:r>
            <a:r>
              <a:rPr lang="en-ID" dirty="0"/>
              <a:t>, tata krama, dan norma yang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diterapkan</a:t>
            </a:r>
            <a:r>
              <a:rPr lang="en-ID" dirty="0"/>
              <a:t> </a:t>
            </a:r>
            <a:r>
              <a:rPr lang="en-ID" dirty="0" err="1"/>
              <a:t>saat</a:t>
            </a:r>
            <a:r>
              <a:rPr lang="en-ID" dirty="0"/>
              <a:t> </a:t>
            </a:r>
            <a:r>
              <a:rPr lang="en-ID" dirty="0" err="1"/>
              <a:t>berinteraksi</a:t>
            </a:r>
            <a:r>
              <a:rPr lang="en-ID" dirty="0"/>
              <a:t>.</a:t>
            </a:r>
          </a:p>
          <a:p>
            <a:r>
              <a:rPr lang="en-ID" dirty="0" err="1"/>
              <a:t>menyampaikan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,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berkolaborasi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media digital </a:t>
            </a:r>
            <a:r>
              <a:rPr lang="en-ID" dirty="0" err="1"/>
              <a:t>seperti</a:t>
            </a:r>
            <a:r>
              <a:rPr lang="en-ID" dirty="0"/>
              <a:t> media </a:t>
            </a:r>
            <a:r>
              <a:rPr lang="en-ID" dirty="0" err="1"/>
              <a:t>sosial</a:t>
            </a:r>
            <a:r>
              <a:rPr lang="en-ID" dirty="0"/>
              <a:t>, </a:t>
            </a:r>
            <a:r>
              <a:rPr lang="en-ID" dirty="0" err="1"/>
              <a:t>aplikasi</a:t>
            </a:r>
            <a:r>
              <a:rPr lang="en-ID" dirty="0"/>
              <a:t> </a:t>
            </a:r>
            <a:r>
              <a:rPr lang="en-ID" dirty="0" err="1"/>
              <a:t>pesan</a:t>
            </a:r>
            <a:r>
              <a:rPr lang="en-ID" dirty="0"/>
              <a:t> </a:t>
            </a:r>
            <a:r>
              <a:rPr lang="en-ID" dirty="0" err="1"/>
              <a:t>singkat</a:t>
            </a:r>
            <a:r>
              <a:rPr lang="en-ID" dirty="0"/>
              <a:t>, email, </a:t>
            </a:r>
            <a:r>
              <a:rPr lang="en-ID" dirty="0" err="1"/>
              <a:t>hingga</a:t>
            </a:r>
            <a:r>
              <a:rPr lang="en-ID" dirty="0"/>
              <a:t> platform </a:t>
            </a:r>
            <a:r>
              <a:rPr lang="en-ID" dirty="0" err="1"/>
              <a:t>kerja</a:t>
            </a:r>
            <a:r>
              <a:rPr lang="en-ID" dirty="0"/>
              <a:t> </a:t>
            </a:r>
            <a:r>
              <a:rPr lang="en-ID" dirty="0" err="1"/>
              <a:t>profesional</a:t>
            </a:r>
            <a:endParaRPr lang="en-ID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634374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588E4-04DF-2334-E30F-670C3E0AE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PENGERTIAN KOMUNIKASI DIGITAL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A75DB-134A-6200-784A-EB7151CC20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 err="1"/>
              <a:t>Komunikasi</a:t>
            </a:r>
            <a:r>
              <a:rPr lang="en-ID" dirty="0"/>
              <a:t> digital pada media </a:t>
            </a:r>
            <a:r>
              <a:rPr lang="en-ID" dirty="0" err="1"/>
              <a:t>sosial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proses </a:t>
            </a:r>
            <a:r>
              <a:rPr lang="en-ID" dirty="0" err="1"/>
              <a:t>penyampaian</a:t>
            </a:r>
            <a:r>
              <a:rPr lang="en-ID" dirty="0"/>
              <a:t> </a:t>
            </a:r>
            <a:r>
              <a:rPr lang="en-ID" dirty="0" err="1"/>
              <a:t>pesan</a:t>
            </a:r>
            <a:r>
              <a:rPr lang="en-ID" dirty="0"/>
              <a:t>, </a:t>
            </a:r>
            <a:r>
              <a:rPr lang="en-ID" dirty="0" err="1"/>
              <a:t>gagasan</a:t>
            </a:r>
            <a:r>
              <a:rPr lang="en-ID" dirty="0"/>
              <a:t>, dan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platform </a:t>
            </a:r>
            <a:r>
              <a:rPr lang="en-ID" dirty="0" err="1"/>
              <a:t>berbasis</a:t>
            </a:r>
            <a:r>
              <a:rPr lang="en-ID" dirty="0"/>
              <a:t> internet </a:t>
            </a:r>
            <a:r>
              <a:rPr lang="en-ID" dirty="0" err="1"/>
              <a:t>seperti</a:t>
            </a:r>
            <a:r>
              <a:rPr lang="en-ID" dirty="0"/>
              <a:t> Instagram, LinkedIn, TikTok, X (Twitter), dan WhatsApp. Di </a:t>
            </a:r>
            <a:r>
              <a:rPr lang="en-ID" dirty="0" err="1"/>
              <a:t>tingkat</a:t>
            </a:r>
            <a:r>
              <a:rPr lang="en-ID" dirty="0"/>
              <a:t> SMK, </a:t>
            </a:r>
            <a:r>
              <a:rPr lang="en-ID" dirty="0" err="1"/>
              <a:t>pemahaman</a:t>
            </a:r>
            <a:r>
              <a:rPr lang="en-ID" dirty="0"/>
              <a:t> </a:t>
            </a:r>
            <a:r>
              <a:rPr lang="en-ID" dirty="0" err="1"/>
              <a:t>materi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bertujuan</a:t>
            </a:r>
            <a:r>
              <a:rPr lang="en-ID" dirty="0"/>
              <a:t> agar </a:t>
            </a:r>
            <a:r>
              <a:rPr lang="en-ID" dirty="0" err="1"/>
              <a:t>siswa</a:t>
            </a:r>
            <a:r>
              <a:rPr lang="en-ID" dirty="0"/>
              <a:t> </a:t>
            </a:r>
            <a:r>
              <a:rPr lang="en-ID" dirty="0" err="1"/>
              <a:t>mampu</a:t>
            </a:r>
            <a:r>
              <a:rPr lang="en-ID" dirty="0"/>
              <a:t> </a:t>
            </a:r>
            <a:r>
              <a:rPr lang="en-ID" dirty="0" err="1"/>
              <a:t>menggunakan</a:t>
            </a:r>
            <a:r>
              <a:rPr lang="en-ID" dirty="0"/>
              <a:t> media </a:t>
            </a:r>
            <a:r>
              <a:rPr lang="en-ID" dirty="0" err="1"/>
              <a:t>sosial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sarana</a:t>
            </a:r>
            <a:r>
              <a:rPr lang="en-ID" dirty="0"/>
              <a:t> </a:t>
            </a:r>
            <a:r>
              <a:rPr lang="en-ID" dirty="0" err="1"/>
              <a:t>hiburan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juga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alat</a:t>
            </a:r>
            <a:r>
              <a:rPr lang="en-ID" dirty="0"/>
              <a:t> </a:t>
            </a:r>
            <a:r>
              <a:rPr lang="en-ID" dirty="0" err="1"/>
              <a:t>pembentukan</a:t>
            </a:r>
            <a:r>
              <a:rPr lang="en-ID" dirty="0"/>
              <a:t> </a:t>
            </a:r>
            <a:r>
              <a:rPr lang="en-ID" dirty="0" err="1"/>
              <a:t>citra</a:t>
            </a:r>
            <a:r>
              <a:rPr lang="en-ID" dirty="0"/>
              <a:t> </a:t>
            </a:r>
            <a:r>
              <a:rPr lang="en-ID" dirty="0" err="1"/>
              <a:t>diri</a:t>
            </a:r>
            <a:r>
              <a:rPr lang="en-ID" dirty="0"/>
              <a:t> </a:t>
            </a:r>
            <a:r>
              <a:rPr lang="en-ID" dirty="0" err="1"/>
              <a:t>positif</a:t>
            </a:r>
            <a:r>
              <a:rPr lang="en-ID" dirty="0"/>
              <a:t> (</a:t>
            </a:r>
            <a:r>
              <a:rPr lang="en-ID" i="1" dirty="0"/>
              <a:t>personal branding</a:t>
            </a:r>
            <a:r>
              <a:rPr lang="en-ID" dirty="0"/>
              <a:t>), </a:t>
            </a:r>
            <a:r>
              <a:rPr lang="en-ID" dirty="0" err="1"/>
              <a:t>sarana</a:t>
            </a:r>
            <a:r>
              <a:rPr lang="en-ID" dirty="0"/>
              <a:t> </a:t>
            </a:r>
            <a:r>
              <a:rPr lang="en-ID" dirty="0" err="1"/>
              <a:t>jejaring</a:t>
            </a:r>
            <a:r>
              <a:rPr lang="en-ID" dirty="0"/>
              <a:t> </a:t>
            </a:r>
            <a:r>
              <a:rPr lang="en-ID" dirty="0" err="1"/>
              <a:t>profesional</a:t>
            </a:r>
            <a:r>
              <a:rPr lang="en-ID" dirty="0"/>
              <a:t>, dan </a:t>
            </a:r>
            <a:r>
              <a:rPr lang="en-ID" dirty="0" err="1"/>
              <a:t>wadah</a:t>
            </a:r>
            <a:r>
              <a:rPr lang="en-ID" dirty="0"/>
              <a:t> </a:t>
            </a:r>
            <a:r>
              <a:rPr lang="en-ID" dirty="0" err="1"/>
              <a:t>komunikasi</a:t>
            </a:r>
            <a:r>
              <a:rPr lang="en-ID" dirty="0"/>
              <a:t> yang </a:t>
            </a:r>
            <a:r>
              <a:rPr lang="en-ID" dirty="0" err="1"/>
              <a:t>santun</a:t>
            </a:r>
            <a:r>
              <a:rPr lang="en-ID" dirty="0"/>
              <a:t>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bertanggung</a:t>
            </a:r>
            <a:r>
              <a:rPr lang="en-ID" dirty="0"/>
              <a:t> </a:t>
            </a:r>
            <a:r>
              <a:rPr lang="en-ID" dirty="0" err="1"/>
              <a:t>jawab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7607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9BFA1-40E5-4055-9E9D-2BBC6FE2C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PERAN MEDIA DIGITAL BAGI KEHIDUPAN  DALAM PEMASARAN ATAU PERDAGANGAN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B6DAD-AA5F-685E-F121-42E7AF2909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/>
              <a:t>Media digital </a:t>
            </a:r>
            <a:r>
              <a:rPr lang="en-ID" dirty="0" err="1"/>
              <a:t>adalah</a:t>
            </a:r>
            <a:r>
              <a:rPr lang="en-ID" dirty="0"/>
              <a:t> format </a:t>
            </a:r>
            <a:r>
              <a:rPr lang="en-ID" dirty="0" err="1"/>
              <a:t>konten</a:t>
            </a:r>
            <a:r>
              <a:rPr lang="en-ID" dirty="0"/>
              <a:t> </a:t>
            </a:r>
            <a:r>
              <a:rPr lang="en-ID" dirty="0" err="1"/>
              <a:t>berbasis</a:t>
            </a:r>
            <a:r>
              <a:rPr lang="en-ID" dirty="0"/>
              <a:t> </a:t>
            </a:r>
            <a:r>
              <a:rPr lang="en-ID" dirty="0" err="1"/>
              <a:t>teknologi</a:t>
            </a:r>
            <a:r>
              <a:rPr lang="en-ID" dirty="0"/>
              <a:t> </a:t>
            </a:r>
            <a:r>
              <a:rPr lang="en-ID" dirty="0" err="1"/>
              <a:t>elektronik</a:t>
            </a:r>
            <a:r>
              <a:rPr lang="en-ID" dirty="0"/>
              <a:t> yang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diakses</a:t>
            </a:r>
            <a:r>
              <a:rPr lang="en-ID" dirty="0"/>
              <a:t>, </a:t>
            </a:r>
            <a:r>
              <a:rPr lang="en-ID" dirty="0" err="1"/>
              <a:t>dibuat</a:t>
            </a:r>
            <a:r>
              <a:rPr lang="en-ID" dirty="0"/>
              <a:t>, dan </a:t>
            </a:r>
            <a:r>
              <a:rPr lang="en-ID" dirty="0" err="1"/>
              <a:t>didistribusikan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perangkat</a:t>
            </a:r>
            <a:r>
              <a:rPr lang="en-ID" dirty="0"/>
              <a:t> digital </a:t>
            </a:r>
            <a:r>
              <a:rPr lang="en-ID" dirty="0" err="1"/>
              <a:t>seperti</a:t>
            </a:r>
            <a:r>
              <a:rPr lang="en-ID" dirty="0"/>
              <a:t> </a:t>
            </a:r>
            <a:r>
              <a:rPr lang="en-ID" dirty="0" err="1"/>
              <a:t>komputer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smartphone. </a:t>
            </a:r>
          </a:p>
          <a:p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kehidupan</a:t>
            </a:r>
            <a:r>
              <a:rPr lang="en-ID" dirty="0"/>
              <a:t> modern, media digital </a:t>
            </a:r>
            <a:r>
              <a:rPr lang="en-ID" dirty="0" err="1"/>
              <a:t>berfungsi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b="1" dirty="0" err="1"/>
              <a:t>jembatan</a:t>
            </a:r>
            <a:r>
              <a:rPr lang="en-ID" b="1" dirty="0"/>
              <a:t> </a:t>
            </a:r>
            <a:r>
              <a:rPr lang="en-ID" b="1" dirty="0" err="1"/>
              <a:t>utama</a:t>
            </a:r>
            <a:r>
              <a:rPr lang="en-ID" b="1" dirty="0"/>
              <a:t> </a:t>
            </a:r>
            <a:r>
              <a:rPr lang="en-ID" b="1" dirty="0" err="1"/>
              <a:t>dalam</a:t>
            </a:r>
            <a:r>
              <a:rPr lang="en-ID" b="1" dirty="0"/>
              <a:t> </a:t>
            </a:r>
            <a:r>
              <a:rPr lang="en-ID" b="1" dirty="0" err="1"/>
              <a:t>menyampaikan</a:t>
            </a:r>
            <a:r>
              <a:rPr lang="en-ID" b="1" dirty="0"/>
              <a:t> </a:t>
            </a:r>
            <a:r>
              <a:rPr lang="en-ID" b="1" dirty="0" err="1"/>
              <a:t>informasi</a:t>
            </a:r>
            <a:r>
              <a:rPr lang="en-ID" b="1" dirty="0"/>
              <a:t>, </a:t>
            </a:r>
            <a:r>
              <a:rPr lang="en-ID" b="1" dirty="0" err="1"/>
              <a:t>membangun</a:t>
            </a:r>
            <a:r>
              <a:rPr lang="en-ID" b="1" dirty="0"/>
              <a:t> </a:t>
            </a:r>
            <a:r>
              <a:rPr lang="en-ID" b="1" dirty="0" err="1"/>
              <a:t>komunikasi</a:t>
            </a:r>
            <a:r>
              <a:rPr lang="en-ID" b="1" dirty="0"/>
              <a:t>, dan </a:t>
            </a:r>
            <a:r>
              <a:rPr lang="en-ID" b="1" dirty="0" err="1"/>
              <a:t>menggerakkan</a:t>
            </a:r>
            <a:r>
              <a:rPr lang="en-ID" b="1" dirty="0"/>
              <a:t> </a:t>
            </a:r>
            <a:r>
              <a:rPr lang="en-ID" b="1" dirty="0" err="1"/>
              <a:t>roda</a:t>
            </a:r>
            <a:r>
              <a:rPr lang="en-ID" b="1" dirty="0"/>
              <a:t> </a:t>
            </a:r>
            <a:r>
              <a:rPr lang="en-ID" b="1" dirty="0" err="1"/>
              <a:t>ekonomi</a:t>
            </a:r>
            <a:r>
              <a:rPr lang="en-ID" dirty="0"/>
              <a:t>.</a:t>
            </a:r>
          </a:p>
          <a:p>
            <a:r>
              <a:rPr lang="en-ID" dirty="0" err="1"/>
              <a:t>Khusus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dunia </a:t>
            </a:r>
            <a:r>
              <a:rPr lang="en-ID" dirty="0" err="1"/>
              <a:t>bisnis</a:t>
            </a:r>
            <a:r>
              <a:rPr lang="en-ID" dirty="0"/>
              <a:t> dan </a:t>
            </a:r>
            <a:r>
              <a:rPr lang="en-ID" b="1" dirty="0" err="1"/>
              <a:t>pemasaran</a:t>
            </a:r>
            <a:r>
              <a:rPr lang="en-ID" dirty="0"/>
              <a:t>, media digital </a:t>
            </a:r>
            <a:r>
              <a:rPr lang="en-ID" dirty="0" err="1"/>
              <a:t>telah</a:t>
            </a:r>
            <a:r>
              <a:rPr lang="en-ID" dirty="0"/>
              <a:t> </a:t>
            </a:r>
            <a:r>
              <a:rPr lang="en-ID" dirty="0" err="1"/>
              <a:t>mengubah</a:t>
            </a:r>
            <a:r>
              <a:rPr lang="en-ID" dirty="0"/>
              <a:t> </a:t>
            </a:r>
            <a:r>
              <a:rPr lang="en-ID" dirty="0" err="1"/>
              <a:t>cara</a:t>
            </a:r>
            <a:r>
              <a:rPr lang="en-ID" dirty="0"/>
              <a:t> </a:t>
            </a:r>
            <a:r>
              <a:rPr lang="en-ID" dirty="0" err="1"/>
              <a:t>perusahaan</a:t>
            </a:r>
            <a:r>
              <a:rPr lang="en-ID" dirty="0"/>
              <a:t> </a:t>
            </a:r>
            <a:r>
              <a:rPr lang="en-ID" dirty="0" err="1"/>
              <a:t>menjangkau</a:t>
            </a:r>
            <a:r>
              <a:rPr lang="en-ID" dirty="0"/>
              <a:t> </a:t>
            </a:r>
            <a:r>
              <a:rPr lang="en-ID" dirty="0" err="1"/>
              <a:t>konsumen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metode</a:t>
            </a:r>
            <a:r>
              <a:rPr lang="en-ID" dirty="0"/>
              <a:t> </a:t>
            </a:r>
            <a:r>
              <a:rPr lang="en-ID" dirty="0" err="1"/>
              <a:t>konvensional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personal, </a:t>
            </a:r>
            <a:r>
              <a:rPr lang="en-ID" dirty="0" err="1"/>
              <a:t>terukur</a:t>
            </a:r>
            <a:r>
              <a:rPr lang="en-ID" dirty="0"/>
              <a:t>, dan </a:t>
            </a:r>
            <a:r>
              <a:rPr lang="en-ID" dirty="0" err="1"/>
              <a:t>efisien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4102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491B4-74F3-B588-7ECA-BB3BC141F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Fungsi</a:t>
            </a:r>
            <a:r>
              <a:rPr lang="en-ID" dirty="0"/>
              <a:t> Media Digital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Pemasaran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8ABE2-4B31-B20B-C4BE-390877A23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ID" b="1" dirty="0" err="1"/>
              <a:t>Jangkauan</a:t>
            </a:r>
            <a:r>
              <a:rPr lang="en-ID" b="1" dirty="0"/>
              <a:t> Luas dan </a:t>
            </a:r>
            <a:r>
              <a:rPr lang="en-ID" b="1" dirty="0" err="1"/>
              <a:t>Tanpa</a:t>
            </a:r>
            <a:r>
              <a:rPr lang="en-ID" b="1" dirty="0"/>
              <a:t> Batas (</a:t>
            </a:r>
            <a:r>
              <a:rPr lang="en-ID" b="1" i="1" dirty="0"/>
              <a:t>Global Reach</a:t>
            </a:r>
            <a:r>
              <a:rPr lang="en-ID" b="1" dirty="0"/>
              <a:t>):</a:t>
            </a:r>
            <a:r>
              <a:rPr lang="en-ID" dirty="0"/>
              <a:t> </a:t>
            </a:r>
            <a:r>
              <a:rPr lang="en-ID" dirty="0" err="1"/>
              <a:t>Memungkinkan</a:t>
            </a:r>
            <a:r>
              <a:rPr lang="en-ID" dirty="0"/>
              <a:t> </a:t>
            </a:r>
            <a:r>
              <a:rPr lang="en-ID" dirty="0" err="1"/>
              <a:t>bisnis</a:t>
            </a:r>
            <a:r>
              <a:rPr lang="en-ID" dirty="0"/>
              <a:t> </a:t>
            </a:r>
            <a:r>
              <a:rPr lang="en-ID" dirty="0" err="1"/>
              <a:t>skala</a:t>
            </a:r>
            <a:r>
              <a:rPr lang="en-ID" dirty="0"/>
              <a:t> </a:t>
            </a:r>
            <a:r>
              <a:rPr lang="en-ID" dirty="0" err="1"/>
              <a:t>kecil</a:t>
            </a:r>
            <a:r>
              <a:rPr lang="en-ID" dirty="0"/>
              <a:t> (UMKM) </a:t>
            </a:r>
            <a:r>
              <a:rPr lang="en-ID" dirty="0" err="1"/>
              <a:t>hingga</a:t>
            </a:r>
            <a:r>
              <a:rPr lang="en-ID" dirty="0"/>
              <a:t> </a:t>
            </a:r>
            <a:r>
              <a:rPr lang="en-ID" dirty="0" err="1"/>
              <a:t>perusahaan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 </a:t>
            </a:r>
            <a:r>
              <a:rPr lang="en-ID" dirty="0" err="1"/>
              <a:t>mempromosikan</a:t>
            </a:r>
            <a:r>
              <a:rPr lang="en-ID" dirty="0"/>
              <a:t> </a:t>
            </a:r>
            <a:r>
              <a:rPr lang="en-ID" dirty="0" err="1"/>
              <a:t>produk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pasar </a:t>
            </a:r>
            <a:r>
              <a:rPr lang="en-ID" dirty="0" err="1"/>
              <a:t>internasional</a:t>
            </a:r>
            <a:r>
              <a:rPr lang="en-ID" dirty="0"/>
              <a:t>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terbatas</a:t>
            </a:r>
            <a:r>
              <a:rPr lang="en-ID" dirty="0"/>
              <a:t> </a:t>
            </a:r>
            <a:r>
              <a:rPr lang="en-ID" dirty="0" err="1"/>
              <a:t>geografis</a:t>
            </a:r>
            <a:r>
              <a:rPr lang="en-ID" dirty="0"/>
              <a:t>.</a:t>
            </a:r>
          </a:p>
          <a:p>
            <a:pPr lvl="0"/>
            <a:r>
              <a:rPr lang="en-ID" b="1" dirty="0" err="1"/>
              <a:t>Pemasaran</a:t>
            </a:r>
            <a:r>
              <a:rPr lang="en-ID" b="1" dirty="0"/>
              <a:t> </a:t>
            </a:r>
            <a:r>
              <a:rPr lang="en-ID" b="1" dirty="0" err="1"/>
              <a:t>Terget</a:t>
            </a:r>
            <a:r>
              <a:rPr lang="en-ID" b="1" dirty="0"/>
              <a:t> dan </a:t>
            </a:r>
            <a:r>
              <a:rPr lang="en-ID" b="1" dirty="0" err="1"/>
              <a:t>Spesifik</a:t>
            </a:r>
            <a:r>
              <a:rPr lang="en-ID" b="1" dirty="0"/>
              <a:t> (</a:t>
            </a:r>
            <a:r>
              <a:rPr lang="en-ID" b="1" i="1" dirty="0"/>
              <a:t>Targeted Advertising</a:t>
            </a:r>
            <a:r>
              <a:rPr lang="en-ID" b="1" dirty="0"/>
              <a:t>):</a:t>
            </a:r>
            <a:r>
              <a:rPr lang="en-ID" dirty="0"/>
              <a:t> </a:t>
            </a:r>
            <a:r>
              <a:rPr lang="en-ID" dirty="0" err="1"/>
              <a:t>Membantu</a:t>
            </a:r>
            <a:r>
              <a:rPr lang="en-ID" dirty="0"/>
              <a:t> </a:t>
            </a:r>
            <a:r>
              <a:rPr lang="en-ID" dirty="0" err="1"/>
              <a:t>menampilkan</a:t>
            </a:r>
            <a:r>
              <a:rPr lang="en-ID" dirty="0"/>
              <a:t> </a:t>
            </a:r>
            <a:r>
              <a:rPr lang="en-ID" dirty="0" err="1"/>
              <a:t>iklan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audiens</a:t>
            </a:r>
            <a:r>
              <a:rPr lang="en-ID" dirty="0"/>
              <a:t> yang </a:t>
            </a:r>
            <a:r>
              <a:rPr lang="en-ID" dirty="0" err="1"/>
              <a:t>tepat</a:t>
            </a:r>
            <a:r>
              <a:rPr lang="en-ID" dirty="0"/>
              <a:t> </a:t>
            </a:r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demografi</a:t>
            </a:r>
            <a:r>
              <a:rPr lang="en-ID" dirty="0"/>
              <a:t>, </a:t>
            </a:r>
            <a:r>
              <a:rPr lang="en-ID" dirty="0" err="1"/>
              <a:t>minat</a:t>
            </a:r>
            <a:r>
              <a:rPr lang="en-ID" dirty="0"/>
              <a:t>, </a:t>
            </a:r>
            <a:r>
              <a:rPr lang="en-ID" dirty="0" err="1"/>
              <a:t>perilaku</a:t>
            </a:r>
            <a:r>
              <a:rPr lang="en-ID" dirty="0"/>
              <a:t>, dan </a:t>
            </a:r>
            <a:r>
              <a:rPr lang="en-ID" dirty="0" err="1"/>
              <a:t>lokasi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presisi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data </a:t>
            </a:r>
            <a:r>
              <a:rPr lang="en-ID" dirty="0" err="1"/>
              <a:t>analitik</a:t>
            </a:r>
            <a:r>
              <a:rPr lang="en-ID" dirty="0"/>
              <a:t>.</a:t>
            </a:r>
          </a:p>
          <a:p>
            <a:pPr lvl="0"/>
            <a:r>
              <a:rPr lang="en-ID" b="1" dirty="0" err="1"/>
              <a:t>Efisiensi</a:t>
            </a:r>
            <a:r>
              <a:rPr lang="en-ID" b="1" dirty="0"/>
              <a:t> </a:t>
            </a:r>
            <a:r>
              <a:rPr lang="en-ID" b="1" dirty="0" err="1"/>
              <a:t>Biaya</a:t>
            </a:r>
            <a:r>
              <a:rPr lang="en-ID" b="1" dirty="0"/>
              <a:t> (</a:t>
            </a:r>
            <a:r>
              <a:rPr lang="en-ID" b="1" i="1" dirty="0"/>
              <a:t>Cost-Efficiency</a:t>
            </a:r>
            <a:r>
              <a:rPr lang="en-ID" b="1" dirty="0"/>
              <a:t>):</a:t>
            </a:r>
            <a:r>
              <a:rPr lang="en-ID" dirty="0"/>
              <a:t> </a:t>
            </a:r>
            <a:r>
              <a:rPr lang="en-ID" dirty="0" err="1"/>
              <a:t>Membutuhkan</a:t>
            </a:r>
            <a:r>
              <a:rPr lang="en-ID" dirty="0"/>
              <a:t> </a:t>
            </a:r>
            <a:r>
              <a:rPr lang="en-ID" dirty="0" err="1"/>
              <a:t>anggaran</a:t>
            </a:r>
            <a:r>
              <a:rPr lang="en-ID" dirty="0"/>
              <a:t> yang </a:t>
            </a:r>
            <a:r>
              <a:rPr lang="en-ID" dirty="0" err="1"/>
              <a:t>jauh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fleksibel</a:t>
            </a:r>
            <a:r>
              <a:rPr lang="en-ID" dirty="0"/>
              <a:t> dan </a:t>
            </a:r>
            <a:r>
              <a:rPr lang="en-ID" dirty="0" err="1"/>
              <a:t>terjangkau</a:t>
            </a:r>
            <a:r>
              <a:rPr lang="en-ID" dirty="0"/>
              <a:t> </a:t>
            </a:r>
            <a:r>
              <a:rPr lang="en-ID" dirty="0" err="1"/>
              <a:t>dibandingkan</a:t>
            </a:r>
            <a:r>
              <a:rPr lang="en-ID" dirty="0"/>
              <a:t> media </a:t>
            </a:r>
            <a:r>
              <a:rPr lang="en-ID" dirty="0" err="1"/>
              <a:t>tradisional</a:t>
            </a:r>
            <a:r>
              <a:rPr lang="en-ID" dirty="0"/>
              <a:t> </a:t>
            </a:r>
            <a:r>
              <a:rPr lang="en-ID" dirty="0" err="1"/>
              <a:t>seperti</a:t>
            </a:r>
            <a:r>
              <a:rPr lang="en-ID" dirty="0"/>
              <a:t> </a:t>
            </a:r>
            <a:r>
              <a:rPr lang="en-ID" dirty="0" err="1"/>
              <a:t>papan</a:t>
            </a:r>
            <a:r>
              <a:rPr lang="en-ID" dirty="0"/>
              <a:t> </a:t>
            </a:r>
            <a:r>
              <a:rPr lang="en-ID" dirty="0" err="1"/>
              <a:t>reklame</a:t>
            </a:r>
            <a:r>
              <a:rPr lang="en-ID" dirty="0"/>
              <a:t> (</a:t>
            </a:r>
            <a:r>
              <a:rPr lang="en-ID" i="1" dirty="0"/>
              <a:t>billboard</a:t>
            </a:r>
            <a:r>
              <a:rPr lang="en-ID" dirty="0"/>
              <a:t>)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iklan</a:t>
            </a:r>
            <a:r>
              <a:rPr lang="en-ID" dirty="0"/>
              <a:t> </a:t>
            </a:r>
            <a:r>
              <a:rPr lang="en-ID" dirty="0" err="1"/>
              <a:t>televisi</a:t>
            </a:r>
            <a:r>
              <a:rPr lang="en-ID" dirty="0"/>
              <a:t>.</a:t>
            </a:r>
          </a:p>
          <a:p>
            <a:pPr lvl="0"/>
            <a:r>
              <a:rPr lang="en-ID" b="1" dirty="0" err="1"/>
              <a:t>Interaksi</a:t>
            </a:r>
            <a:r>
              <a:rPr lang="en-ID" b="1" dirty="0"/>
              <a:t> Dua Arah (</a:t>
            </a:r>
            <a:r>
              <a:rPr lang="en-ID" b="1" i="1" dirty="0"/>
              <a:t>Customer Engagement</a:t>
            </a:r>
            <a:r>
              <a:rPr lang="en-ID" b="1" dirty="0"/>
              <a:t>):</a:t>
            </a:r>
            <a:r>
              <a:rPr lang="en-ID" dirty="0"/>
              <a:t> </a:t>
            </a:r>
            <a:r>
              <a:rPr lang="en-ID" dirty="0" err="1"/>
              <a:t>Memfasilitasi</a:t>
            </a:r>
            <a:r>
              <a:rPr lang="en-ID" dirty="0"/>
              <a:t> </a:t>
            </a:r>
            <a:r>
              <a:rPr lang="en-ID" dirty="0" err="1"/>
              <a:t>komunikasi</a:t>
            </a:r>
            <a:r>
              <a:rPr lang="en-ID" dirty="0"/>
              <a:t> </a:t>
            </a:r>
            <a:r>
              <a:rPr lang="en-ID" dirty="0" err="1"/>
              <a:t>langsung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calon</a:t>
            </a:r>
            <a:r>
              <a:rPr lang="en-ID" dirty="0"/>
              <a:t> </a:t>
            </a:r>
            <a:r>
              <a:rPr lang="en-ID" dirty="0" err="1"/>
              <a:t>pelanggan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fitur</a:t>
            </a:r>
            <a:r>
              <a:rPr lang="en-ID" dirty="0"/>
              <a:t> </a:t>
            </a:r>
            <a:r>
              <a:rPr lang="en-ID" dirty="0" err="1"/>
              <a:t>komentar</a:t>
            </a:r>
            <a:r>
              <a:rPr lang="en-ID" dirty="0"/>
              <a:t>, </a:t>
            </a:r>
            <a:r>
              <a:rPr lang="en-ID" dirty="0" err="1"/>
              <a:t>pesan</a:t>
            </a:r>
            <a:r>
              <a:rPr lang="en-ID" dirty="0"/>
              <a:t> </a:t>
            </a:r>
            <a:r>
              <a:rPr lang="en-ID" dirty="0" err="1"/>
              <a:t>instan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siaran</a:t>
            </a:r>
            <a:r>
              <a:rPr lang="en-ID" dirty="0"/>
              <a:t> </a:t>
            </a:r>
            <a:r>
              <a:rPr lang="en-ID" dirty="0" err="1"/>
              <a:t>langsung</a:t>
            </a:r>
            <a:r>
              <a:rPr lang="en-ID" dirty="0"/>
              <a:t> (</a:t>
            </a:r>
            <a:r>
              <a:rPr lang="en-ID" i="1" dirty="0"/>
              <a:t>live shopping</a:t>
            </a:r>
            <a:r>
              <a:rPr lang="en-ID" dirty="0"/>
              <a:t>)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membangun</a:t>
            </a:r>
            <a:r>
              <a:rPr lang="en-ID" dirty="0"/>
              <a:t> </a:t>
            </a:r>
            <a:r>
              <a:rPr lang="en-ID" dirty="0" err="1"/>
              <a:t>kepercayaan</a:t>
            </a:r>
            <a:r>
              <a:rPr lang="en-ID" dirty="0"/>
              <a:t>.</a:t>
            </a:r>
          </a:p>
          <a:p>
            <a:pPr lvl="0"/>
            <a:r>
              <a:rPr lang="en-ID" b="1" dirty="0" err="1"/>
              <a:t>Pengukuran</a:t>
            </a:r>
            <a:r>
              <a:rPr lang="en-ID" b="1" dirty="0"/>
              <a:t> Kinerja yang </a:t>
            </a:r>
            <a:r>
              <a:rPr lang="en-ID" b="1" dirty="0" err="1"/>
              <a:t>Akurat</a:t>
            </a:r>
            <a:r>
              <a:rPr lang="en-ID" b="1" dirty="0"/>
              <a:t> (</a:t>
            </a:r>
            <a:r>
              <a:rPr lang="en-ID" b="1" i="1" dirty="0"/>
              <a:t>Measurable Results</a:t>
            </a:r>
            <a:r>
              <a:rPr lang="en-ID" b="1" dirty="0"/>
              <a:t>):</a:t>
            </a:r>
            <a:r>
              <a:rPr lang="en-ID" dirty="0"/>
              <a:t> </a:t>
            </a:r>
            <a:r>
              <a:rPr lang="en-ID" dirty="0" err="1"/>
              <a:t>Menyediakan</a:t>
            </a:r>
            <a:r>
              <a:rPr lang="en-ID" dirty="0"/>
              <a:t> data </a:t>
            </a:r>
            <a:r>
              <a:rPr lang="en-ID" i="1" dirty="0"/>
              <a:t>real-time</a:t>
            </a:r>
            <a:r>
              <a:rPr lang="en-ID" dirty="0"/>
              <a:t> </a:t>
            </a:r>
            <a:r>
              <a:rPr lang="en-ID" dirty="0" err="1"/>
              <a:t>mengenai</a:t>
            </a:r>
            <a:r>
              <a:rPr lang="en-ID" dirty="0"/>
              <a:t> </a:t>
            </a:r>
            <a:r>
              <a:rPr lang="en-ID" dirty="0" err="1"/>
              <a:t>jumlah</a:t>
            </a:r>
            <a:r>
              <a:rPr lang="en-ID" dirty="0"/>
              <a:t> </a:t>
            </a:r>
            <a:r>
              <a:rPr lang="en-ID" dirty="0" err="1"/>
              <a:t>penonton</a:t>
            </a:r>
            <a:r>
              <a:rPr lang="en-ID" dirty="0"/>
              <a:t>, </a:t>
            </a:r>
            <a:r>
              <a:rPr lang="en-ID" dirty="0" err="1"/>
              <a:t>klik</a:t>
            </a:r>
            <a:r>
              <a:rPr lang="en-ID" dirty="0"/>
              <a:t>, </a:t>
            </a:r>
            <a:r>
              <a:rPr lang="en-ID" dirty="0" err="1"/>
              <a:t>hingga</a:t>
            </a:r>
            <a:r>
              <a:rPr lang="en-ID" dirty="0"/>
              <a:t> </a:t>
            </a:r>
            <a:r>
              <a:rPr lang="en-ID" dirty="0" err="1"/>
              <a:t>transaksi</a:t>
            </a:r>
            <a:r>
              <a:rPr lang="en-ID" dirty="0"/>
              <a:t> </a:t>
            </a:r>
            <a:r>
              <a:rPr lang="en-ID" dirty="0" err="1"/>
              <a:t>pembelian</a:t>
            </a:r>
            <a:r>
              <a:rPr lang="en-ID" dirty="0"/>
              <a:t> </a:t>
            </a:r>
            <a:r>
              <a:rPr lang="en-ID" dirty="0" err="1"/>
              <a:t>sehingga</a:t>
            </a:r>
            <a:r>
              <a:rPr lang="en-ID" dirty="0"/>
              <a:t> </a:t>
            </a:r>
            <a:r>
              <a:rPr lang="en-ID" dirty="0" err="1"/>
              <a:t>efektivitas</a:t>
            </a:r>
            <a:r>
              <a:rPr lang="en-ID" dirty="0"/>
              <a:t> strategi </a:t>
            </a:r>
            <a:r>
              <a:rPr lang="en-ID" dirty="0" err="1"/>
              <a:t>pemasaran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dievaluasi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cepat</a:t>
            </a:r>
            <a:r>
              <a:rPr lang="en-ID" dirty="0"/>
              <a:t>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593254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8FF0C-C5AC-594F-6AB6-1FE5961AE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Fungsi</a:t>
            </a:r>
            <a:r>
              <a:rPr lang="en-ID" dirty="0"/>
              <a:t> Utama Media Digital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Kehidupan</a:t>
            </a:r>
            <a:r>
              <a:rPr lang="en-ID" dirty="0"/>
              <a:t> Umum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29174-844A-A93D-E157-C6902EAD9D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D" b="1" dirty="0"/>
              <a:t>Sarana </a:t>
            </a:r>
            <a:r>
              <a:rPr lang="en-ID" b="1" dirty="0" err="1"/>
              <a:t>Informasi</a:t>
            </a:r>
            <a:r>
              <a:rPr lang="en-ID" b="1" dirty="0"/>
              <a:t> &amp; </a:t>
            </a:r>
            <a:r>
              <a:rPr lang="en-ID" b="1" dirty="0" err="1"/>
              <a:t>Edukasi</a:t>
            </a:r>
            <a:r>
              <a:rPr lang="en-ID" b="1" dirty="0"/>
              <a:t>:</a:t>
            </a:r>
            <a:r>
              <a:rPr lang="en-ID" dirty="0"/>
              <a:t> </a:t>
            </a:r>
            <a:r>
              <a:rPr lang="en-ID" dirty="0" err="1"/>
              <a:t>Memudahkan</a:t>
            </a:r>
            <a:r>
              <a:rPr lang="en-ID" dirty="0"/>
              <a:t> </a:t>
            </a:r>
            <a:r>
              <a:rPr lang="en-ID" dirty="0" err="1"/>
              <a:t>akses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berita</a:t>
            </a:r>
            <a:r>
              <a:rPr lang="en-ID" dirty="0"/>
              <a:t> </a:t>
            </a:r>
            <a:r>
              <a:rPr lang="en-ID" dirty="0" err="1"/>
              <a:t>terkini</a:t>
            </a:r>
            <a:r>
              <a:rPr lang="en-ID" dirty="0"/>
              <a:t>, </a:t>
            </a:r>
            <a:r>
              <a:rPr lang="en-ID" dirty="0" err="1"/>
              <a:t>jurnal</a:t>
            </a:r>
            <a:r>
              <a:rPr lang="en-ID" dirty="0"/>
              <a:t> </a:t>
            </a:r>
            <a:r>
              <a:rPr lang="en-ID" dirty="0" err="1"/>
              <a:t>riset</a:t>
            </a:r>
            <a:r>
              <a:rPr lang="en-ID" dirty="0"/>
              <a:t>, </a:t>
            </a:r>
            <a:r>
              <a:rPr lang="en-ID" dirty="0" err="1"/>
              <a:t>hingga</a:t>
            </a:r>
            <a:r>
              <a:rPr lang="en-ID" dirty="0"/>
              <a:t> </a:t>
            </a:r>
            <a:r>
              <a:rPr lang="en-ID" dirty="0" err="1"/>
              <a:t>konten</a:t>
            </a:r>
            <a:r>
              <a:rPr lang="en-ID" dirty="0"/>
              <a:t> </a:t>
            </a:r>
            <a:r>
              <a:rPr lang="en-ID" dirty="0" err="1"/>
              <a:t>pembelajaran</a:t>
            </a:r>
            <a:r>
              <a:rPr lang="en-ID" dirty="0"/>
              <a:t> </a:t>
            </a:r>
            <a:r>
              <a:rPr lang="en-ID" dirty="0" err="1"/>
              <a:t>mandiri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platform e-learning.</a:t>
            </a:r>
          </a:p>
          <a:p>
            <a:pPr lvl="0"/>
            <a:r>
              <a:rPr lang="en-ID" b="1" dirty="0" err="1"/>
              <a:t>Konektivitas</a:t>
            </a:r>
            <a:r>
              <a:rPr lang="en-ID" b="1" dirty="0"/>
              <a:t> &amp; </a:t>
            </a:r>
            <a:r>
              <a:rPr lang="en-ID" b="1" dirty="0" err="1"/>
              <a:t>Komunikasi</a:t>
            </a:r>
            <a:r>
              <a:rPr lang="en-ID" b="1" dirty="0"/>
              <a:t> Sosial:</a:t>
            </a:r>
            <a:r>
              <a:rPr lang="en-ID" dirty="0"/>
              <a:t> </a:t>
            </a:r>
            <a:r>
              <a:rPr lang="en-ID" dirty="0" err="1"/>
              <a:t>Menghubungkan</a:t>
            </a:r>
            <a:r>
              <a:rPr lang="en-ID" dirty="0"/>
              <a:t> </a:t>
            </a:r>
            <a:r>
              <a:rPr lang="en-ID" dirty="0" err="1"/>
              <a:t>individu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instant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terhalang</a:t>
            </a:r>
            <a:r>
              <a:rPr lang="en-ID" dirty="0"/>
              <a:t> </a:t>
            </a:r>
            <a:r>
              <a:rPr lang="en-ID" dirty="0" err="1"/>
              <a:t>jarak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media </a:t>
            </a:r>
            <a:r>
              <a:rPr lang="en-ID" dirty="0" err="1"/>
              <a:t>sosial</a:t>
            </a:r>
            <a:r>
              <a:rPr lang="en-ID" dirty="0"/>
              <a:t> dan </a:t>
            </a:r>
            <a:r>
              <a:rPr lang="en-ID" dirty="0" err="1"/>
              <a:t>aplikasi</a:t>
            </a:r>
            <a:r>
              <a:rPr lang="en-ID" dirty="0"/>
              <a:t> </a:t>
            </a:r>
            <a:r>
              <a:rPr lang="en-ID" dirty="0" err="1"/>
              <a:t>perpesanan</a:t>
            </a:r>
            <a:r>
              <a:rPr lang="en-ID" dirty="0"/>
              <a:t>.</a:t>
            </a:r>
          </a:p>
          <a:p>
            <a:pPr lvl="0"/>
            <a:r>
              <a:rPr lang="en-ID" b="1" dirty="0"/>
              <a:t>Wadah </a:t>
            </a:r>
            <a:r>
              <a:rPr lang="en-ID" b="1" dirty="0" err="1"/>
              <a:t>Hiburan</a:t>
            </a:r>
            <a:r>
              <a:rPr lang="en-ID" b="1" dirty="0"/>
              <a:t> Modern:</a:t>
            </a:r>
            <a:r>
              <a:rPr lang="en-ID" dirty="0"/>
              <a:t> </a:t>
            </a:r>
            <a:r>
              <a:rPr lang="en-ID" dirty="0" err="1"/>
              <a:t>Menyediakan</a:t>
            </a:r>
            <a:r>
              <a:rPr lang="en-ID" dirty="0"/>
              <a:t> platform streaming video, </a:t>
            </a:r>
            <a:r>
              <a:rPr lang="en-ID" dirty="0" err="1"/>
              <a:t>musik</a:t>
            </a:r>
            <a:r>
              <a:rPr lang="en-ID" dirty="0"/>
              <a:t>, dan </a:t>
            </a:r>
            <a:r>
              <a:rPr lang="en-ID" dirty="0" err="1"/>
              <a:t>gim</a:t>
            </a:r>
            <a:r>
              <a:rPr lang="en-ID" dirty="0"/>
              <a:t> </a:t>
            </a:r>
            <a:r>
              <a:rPr lang="en-ID" dirty="0" err="1"/>
              <a:t>interaktif</a:t>
            </a:r>
            <a:r>
              <a:rPr lang="en-ID" dirty="0"/>
              <a:t> yang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diakses</a:t>
            </a:r>
            <a:r>
              <a:rPr lang="en-ID" dirty="0"/>
              <a:t> </a:t>
            </a:r>
            <a:r>
              <a:rPr lang="en-ID" dirty="0" err="1"/>
              <a:t>kapan</a:t>
            </a:r>
            <a:r>
              <a:rPr lang="en-ID" dirty="0"/>
              <a:t> </a:t>
            </a:r>
            <a:r>
              <a:rPr lang="en-ID" dirty="0" err="1"/>
              <a:t>saja</a:t>
            </a:r>
            <a:r>
              <a:rPr lang="en-ID" dirty="0"/>
              <a:t>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86140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CA40C-5213-622E-BE9A-D1B5D3773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Prinsip</a:t>
            </a:r>
            <a:r>
              <a:rPr lang="en-ID" dirty="0"/>
              <a:t> Etika </a:t>
            </a:r>
            <a:r>
              <a:rPr lang="en-ID" dirty="0" err="1"/>
              <a:t>Komunikasi</a:t>
            </a:r>
            <a:r>
              <a:rPr lang="en-ID" dirty="0"/>
              <a:t> Digital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Bisnis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633AB-396B-9841-EBA9-EDFBD0D27A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/>
              <a:t>Etika </a:t>
            </a:r>
            <a:r>
              <a:rPr lang="en-ID" dirty="0" err="1"/>
              <a:t>komunikasi</a:t>
            </a:r>
            <a:r>
              <a:rPr lang="en-ID" dirty="0"/>
              <a:t> media digital </a:t>
            </a:r>
            <a:r>
              <a:rPr lang="en-ID" dirty="0" err="1"/>
              <a:t>dalam</a:t>
            </a:r>
            <a:r>
              <a:rPr lang="en-ID" dirty="0"/>
              <a:t> proses </a:t>
            </a:r>
            <a:r>
              <a:rPr lang="en-ID" dirty="0" err="1"/>
              <a:t>berbisnis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serangkaian</a:t>
            </a:r>
            <a:r>
              <a:rPr lang="en-ID" dirty="0"/>
              <a:t> </a:t>
            </a:r>
            <a:r>
              <a:rPr lang="en-ID" dirty="0" err="1"/>
              <a:t>prinsip</a:t>
            </a:r>
            <a:r>
              <a:rPr lang="en-ID" dirty="0"/>
              <a:t>, tata krama, dan </a:t>
            </a:r>
            <a:r>
              <a:rPr lang="en-ID" dirty="0" err="1"/>
              <a:t>standar</a:t>
            </a:r>
            <a:r>
              <a:rPr lang="en-ID" dirty="0"/>
              <a:t> moral yang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diterapkan</a:t>
            </a:r>
            <a:r>
              <a:rPr lang="en-ID" dirty="0"/>
              <a:t> </a:t>
            </a:r>
            <a:r>
              <a:rPr lang="en-ID" dirty="0" err="1"/>
              <a:t>perusahaan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pelaku</a:t>
            </a:r>
            <a:r>
              <a:rPr lang="en-ID" dirty="0"/>
              <a:t> </a:t>
            </a:r>
            <a:r>
              <a:rPr lang="en-ID" dirty="0" err="1"/>
              <a:t>usaha</a:t>
            </a:r>
            <a:r>
              <a:rPr lang="en-ID" dirty="0"/>
              <a:t> </a:t>
            </a:r>
            <a:r>
              <a:rPr lang="en-ID" dirty="0" err="1"/>
              <a:t>saat</a:t>
            </a:r>
            <a:r>
              <a:rPr lang="en-ID" dirty="0"/>
              <a:t> </a:t>
            </a:r>
            <a:r>
              <a:rPr lang="en-ID" dirty="0" err="1"/>
              <a:t>berinteraksi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pelanggan</a:t>
            </a:r>
            <a:r>
              <a:rPr lang="en-ID" dirty="0"/>
              <a:t>, </a:t>
            </a:r>
            <a:r>
              <a:rPr lang="en-ID" dirty="0" err="1"/>
              <a:t>mitra</a:t>
            </a:r>
            <a:r>
              <a:rPr lang="en-ID" dirty="0"/>
              <a:t>, </a:t>
            </a:r>
            <a:r>
              <a:rPr lang="en-ID" dirty="0" err="1"/>
              <a:t>maupun</a:t>
            </a:r>
            <a:r>
              <a:rPr lang="en-ID" dirty="0"/>
              <a:t> </a:t>
            </a:r>
            <a:r>
              <a:rPr lang="en-ID" dirty="0" err="1"/>
              <a:t>publik</a:t>
            </a:r>
            <a:r>
              <a:rPr lang="en-ID" dirty="0"/>
              <a:t> di </a:t>
            </a:r>
            <a:r>
              <a:rPr lang="en-ID" dirty="0" err="1"/>
              <a:t>ruang</a:t>
            </a:r>
            <a:r>
              <a:rPr lang="en-ID" dirty="0"/>
              <a:t> digital.</a:t>
            </a:r>
          </a:p>
          <a:p>
            <a:r>
              <a:rPr lang="en-ID" dirty="0"/>
              <a:t>Di era yang </a:t>
            </a:r>
            <a:r>
              <a:rPr lang="en-ID" dirty="0" err="1"/>
              <a:t>serba</a:t>
            </a:r>
            <a:r>
              <a:rPr lang="en-ID" dirty="0"/>
              <a:t> </a:t>
            </a:r>
            <a:r>
              <a:rPr lang="en-ID" dirty="0" err="1"/>
              <a:t>cepat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, </a:t>
            </a:r>
            <a:r>
              <a:rPr lang="en-ID" dirty="0" err="1"/>
              <a:t>etika</a:t>
            </a:r>
            <a:r>
              <a:rPr lang="en-ID" dirty="0"/>
              <a:t> </a:t>
            </a:r>
            <a:r>
              <a:rPr lang="en-ID" dirty="0" err="1"/>
              <a:t>komunikasi</a:t>
            </a:r>
            <a:r>
              <a:rPr lang="en-ID" dirty="0"/>
              <a:t>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</a:t>
            </a:r>
            <a:r>
              <a:rPr lang="en-ID" dirty="0" err="1"/>
              <a:t>formalitas</a:t>
            </a:r>
            <a:r>
              <a:rPr lang="en-ID" dirty="0"/>
              <a:t>, </a:t>
            </a:r>
            <a:r>
              <a:rPr lang="en-ID" dirty="0" err="1"/>
              <a:t>melainkan</a:t>
            </a:r>
            <a:r>
              <a:rPr lang="en-ID" dirty="0"/>
              <a:t> </a:t>
            </a:r>
            <a:r>
              <a:rPr lang="en-ID" dirty="0" err="1"/>
              <a:t>fondasi</a:t>
            </a:r>
            <a:r>
              <a:rPr lang="en-ID" dirty="0"/>
              <a:t> </a:t>
            </a:r>
            <a:r>
              <a:rPr lang="en-ID" dirty="0" err="1"/>
              <a:t>utama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membangun</a:t>
            </a:r>
            <a:r>
              <a:rPr lang="en-ID" dirty="0"/>
              <a:t> </a:t>
            </a:r>
            <a:r>
              <a:rPr lang="en-ID" dirty="0" err="1"/>
              <a:t>kepercayaan</a:t>
            </a:r>
            <a:r>
              <a:rPr lang="en-ID" dirty="0"/>
              <a:t> (</a:t>
            </a:r>
            <a:r>
              <a:rPr lang="en-ID" i="1" dirty="0"/>
              <a:t>trust</a:t>
            </a:r>
            <a:r>
              <a:rPr lang="en-ID" dirty="0"/>
              <a:t>) dan </a:t>
            </a:r>
            <a:r>
              <a:rPr lang="en-ID" dirty="0" err="1"/>
              <a:t>menjaga</a:t>
            </a:r>
            <a:r>
              <a:rPr lang="en-ID" dirty="0"/>
              <a:t> </a:t>
            </a:r>
            <a:r>
              <a:rPr lang="en-ID" dirty="0" err="1"/>
              <a:t>reputasi</a:t>
            </a:r>
            <a:r>
              <a:rPr lang="en-ID" dirty="0"/>
              <a:t> brand.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834746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20D06-CE66-5251-F21E-B354F26A9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Selain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juga </a:t>
            </a:r>
            <a:r>
              <a:rPr lang="en-US" dirty="0" err="1"/>
              <a:t>merujuk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pada </a:t>
            </a:r>
            <a:r>
              <a:rPr lang="en-ID" dirty="0" err="1"/>
              <a:t>Prinsip</a:t>
            </a:r>
            <a:r>
              <a:rPr lang="en-ID" dirty="0"/>
              <a:t> Etika </a:t>
            </a:r>
            <a:r>
              <a:rPr lang="en-ID" dirty="0" err="1"/>
              <a:t>Komunikasi</a:t>
            </a:r>
            <a:r>
              <a:rPr lang="en-ID" dirty="0"/>
              <a:t> Digital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Bisnis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2105A-7796-D417-1240-AB8CE84D4B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645" y="1797336"/>
            <a:ext cx="11472421" cy="4667250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ID" b="1" dirty="0" err="1"/>
              <a:t>Kejujuran</a:t>
            </a:r>
            <a:r>
              <a:rPr lang="en-ID" b="1" dirty="0"/>
              <a:t> dan </a:t>
            </a:r>
            <a:r>
              <a:rPr lang="en-ID" b="1" dirty="0" err="1"/>
              <a:t>Transparansi</a:t>
            </a:r>
            <a:r>
              <a:rPr lang="en-ID" b="1" dirty="0"/>
              <a:t> </a:t>
            </a:r>
            <a:r>
              <a:rPr lang="en-ID" b="1" dirty="0" err="1"/>
              <a:t>Informasi</a:t>
            </a:r>
            <a:r>
              <a:rPr lang="en-ID" b="1" dirty="0"/>
              <a:t>:</a:t>
            </a:r>
            <a:r>
              <a:rPr lang="en-ID" dirty="0"/>
              <a:t> </a:t>
            </a:r>
            <a:r>
              <a:rPr lang="en-ID" dirty="0" err="1"/>
              <a:t>Menyampaikan</a:t>
            </a:r>
            <a:r>
              <a:rPr lang="en-ID" dirty="0"/>
              <a:t> </a:t>
            </a:r>
            <a:r>
              <a:rPr lang="en-ID" dirty="0" err="1"/>
              <a:t>spesifikasi</a:t>
            </a:r>
            <a:r>
              <a:rPr lang="en-ID" dirty="0"/>
              <a:t> </a:t>
            </a:r>
            <a:r>
              <a:rPr lang="en-ID" dirty="0" err="1"/>
              <a:t>produk</a:t>
            </a:r>
            <a:r>
              <a:rPr lang="en-ID" dirty="0"/>
              <a:t>, </a:t>
            </a:r>
            <a:r>
              <a:rPr lang="en-ID" dirty="0" err="1"/>
              <a:t>harga</a:t>
            </a:r>
            <a:r>
              <a:rPr lang="en-ID" dirty="0"/>
              <a:t>, </a:t>
            </a:r>
            <a:r>
              <a:rPr lang="en-ID" dirty="0" err="1"/>
              <a:t>syarat</a:t>
            </a:r>
            <a:r>
              <a:rPr lang="en-ID" dirty="0"/>
              <a:t> dan </a:t>
            </a:r>
            <a:r>
              <a:rPr lang="en-ID" dirty="0" err="1"/>
              <a:t>ketentuan</a:t>
            </a:r>
            <a:r>
              <a:rPr lang="en-ID" dirty="0"/>
              <a:t>,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klaim</a:t>
            </a:r>
            <a:r>
              <a:rPr lang="en-ID" dirty="0"/>
              <a:t> </a:t>
            </a:r>
            <a:r>
              <a:rPr lang="en-ID" dirty="0" err="1"/>
              <a:t>manfaat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jujur</a:t>
            </a:r>
            <a:r>
              <a:rPr lang="en-ID" dirty="0"/>
              <a:t>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manipulasi</a:t>
            </a:r>
            <a:r>
              <a:rPr lang="en-ID" dirty="0"/>
              <a:t>, </a:t>
            </a:r>
            <a:r>
              <a:rPr lang="en-ID" dirty="0" err="1"/>
              <a:t>iklan</a:t>
            </a:r>
            <a:r>
              <a:rPr lang="en-ID" dirty="0"/>
              <a:t> </a:t>
            </a:r>
            <a:r>
              <a:rPr lang="en-ID" dirty="0" err="1"/>
              <a:t>menyesatkan</a:t>
            </a:r>
            <a:r>
              <a:rPr lang="en-ID" dirty="0"/>
              <a:t> (</a:t>
            </a:r>
            <a:r>
              <a:rPr lang="en-ID" i="1" dirty="0"/>
              <a:t>overclaim</a:t>
            </a:r>
            <a:r>
              <a:rPr lang="en-ID" dirty="0"/>
              <a:t>),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penipuan</a:t>
            </a:r>
            <a:r>
              <a:rPr lang="en-ID" dirty="0"/>
              <a:t> visual.</a:t>
            </a:r>
          </a:p>
          <a:p>
            <a:pPr lvl="0"/>
            <a:r>
              <a:rPr lang="en-ID" b="1" dirty="0" err="1"/>
              <a:t>Perlindungan</a:t>
            </a:r>
            <a:r>
              <a:rPr lang="en-ID" b="1" dirty="0"/>
              <a:t> Data dan </a:t>
            </a:r>
            <a:r>
              <a:rPr lang="en-ID" b="1" dirty="0" err="1"/>
              <a:t>Privasi</a:t>
            </a:r>
            <a:r>
              <a:rPr lang="en-ID" b="1" dirty="0"/>
              <a:t> </a:t>
            </a:r>
            <a:r>
              <a:rPr lang="en-ID" b="1" dirty="0" err="1"/>
              <a:t>Pelanggan</a:t>
            </a:r>
            <a:r>
              <a:rPr lang="en-ID" b="1" dirty="0"/>
              <a:t>:</a:t>
            </a:r>
            <a:r>
              <a:rPr lang="en-ID" dirty="0"/>
              <a:t> </a:t>
            </a:r>
            <a:r>
              <a:rPr lang="en-ID" dirty="0" err="1"/>
              <a:t>Menjaga</a:t>
            </a:r>
            <a:r>
              <a:rPr lang="en-ID" dirty="0"/>
              <a:t> </a:t>
            </a:r>
            <a:r>
              <a:rPr lang="en-ID" dirty="0" err="1"/>
              <a:t>kerahasiaan</a:t>
            </a:r>
            <a:r>
              <a:rPr lang="en-ID" dirty="0"/>
              <a:t> data </a:t>
            </a:r>
            <a:r>
              <a:rPr lang="en-ID" dirty="0" err="1"/>
              <a:t>pribadi</a:t>
            </a:r>
            <a:r>
              <a:rPr lang="en-ID" dirty="0"/>
              <a:t> </a:t>
            </a:r>
            <a:r>
              <a:rPr lang="en-ID" dirty="0" err="1"/>
              <a:t>konsumen</a:t>
            </a:r>
            <a:r>
              <a:rPr lang="en-ID" dirty="0"/>
              <a:t> (</a:t>
            </a:r>
            <a:r>
              <a:rPr lang="en-ID" dirty="0" err="1"/>
              <a:t>nomor</a:t>
            </a:r>
            <a:r>
              <a:rPr lang="en-ID" dirty="0"/>
              <a:t> HP, </a:t>
            </a:r>
            <a:r>
              <a:rPr lang="en-ID" dirty="0" err="1"/>
              <a:t>alamat</a:t>
            </a:r>
            <a:r>
              <a:rPr lang="en-ID" dirty="0"/>
              <a:t>, detail </a:t>
            </a:r>
            <a:r>
              <a:rPr lang="en-ID" dirty="0" err="1"/>
              <a:t>pembayaran</a:t>
            </a:r>
            <a:r>
              <a:rPr lang="en-ID" dirty="0"/>
              <a:t>) dan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memperjualbelikan</a:t>
            </a:r>
            <a:r>
              <a:rPr lang="en-ID" dirty="0"/>
              <a:t> data </a:t>
            </a:r>
            <a:r>
              <a:rPr lang="en-ID" dirty="0" err="1"/>
              <a:t>tersebut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mengirimkan</a:t>
            </a:r>
            <a:r>
              <a:rPr lang="en-ID" dirty="0"/>
              <a:t> </a:t>
            </a:r>
            <a:r>
              <a:rPr lang="en-ID" dirty="0" err="1"/>
              <a:t>pesan</a:t>
            </a:r>
            <a:r>
              <a:rPr lang="en-ID" dirty="0"/>
              <a:t> </a:t>
            </a:r>
            <a:r>
              <a:rPr lang="en-ID" dirty="0" err="1"/>
              <a:t>promosi</a:t>
            </a:r>
            <a:r>
              <a:rPr lang="en-ID" dirty="0"/>
              <a:t> </a:t>
            </a:r>
            <a:r>
              <a:rPr lang="en-ID" dirty="0" err="1"/>
              <a:t>berlebihan</a:t>
            </a:r>
            <a:r>
              <a:rPr lang="en-ID" dirty="0"/>
              <a:t> (</a:t>
            </a:r>
            <a:r>
              <a:rPr lang="en-ID" i="1" dirty="0"/>
              <a:t>spam</a:t>
            </a:r>
            <a:r>
              <a:rPr lang="en-ID" dirty="0"/>
              <a:t>)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izin</a:t>
            </a:r>
            <a:r>
              <a:rPr lang="en-ID" dirty="0"/>
              <a:t> (</a:t>
            </a:r>
            <a:r>
              <a:rPr lang="en-ID" i="1" dirty="0"/>
              <a:t>consent</a:t>
            </a:r>
            <a:r>
              <a:rPr lang="en-ID" dirty="0"/>
              <a:t>).</a:t>
            </a:r>
          </a:p>
          <a:p>
            <a:pPr lvl="0"/>
            <a:r>
              <a:rPr lang="en-ID" b="1" dirty="0" err="1"/>
              <a:t>Responsif</a:t>
            </a:r>
            <a:r>
              <a:rPr lang="en-ID" b="1" dirty="0"/>
              <a:t> dan Bahasa yang </a:t>
            </a:r>
            <a:r>
              <a:rPr lang="en-ID" b="1" dirty="0" err="1"/>
              <a:t>Santun</a:t>
            </a:r>
            <a:r>
              <a:rPr lang="en-ID" b="1" dirty="0"/>
              <a:t>:</a:t>
            </a:r>
            <a:r>
              <a:rPr lang="en-ID" dirty="0"/>
              <a:t> </a:t>
            </a:r>
            <a:r>
              <a:rPr lang="en-ID" dirty="0" err="1"/>
              <a:t>Menjawab</a:t>
            </a:r>
            <a:r>
              <a:rPr lang="en-ID" dirty="0"/>
              <a:t> </a:t>
            </a:r>
            <a:r>
              <a:rPr lang="en-ID" dirty="0" err="1"/>
              <a:t>pertanyaan</a:t>
            </a:r>
            <a:r>
              <a:rPr lang="en-ID" dirty="0"/>
              <a:t>, </a:t>
            </a:r>
            <a:r>
              <a:rPr lang="en-ID" dirty="0" err="1"/>
              <a:t>komplain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ulasan</a:t>
            </a:r>
            <a:r>
              <a:rPr lang="en-ID" dirty="0"/>
              <a:t> </a:t>
            </a:r>
            <a:r>
              <a:rPr lang="en-ID" dirty="0" err="1"/>
              <a:t>pelanggan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bahasa</a:t>
            </a:r>
            <a:r>
              <a:rPr lang="en-ID" dirty="0"/>
              <a:t> yang </a:t>
            </a:r>
            <a:r>
              <a:rPr lang="en-ID" dirty="0" err="1"/>
              <a:t>profesional</a:t>
            </a:r>
            <a:r>
              <a:rPr lang="en-ID" dirty="0"/>
              <a:t>, </a:t>
            </a:r>
            <a:r>
              <a:rPr lang="en-ID" dirty="0" err="1"/>
              <a:t>ramah</a:t>
            </a:r>
            <a:r>
              <a:rPr lang="en-ID" dirty="0"/>
              <a:t>, dan </a:t>
            </a:r>
            <a:r>
              <a:rPr lang="en-ID" dirty="0" err="1"/>
              <a:t>solutif</a:t>
            </a:r>
            <a:r>
              <a:rPr lang="en-ID" dirty="0"/>
              <a:t>—</a:t>
            </a:r>
            <a:r>
              <a:rPr lang="en-ID" dirty="0" err="1"/>
              <a:t>bahkan</a:t>
            </a:r>
            <a:r>
              <a:rPr lang="en-ID" dirty="0"/>
              <a:t> </a:t>
            </a:r>
            <a:r>
              <a:rPr lang="en-ID" dirty="0" err="1"/>
              <a:t>saat</a:t>
            </a:r>
            <a:r>
              <a:rPr lang="en-ID" dirty="0"/>
              <a:t> </a:t>
            </a:r>
            <a:r>
              <a:rPr lang="en-ID" dirty="0" err="1"/>
              <a:t>menghadapi</a:t>
            </a:r>
            <a:r>
              <a:rPr lang="en-ID" dirty="0"/>
              <a:t> </a:t>
            </a:r>
            <a:r>
              <a:rPr lang="en-ID" dirty="0" err="1"/>
              <a:t>pelanggan</a:t>
            </a:r>
            <a:r>
              <a:rPr lang="en-ID" dirty="0"/>
              <a:t> yang </a:t>
            </a:r>
            <a:r>
              <a:rPr lang="en-ID" dirty="0" err="1"/>
              <a:t>emosional</a:t>
            </a:r>
            <a:r>
              <a:rPr lang="en-ID" dirty="0"/>
              <a:t> di </a:t>
            </a:r>
            <a:r>
              <a:rPr lang="en-ID" dirty="0" err="1"/>
              <a:t>kolom</a:t>
            </a:r>
            <a:r>
              <a:rPr lang="en-ID" dirty="0"/>
              <a:t> </a:t>
            </a:r>
            <a:r>
              <a:rPr lang="en-ID" dirty="0" err="1"/>
              <a:t>komentar</a:t>
            </a:r>
            <a:r>
              <a:rPr lang="en-ID" dirty="0"/>
              <a:t>.</a:t>
            </a:r>
          </a:p>
          <a:p>
            <a:pPr lvl="0"/>
            <a:r>
              <a:rPr lang="en-ID" b="1" dirty="0" err="1"/>
              <a:t>Menghargai</a:t>
            </a:r>
            <a:r>
              <a:rPr lang="en-ID" b="1" dirty="0"/>
              <a:t> Hak Cipta (</a:t>
            </a:r>
            <a:r>
              <a:rPr lang="en-ID" b="1" i="1" dirty="0"/>
              <a:t>Copyright</a:t>
            </a:r>
            <a:r>
              <a:rPr lang="en-ID" b="1" dirty="0"/>
              <a:t>):</a:t>
            </a:r>
            <a:r>
              <a:rPr lang="en-ID" dirty="0"/>
              <a:t> </a:t>
            </a:r>
            <a:r>
              <a:rPr lang="en-ID" dirty="0" err="1"/>
              <a:t>Menggunakan</a:t>
            </a:r>
            <a:r>
              <a:rPr lang="en-ID" dirty="0"/>
              <a:t> </a:t>
            </a:r>
            <a:r>
              <a:rPr lang="en-ID" dirty="0" err="1"/>
              <a:t>aset</a:t>
            </a:r>
            <a:r>
              <a:rPr lang="en-ID" dirty="0"/>
              <a:t> visual, </a:t>
            </a:r>
            <a:r>
              <a:rPr lang="en-ID" dirty="0" err="1"/>
              <a:t>musik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teks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konten</a:t>
            </a:r>
            <a:r>
              <a:rPr lang="en-ID" dirty="0"/>
              <a:t> </a:t>
            </a:r>
            <a:r>
              <a:rPr lang="en-ID" dirty="0" err="1"/>
              <a:t>promosi</a:t>
            </a:r>
            <a:r>
              <a:rPr lang="en-ID" dirty="0"/>
              <a:t> yang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izin</a:t>
            </a:r>
            <a:r>
              <a:rPr lang="en-ID" dirty="0"/>
              <a:t> </a:t>
            </a:r>
            <a:r>
              <a:rPr lang="en-ID" dirty="0" err="1"/>
              <a:t>resmi</a:t>
            </a:r>
            <a:r>
              <a:rPr lang="en-ID" dirty="0"/>
              <a:t>,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mencuri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meniru</a:t>
            </a:r>
            <a:r>
              <a:rPr lang="en-ID" dirty="0"/>
              <a:t> </a:t>
            </a:r>
            <a:r>
              <a:rPr lang="en-ID" dirty="0" err="1"/>
              <a:t>karya</a:t>
            </a:r>
            <a:r>
              <a:rPr lang="en-ID" dirty="0"/>
              <a:t> </a:t>
            </a:r>
            <a:r>
              <a:rPr lang="en-ID" dirty="0" err="1"/>
              <a:t>kreator</a:t>
            </a:r>
            <a:r>
              <a:rPr lang="en-ID" dirty="0"/>
              <a:t>/</a:t>
            </a:r>
            <a:r>
              <a:rPr lang="en-ID" dirty="0" err="1"/>
              <a:t>kompetitor</a:t>
            </a:r>
            <a:r>
              <a:rPr lang="en-ID" dirty="0"/>
              <a:t> lain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atribusi</a:t>
            </a:r>
            <a:r>
              <a:rPr lang="en-ID" dirty="0"/>
              <a:t> yang </a:t>
            </a:r>
            <a:r>
              <a:rPr lang="en-ID" dirty="0" err="1"/>
              <a:t>jelas</a:t>
            </a:r>
            <a:r>
              <a:rPr lang="en-ID" dirty="0"/>
              <a:t>.</a:t>
            </a:r>
          </a:p>
          <a:p>
            <a:pPr lvl="0"/>
            <a:r>
              <a:rPr lang="en-ID" b="1" dirty="0" err="1"/>
              <a:t>Menghindari</a:t>
            </a:r>
            <a:r>
              <a:rPr lang="en-ID" b="1" dirty="0"/>
              <a:t> Narasi </a:t>
            </a:r>
            <a:r>
              <a:rPr lang="en-ID" b="1" dirty="0" err="1"/>
              <a:t>Negatif</a:t>
            </a:r>
            <a:r>
              <a:rPr lang="en-ID" b="1" dirty="0"/>
              <a:t> &amp; </a:t>
            </a:r>
            <a:r>
              <a:rPr lang="en-ID" b="1" dirty="0" err="1"/>
              <a:t>Kontroversial</a:t>
            </a:r>
            <a:r>
              <a:rPr lang="en-ID" b="1" dirty="0"/>
              <a:t>:</a:t>
            </a:r>
            <a:r>
              <a:rPr lang="en-ID" dirty="0"/>
              <a:t> Tidak </a:t>
            </a:r>
            <a:r>
              <a:rPr lang="en-ID" dirty="0" err="1"/>
              <a:t>menjatuhkan</a:t>
            </a:r>
            <a:r>
              <a:rPr lang="en-ID" dirty="0"/>
              <a:t> </a:t>
            </a:r>
            <a:r>
              <a:rPr lang="en-ID" dirty="0" err="1"/>
              <a:t>bisnis</a:t>
            </a:r>
            <a:r>
              <a:rPr lang="en-ID" dirty="0"/>
              <a:t> </a:t>
            </a:r>
            <a:r>
              <a:rPr lang="en-ID" dirty="0" err="1"/>
              <a:t>kompetitor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langsung</a:t>
            </a:r>
            <a:r>
              <a:rPr lang="en-ID" dirty="0"/>
              <a:t> (</a:t>
            </a:r>
            <a:r>
              <a:rPr lang="en-ID" i="1" dirty="0"/>
              <a:t>black campaign</a:t>
            </a:r>
            <a:r>
              <a:rPr lang="en-ID" dirty="0"/>
              <a:t>) dan </a:t>
            </a:r>
            <a:r>
              <a:rPr lang="en-ID" dirty="0" err="1"/>
              <a:t>menghindari</a:t>
            </a:r>
            <a:r>
              <a:rPr lang="en-ID" dirty="0"/>
              <a:t> </a:t>
            </a:r>
            <a:r>
              <a:rPr lang="en-ID" dirty="0" err="1"/>
              <a:t>penggunaan</a:t>
            </a:r>
            <a:r>
              <a:rPr lang="en-ID" dirty="0"/>
              <a:t> </a:t>
            </a:r>
            <a:r>
              <a:rPr lang="en-ID" dirty="0" err="1"/>
              <a:t>isu</a:t>
            </a:r>
            <a:r>
              <a:rPr lang="en-ID" dirty="0"/>
              <a:t> SARA, </a:t>
            </a:r>
            <a:r>
              <a:rPr lang="en-ID" dirty="0" err="1"/>
              <a:t>ujaran</a:t>
            </a:r>
            <a:r>
              <a:rPr lang="en-ID" dirty="0"/>
              <a:t> </a:t>
            </a:r>
            <a:r>
              <a:rPr lang="en-ID" dirty="0" err="1"/>
              <a:t>kebencian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topik</a:t>
            </a:r>
            <a:r>
              <a:rPr lang="en-ID" dirty="0"/>
              <a:t> </a:t>
            </a:r>
            <a:r>
              <a:rPr lang="en-ID" dirty="0" err="1"/>
              <a:t>sensitif</a:t>
            </a:r>
            <a:r>
              <a:rPr lang="en-ID" dirty="0"/>
              <a:t> demi </a:t>
            </a:r>
            <a:r>
              <a:rPr lang="en-ID" dirty="0" err="1"/>
              <a:t>sekadar</a:t>
            </a:r>
            <a:r>
              <a:rPr lang="en-ID" dirty="0"/>
              <a:t> </a:t>
            </a:r>
            <a:r>
              <a:rPr lang="en-ID" dirty="0" err="1"/>
              <a:t>mengejar</a:t>
            </a:r>
            <a:r>
              <a:rPr lang="en-ID" dirty="0"/>
              <a:t> </a:t>
            </a:r>
            <a:r>
              <a:rPr lang="en-ID" i="1" dirty="0"/>
              <a:t>views</a:t>
            </a:r>
            <a:r>
              <a:rPr lang="en-ID" dirty="0"/>
              <a:t> (</a:t>
            </a:r>
            <a:r>
              <a:rPr lang="en-ID" dirty="0" err="1"/>
              <a:t>umpan</a:t>
            </a:r>
            <a:r>
              <a:rPr lang="en-ID" dirty="0"/>
              <a:t> </a:t>
            </a:r>
            <a:r>
              <a:rPr lang="en-ID" dirty="0" err="1"/>
              <a:t>klik</a:t>
            </a:r>
            <a:r>
              <a:rPr lang="en-ID" dirty="0"/>
              <a:t>/clickbait).</a:t>
            </a:r>
          </a:p>
          <a:p>
            <a:pPr lvl="0"/>
            <a:r>
              <a:rPr lang="en-ID" b="1" dirty="0" err="1"/>
              <a:t>Akuntabilitas</a:t>
            </a:r>
            <a:r>
              <a:rPr lang="en-ID" b="1" dirty="0"/>
              <a:t> </a:t>
            </a:r>
            <a:r>
              <a:rPr lang="en-ID" b="1" dirty="0" err="1"/>
              <a:t>dalam</a:t>
            </a:r>
            <a:r>
              <a:rPr lang="en-ID" b="1" dirty="0"/>
              <a:t> </a:t>
            </a:r>
            <a:r>
              <a:rPr lang="en-ID" b="1" dirty="0" err="1"/>
              <a:t>Penanganan</a:t>
            </a:r>
            <a:r>
              <a:rPr lang="en-ID" b="1" dirty="0"/>
              <a:t> </a:t>
            </a:r>
            <a:r>
              <a:rPr lang="en-ID" b="1" dirty="0" err="1"/>
              <a:t>Komplain</a:t>
            </a:r>
            <a:r>
              <a:rPr lang="en-ID" b="1" dirty="0"/>
              <a:t>:</a:t>
            </a:r>
            <a:r>
              <a:rPr lang="en-ID" dirty="0"/>
              <a:t> </a:t>
            </a:r>
            <a:r>
              <a:rPr lang="en-ID" dirty="0" err="1"/>
              <a:t>Berani</a:t>
            </a:r>
            <a:r>
              <a:rPr lang="en-ID" dirty="0"/>
              <a:t> </a:t>
            </a:r>
            <a:r>
              <a:rPr lang="en-ID" dirty="0" err="1"/>
              <a:t>mengakui</a:t>
            </a:r>
            <a:r>
              <a:rPr lang="en-ID" dirty="0"/>
              <a:t> </a:t>
            </a:r>
            <a:r>
              <a:rPr lang="en-ID" dirty="0" err="1"/>
              <a:t>kesalahan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terbuka</a:t>
            </a:r>
            <a:r>
              <a:rPr lang="en-ID" dirty="0"/>
              <a:t> dan </a:t>
            </a:r>
            <a:r>
              <a:rPr lang="en-ID" dirty="0" err="1"/>
              <a:t>profesional</a:t>
            </a:r>
            <a:r>
              <a:rPr lang="en-ID" dirty="0"/>
              <a:t> di media digital </a:t>
            </a:r>
            <a:r>
              <a:rPr lang="en-ID" dirty="0" err="1"/>
              <a:t>jika</a:t>
            </a:r>
            <a:r>
              <a:rPr lang="en-ID" dirty="0"/>
              <a:t> </a:t>
            </a:r>
            <a:r>
              <a:rPr lang="en-ID" dirty="0" err="1"/>
              <a:t>terjadi</a:t>
            </a:r>
            <a:r>
              <a:rPr lang="en-ID" dirty="0"/>
              <a:t> </a:t>
            </a:r>
            <a:r>
              <a:rPr lang="en-ID" dirty="0" err="1"/>
              <a:t>kesalahan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, </a:t>
            </a:r>
            <a:r>
              <a:rPr lang="en-ID" dirty="0" err="1"/>
              <a:t>pengiriman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cacat</a:t>
            </a:r>
            <a:r>
              <a:rPr lang="en-ID" dirty="0"/>
              <a:t> </a:t>
            </a:r>
            <a:r>
              <a:rPr lang="en-ID" dirty="0" err="1"/>
              <a:t>produk</a:t>
            </a:r>
            <a:r>
              <a:rPr lang="en-ID" dirty="0"/>
              <a:t>,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solusi</a:t>
            </a:r>
            <a:r>
              <a:rPr lang="en-ID" dirty="0"/>
              <a:t> </a:t>
            </a:r>
            <a:r>
              <a:rPr lang="en-ID" dirty="0" err="1"/>
              <a:t>konkret</a:t>
            </a:r>
            <a:r>
              <a:rPr lang="en-ID" dirty="0"/>
              <a:t>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845174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64104-6D2E-C21D-7380-6C0802186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PENGERTIAN MEDIA TIK TOK</a:t>
            </a:r>
            <a:endParaRPr lang="en-ID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6E9273-0BB6-5360-D923-CFD389C4C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416437"/>
          </a:xfrm>
        </p:spPr>
        <p:txBody>
          <a:bodyPr>
            <a:noAutofit/>
          </a:bodyPr>
          <a:lstStyle/>
          <a:p>
            <a:r>
              <a:rPr lang="en-ID" sz="3600" b="1" dirty="0"/>
              <a:t>Media TikTok</a:t>
            </a:r>
            <a:r>
              <a:rPr lang="en-ID" sz="3600" dirty="0"/>
              <a:t> </a:t>
            </a:r>
            <a:r>
              <a:rPr lang="en-ID" sz="3600" dirty="0" err="1"/>
              <a:t>adalah</a:t>
            </a:r>
            <a:r>
              <a:rPr lang="en-ID" sz="3600" dirty="0"/>
              <a:t> platform media </a:t>
            </a:r>
            <a:r>
              <a:rPr lang="en-ID" sz="3600" dirty="0" err="1"/>
              <a:t>sosial</a:t>
            </a:r>
            <a:r>
              <a:rPr lang="en-ID" sz="3600" dirty="0"/>
              <a:t> </a:t>
            </a:r>
            <a:r>
              <a:rPr lang="en-ID" sz="3600" dirty="0" err="1"/>
              <a:t>berbasis</a:t>
            </a:r>
            <a:r>
              <a:rPr lang="en-ID" sz="3600" dirty="0"/>
              <a:t> video </a:t>
            </a:r>
            <a:r>
              <a:rPr lang="en-ID" sz="3600" dirty="0" err="1"/>
              <a:t>pendek</a:t>
            </a:r>
            <a:r>
              <a:rPr lang="en-ID" sz="3600" dirty="0"/>
              <a:t> yang </a:t>
            </a:r>
            <a:r>
              <a:rPr lang="en-ID" sz="3600" dirty="0" err="1"/>
              <a:t>memungkinkan</a:t>
            </a:r>
            <a:r>
              <a:rPr lang="en-ID" sz="3600" dirty="0"/>
              <a:t> </a:t>
            </a:r>
            <a:r>
              <a:rPr lang="en-ID" sz="3600" dirty="0" err="1"/>
              <a:t>pengguna</a:t>
            </a:r>
            <a:r>
              <a:rPr lang="en-ID" sz="3600" dirty="0"/>
              <a:t> </a:t>
            </a:r>
            <a:r>
              <a:rPr lang="en-ID" sz="3600" dirty="0" err="1"/>
              <a:t>membuat</a:t>
            </a:r>
            <a:r>
              <a:rPr lang="en-ID" sz="3600" dirty="0"/>
              <a:t>, </a:t>
            </a:r>
            <a:r>
              <a:rPr lang="en-ID" sz="3600" dirty="0" err="1"/>
              <a:t>mengedit</a:t>
            </a:r>
            <a:r>
              <a:rPr lang="en-ID" sz="3600" dirty="0"/>
              <a:t>, </a:t>
            </a:r>
            <a:r>
              <a:rPr lang="en-ID" sz="3600" dirty="0" err="1"/>
              <a:t>membagikan</a:t>
            </a:r>
            <a:r>
              <a:rPr lang="en-ID" sz="3600" dirty="0"/>
              <a:t>, dan </a:t>
            </a:r>
            <a:r>
              <a:rPr lang="en-ID" sz="3600" dirty="0" err="1"/>
              <a:t>menonton</a:t>
            </a:r>
            <a:r>
              <a:rPr lang="en-ID" sz="3600" dirty="0"/>
              <a:t> </a:t>
            </a:r>
            <a:r>
              <a:rPr lang="en-ID" sz="3600" dirty="0" err="1"/>
              <a:t>berbagai</a:t>
            </a:r>
            <a:r>
              <a:rPr lang="en-ID" sz="3600" dirty="0"/>
              <a:t> </a:t>
            </a:r>
            <a:r>
              <a:rPr lang="en-ID" sz="3600" dirty="0" err="1"/>
              <a:t>konten</a:t>
            </a:r>
            <a:r>
              <a:rPr lang="en-ID" sz="3600" dirty="0"/>
              <a:t> multimedia yang </a:t>
            </a:r>
            <a:r>
              <a:rPr lang="en-ID" sz="3600" dirty="0" err="1"/>
              <a:t>dilengkapi</a:t>
            </a:r>
            <a:r>
              <a:rPr lang="en-ID" sz="3600" dirty="0"/>
              <a:t> </a:t>
            </a:r>
            <a:r>
              <a:rPr lang="en-ID" sz="3600" dirty="0" err="1"/>
              <a:t>dengan</a:t>
            </a:r>
            <a:r>
              <a:rPr lang="en-ID" sz="3600" dirty="0"/>
              <a:t> </a:t>
            </a:r>
            <a:r>
              <a:rPr lang="en-ID" sz="3600" dirty="0" err="1"/>
              <a:t>musik</a:t>
            </a:r>
            <a:r>
              <a:rPr lang="en-ID" sz="3600" dirty="0"/>
              <a:t>, filter, dan </a:t>
            </a:r>
            <a:r>
              <a:rPr lang="en-ID" sz="3600" dirty="0" err="1"/>
              <a:t>efek</a:t>
            </a:r>
            <a:r>
              <a:rPr lang="en-ID" sz="3600" dirty="0"/>
              <a:t> visual.</a:t>
            </a:r>
          </a:p>
        </p:txBody>
      </p:sp>
    </p:spTree>
    <p:extLst>
      <p:ext uri="{BB962C8B-B14F-4D97-AF65-F5344CB8AC3E}">
        <p14:creationId xmlns:p14="http://schemas.microsoft.com/office/powerpoint/2010/main" val="544908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A4C0C-C2D9-E81C-B2C2-C67ACEEBE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PENGERTIAN DAN PENJELASAN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D4733A-6AAE-33C6-ECBE-E7434259DF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 err="1"/>
              <a:t>Berbeda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media </a:t>
            </a:r>
            <a:r>
              <a:rPr lang="en-ID" dirty="0" err="1"/>
              <a:t>sosial</a:t>
            </a:r>
            <a:r>
              <a:rPr lang="en-ID" dirty="0"/>
              <a:t> </a:t>
            </a:r>
            <a:r>
              <a:rPr lang="en-ID" dirty="0" err="1"/>
              <a:t>berbasis</a:t>
            </a:r>
            <a:r>
              <a:rPr lang="en-ID" dirty="0"/>
              <a:t> </a:t>
            </a:r>
            <a:r>
              <a:rPr lang="en-ID" dirty="0" err="1"/>
              <a:t>teks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foto</a:t>
            </a:r>
            <a:r>
              <a:rPr lang="en-ID" dirty="0"/>
              <a:t>, TikTok sangat </a:t>
            </a:r>
            <a:r>
              <a:rPr lang="en-ID" dirty="0" err="1"/>
              <a:t>mengandalkan</a:t>
            </a:r>
            <a:r>
              <a:rPr lang="en-ID" dirty="0"/>
              <a:t> </a:t>
            </a:r>
            <a:r>
              <a:rPr lang="en-ID" dirty="0" err="1"/>
              <a:t>algoritma</a:t>
            </a:r>
            <a:r>
              <a:rPr lang="en-ID" dirty="0"/>
              <a:t> </a:t>
            </a:r>
            <a:r>
              <a:rPr lang="en-ID" dirty="0" err="1"/>
              <a:t>rekomendasi</a:t>
            </a:r>
            <a:r>
              <a:rPr lang="en-ID" dirty="0"/>
              <a:t> </a:t>
            </a:r>
            <a:r>
              <a:rPr lang="en-ID" i="1" dirty="0"/>
              <a:t>For You Page</a:t>
            </a:r>
            <a:r>
              <a:rPr lang="en-ID" dirty="0"/>
              <a:t> (FYP) yang </a:t>
            </a:r>
            <a:r>
              <a:rPr lang="en-ID" dirty="0" err="1"/>
              <a:t>menyajikan</a:t>
            </a:r>
            <a:r>
              <a:rPr lang="en-ID" dirty="0"/>
              <a:t> </a:t>
            </a:r>
            <a:r>
              <a:rPr lang="en-ID" dirty="0" err="1"/>
              <a:t>konten</a:t>
            </a:r>
            <a:r>
              <a:rPr lang="en-ID" dirty="0"/>
              <a:t> </a:t>
            </a:r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minat</a:t>
            </a:r>
            <a:r>
              <a:rPr lang="en-ID" dirty="0"/>
              <a:t> dan </a:t>
            </a:r>
            <a:r>
              <a:rPr lang="en-ID" dirty="0" err="1"/>
              <a:t>preferensi</a:t>
            </a:r>
            <a:r>
              <a:rPr lang="en-ID" dirty="0"/>
              <a:t> </a:t>
            </a:r>
            <a:r>
              <a:rPr lang="en-ID" dirty="0" err="1"/>
              <a:t>penonton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i="1" dirty="0"/>
              <a:t>real-time</a:t>
            </a:r>
            <a:r>
              <a:rPr lang="en-ID" dirty="0"/>
              <a:t>,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akun</a:t>
            </a:r>
            <a:r>
              <a:rPr lang="en-ID" dirty="0"/>
              <a:t> yang </a:t>
            </a:r>
            <a:r>
              <a:rPr lang="en-ID" dirty="0" err="1"/>
              <a:t>diikuti</a:t>
            </a:r>
            <a:r>
              <a:rPr lang="en-ID" dirty="0"/>
              <a:t>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050755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E0F24-5BE1-312F-3AE6-6547BE1B7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PERNEDAAN MEDIA SOSIAL DAN MEDIA DIGITAL</a:t>
            </a:r>
            <a:br>
              <a:rPr lang="en-US" dirty="0"/>
            </a:br>
            <a:endParaRPr lang="en-ID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C42BA0B-EBE4-F6EC-DB18-9770A0EEC6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571613"/>
              </p:ext>
            </p:extLst>
          </p:nvPr>
        </p:nvGraphicFramePr>
        <p:xfrm>
          <a:off x="1074656" y="1391992"/>
          <a:ext cx="10515600" cy="5037087"/>
        </p:xfrm>
        <a:graphic>
          <a:graphicData uri="http://schemas.openxmlformats.org/drawingml/2006/table">
            <a:tbl>
              <a:tblPr/>
              <a:tblGrid>
                <a:gridCol w="3338048">
                  <a:extLst>
                    <a:ext uri="{9D8B030D-6E8A-4147-A177-3AD203B41FA5}">
                      <a16:colId xmlns:a16="http://schemas.microsoft.com/office/drawing/2014/main" val="1734243229"/>
                    </a:ext>
                  </a:extLst>
                </a:gridCol>
                <a:gridCol w="3588776">
                  <a:extLst>
                    <a:ext uri="{9D8B030D-6E8A-4147-A177-3AD203B41FA5}">
                      <a16:colId xmlns:a16="http://schemas.microsoft.com/office/drawing/2014/main" val="2259674553"/>
                    </a:ext>
                  </a:extLst>
                </a:gridCol>
                <a:gridCol w="3588776">
                  <a:extLst>
                    <a:ext uri="{9D8B030D-6E8A-4147-A177-3AD203B41FA5}">
                      <a16:colId xmlns:a16="http://schemas.microsoft.com/office/drawing/2014/main" val="1517503690"/>
                    </a:ext>
                  </a:extLst>
                </a:gridCol>
              </a:tblGrid>
              <a:tr h="389775">
                <a:tc>
                  <a:txBody>
                    <a:bodyPr/>
                    <a:lstStyle/>
                    <a:p>
                      <a:pPr>
                        <a:spcAft>
                          <a:spcPts val="2400"/>
                        </a:spcAft>
                        <a:buNone/>
                      </a:pPr>
                      <a:r>
                        <a:rPr lang="en-ID" sz="1500" b="1">
                          <a:effectLst/>
                          <a:latin typeface="Google Sans Text"/>
                        </a:rPr>
                        <a:t>Kategori</a:t>
                      </a:r>
                      <a:endParaRPr lang="en-ID" sz="1500">
                        <a:effectLst/>
                        <a:latin typeface="Google Sans Text"/>
                      </a:endParaRPr>
                    </a:p>
                  </a:txBody>
                  <a:tcPr marL="77702" marR="77702" marT="51802" marB="51802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2400"/>
                        </a:spcAft>
                        <a:buNone/>
                      </a:pPr>
                      <a:r>
                        <a:rPr lang="en-ID" sz="1500" b="1">
                          <a:effectLst/>
                          <a:latin typeface="Google Sans Text"/>
                        </a:rPr>
                        <a:t>Media Digital</a:t>
                      </a:r>
                      <a:endParaRPr lang="en-ID" sz="1500">
                        <a:effectLst/>
                        <a:latin typeface="Google Sans Text"/>
                      </a:endParaRPr>
                    </a:p>
                  </a:txBody>
                  <a:tcPr marL="77702" marR="77702" marT="51802" marB="51802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2400"/>
                        </a:spcAft>
                        <a:buNone/>
                      </a:pPr>
                      <a:r>
                        <a:rPr lang="en-ID" sz="1500" b="1">
                          <a:effectLst/>
                          <a:latin typeface="Google Sans Text"/>
                        </a:rPr>
                        <a:t>Media Sosial</a:t>
                      </a:r>
                      <a:endParaRPr lang="en-ID" sz="1500">
                        <a:effectLst/>
                        <a:latin typeface="Google Sans Text"/>
                      </a:endParaRPr>
                    </a:p>
                  </a:txBody>
                  <a:tcPr marL="77702" marR="77702" marT="51802" marB="51802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2609787"/>
                  </a:ext>
                </a:extLst>
              </a:tr>
              <a:tr h="1199307">
                <a:tc>
                  <a:txBody>
                    <a:bodyPr/>
                    <a:lstStyle/>
                    <a:p>
                      <a:pPr>
                        <a:spcAft>
                          <a:spcPts val="2400"/>
                        </a:spcAft>
                        <a:buNone/>
                      </a:pPr>
                      <a:r>
                        <a:rPr lang="en-ID" sz="1500" b="1">
                          <a:effectLst/>
                          <a:latin typeface="Google Sans Text"/>
                        </a:rPr>
                        <a:t>Definisi</a:t>
                      </a:r>
                      <a:endParaRPr lang="en-ID" sz="1500">
                        <a:effectLst/>
                        <a:latin typeface="Google Sans Text"/>
                      </a:endParaRPr>
                    </a:p>
                  </a:txBody>
                  <a:tcPr marL="77702" marR="77702" marT="51802" marB="51802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2400"/>
                        </a:spcAft>
                        <a:buNone/>
                      </a:pPr>
                      <a:r>
                        <a:rPr lang="en-ID" sz="1500">
                          <a:effectLst/>
                          <a:latin typeface="Google Sans Text"/>
                        </a:rPr>
                        <a:t>Seluruh bentuk media/konten yang disajikan dalam format elektronik berbasis teknologi komputer.</a:t>
                      </a:r>
                    </a:p>
                  </a:txBody>
                  <a:tcPr marL="77702" marR="77702" marT="51802" marB="51802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2400"/>
                        </a:spcAft>
                        <a:buNone/>
                      </a:pPr>
                      <a:r>
                        <a:rPr lang="en-ID" sz="1500">
                          <a:effectLst/>
                          <a:latin typeface="Google Sans Text"/>
                        </a:rPr>
                        <a:t>Platform berbasis internet yang fokus pada interaksi, jejaring, dan pembuatan konten oleh pengguna (</a:t>
                      </a:r>
                      <a:r>
                        <a:rPr lang="en-ID" sz="1500" i="1">
                          <a:effectLst/>
                          <a:latin typeface="Google Sans Text"/>
                        </a:rPr>
                        <a:t>user-generated content</a:t>
                      </a:r>
                      <a:r>
                        <a:rPr lang="en-ID" sz="1500">
                          <a:effectLst/>
                          <a:latin typeface="Google Sans Text"/>
                        </a:rPr>
                        <a:t>).</a:t>
                      </a:r>
                    </a:p>
                  </a:txBody>
                  <a:tcPr marL="77702" marR="77702" marT="51802" marB="51802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1063169"/>
                  </a:ext>
                </a:extLst>
              </a:tr>
              <a:tr h="929462">
                <a:tc>
                  <a:txBody>
                    <a:bodyPr/>
                    <a:lstStyle/>
                    <a:p>
                      <a:pPr>
                        <a:spcAft>
                          <a:spcPts val="2400"/>
                        </a:spcAft>
                        <a:buNone/>
                      </a:pPr>
                      <a:r>
                        <a:rPr lang="en-ID" sz="1500" b="1">
                          <a:effectLst/>
                          <a:latin typeface="Google Sans Text"/>
                        </a:rPr>
                        <a:t>Cakupan</a:t>
                      </a:r>
                      <a:endParaRPr lang="en-ID" sz="1500">
                        <a:effectLst/>
                        <a:latin typeface="Google Sans Text"/>
                      </a:endParaRPr>
                    </a:p>
                  </a:txBody>
                  <a:tcPr marL="77702" marR="77702" marT="51802" marB="51802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2400"/>
                        </a:spcAft>
                        <a:buNone/>
                      </a:pPr>
                      <a:r>
                        <a:rPr lang="en-ID" sz="1500">
                          <a:effectLst/>
                          <a:latin typeface="Google Sans Text"/>
                        </a:rPr>
                        <a:t>Sangat luas (mencakup situs web, e-book, gim, video </a:t>
                      </a:r>
                      <a:r>
                        <a:rPr lang="en-ID" sz="1500" i="1">
                          <a:effectLst/>
                          <a:latin typeface="Google Sans Text"/>
                        </a:rPr>
                        <a:t>streaming</a:t>
                      </a:r>
                      <a:r>
                        <a:rPr lang="en-ID" sz="1500">
                          <a:effectLst/>
                          <a:latin typeface="Google Sans Text"/>
                        </a:rPr>
                        <a:t>, aplikasi, hingga media sosial).</a:t>
                      </a:r>
                    </a:p>
                  </a:txBody>
                  <a:tcPr marL="77702" marR="77702" marT="51802" marB="51802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2400"/>
                        </a:spcAft>
                        <a:buNone/>
                      </a:pPr>
                      <a:r>
                        <a:rPr lang="en-ID" sz="1500">
                          <a:effectLst/>
                          <a:latin typeface="Google Sans Text"/>
                        </a:rPr>
                        <a:t>Bagian spesifik dari media digital (contoh: Instagram, TikTok, LinkedIn, X, WhatsApp).</a:t>
                      </a:r>
                    </a:p>
                  </a:txBody>
                  <a:tcPr marL="77702" marR="77702" marT="51802" marB="51802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9470286"/>
                  </a:ext>
                </a:extLst>
              </a:tr>
              <a:tr h="929462">
                <a:tc>
                  <a:txBody>
                    <a:bodyPr/>
                    <a:lstStyle/>
                    <a:p>
                      <a:pPr>
                        <a:spcAft>
                          <a:spcPts val="2400"/>
                        </a:spcAft>
                        <a:buNone/>
                      </a:pPr>
                      <a:r>
                        <a:rPr lang="en-ID" sz="1500" b="1">
                          <a:effectLst/>
                          <a:latin typeface="Google Sans Text"/>
                        </a:rPr>
                        <a:t>Sifat Komunikasi</a:t>
                      </a:r>
                      <a:endParaRPr lang="en-ID" sz="1500">
                        <a:effectLst/>
                        <a:latin typeface="Google Sans Text"/>
                      </a:endParaRPr>
                    </a:p>
                  </a:txBody>
                  <a:tcPr marL="77702" marR="77702" marT="51802" marB="51802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2400"/>
                        </a:spcAft>
                        <a:buNone/>
                      </a:pPr>
                      <a:r>
                        <a:rPr lang="en-ID" sz="1500">
                          <a:effectLst/>
                          <a:latin typeface="Google Sans Text"/>
                        </a:rPr>
                        <a:t>Bisa satu arah (contoh: membaca artikel berita di </a:t>
                      </a:r>
                      <a:r>
                        <a:rPr lang="en-ID" sz="1500" i="1">
                          <a:effectLst/>
                          <a:latin typeface="Google Sans Text"/>
                        </a:rPr>
                        <a:t>website</a:t>
                      </a:r>
                      <a:r>
                        <a:rPr lang="en-ID" sz="1500">
                          <a:effectLst/>
                          <a:latin typeface="Google Sans Text"/>
                        </a:rPr>
                        <a:t>) maupun dua arah.</a:t>
                      </a:r>
                    </a:p>
                  </a:txBody>
                  <a:tcPr marL="77702" marR="77702" marT="51802" marB="51802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2400"/>
                        </a:spcAft>
                        <a:buNone/>
                      </a:pPr>
                      <a:r>
                        <a:rPr lang="en-ID" sz="1500">
                          <a:effectLst/>
                          <a:latin typeface="Google Sans Text"/>
                        </a:rPr>
                        <a:t>Selalu dua arah dan interaktif (harus ada balasan, komentar, </a:t>
                      </a:r>
                      <a:r>
                        <a:rPr lang="en-ID" sz="1500" i="1">
                          <a:effectLst/>
                          <a:latin typeface="Google Sans Text"/>
                        </a:rPr>
                        <a:t>like</a:t>
                      </a:r>
                      <a:r>
                        <a:rPr lang="en-ID" sz="1500">
                          <a:effectLst/>
                          <a:latin typeface="Google Sans Text"/>
                        </a:rPr>
                        <a:t>, atau </a:t>
                      </a:r>
                      <a:r>
                        <a:rPr lang="en-ID" sz="1500" i="1">
                          <a:effectLst/>
                          <a:latin typeface="Google Sans Text"/>
                        </a:rPr>
                        <a:t>share</a:t>
                      </a:r>
                      <a:r>
                        <a:rPr lang="en-ID" sz="1500">
                          <a:effectLst/>
                          <a:latin typeface="Google Sans Text"/>
                        </a:rPr>
                        <a:t>).</a:t>
                      </a:r>
                    </a:p>
                  </a:txBody>
                  <a:tcPr marL="77702" marR="77702" marT="51802" marB="51802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8232330"/>
                  </a:ext>
                </a:extLst>
              </a:tr>
              <a:tr h="659619">
                <a:tc>
                  <a:txBody>
                    <a:bodyPr/>
                    <a:lstStyle/>
                    <a:p>
                      <a:pPr>
                        <a:spcAft>
                          <a:spcPts val="2400"/>
                        </a:spcAft>
                        <a:buNone/>
                      </a:pPr>
                      <a:r>
                        <a:rPr lang="en-ID" sz="1500" b="1">
                          <a:effectLst/>
                          <a:latin typeface="Google Sans Text"/>
                        </a:rPr>
                        <a:t>Konten</a:t>
                      </a:r>
                      <a:endParaRPr lang="en-ID" sz="1500">
                        <a:effectLst/>
                        <a:latin typeface="Google Sans Text"/>
                      </a:endParaRPr>
                    </a:p>
                  </a:txBody>
                  <a:tcPr marL="77702" marR="77702" marT="51802" marB="51802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2400"/>
                        </a:spcAft>
                        <a:buNone/>
                      </a:pPr>
                      <a:r>
                        <a:rPr lang="en-ID" sz="1500">
                          <a:effectLst/>
                          <a:latin typeface="Google Sans Text"/>
                        </a:rPr>
                        <a:t>Dibuat oleh pemilik sistem, penulis resmi, atau produsen profesional.</a:t>
                      </a:r>
                    </a:p>
                  </a:txBody>
                  <a:tcPr marL="77702" marR="77702" marT="51802" marB="51802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2400"/>
                        </a:spcAft>
                        <a:buNone/>
                      </a:pPr>
                      <a:r>
                        <a:rPr lang="en-ID" sz="1500">
                          <a:effectLst/>
                          <a:latin typeface="Google Sans Text"/>
                        </a:rPr>
                        <a:t>Dibuat langsung oleh para pengguna (</a:t>
                      </a:r>
                      <a:r>
                        <a:rPr lang="en-ID" sz="1500" i="1">
                          <a:effectLst/>
                          <a:latin typeface="Google Sans Text"/>
                        </a:rPr>
                        <a:t>user</a:t>
                      </a:r>
                      <a:r>
                        <a:rPr lang="en-ID" sz="1500">
                          <a:effectLst/>
                          <a:latin typeface="Google Sans Text"/>
                        </a:rPr>
                        <a:t>).</a:t>
                      </a:r>
                    </a:p>
                  </a:txBody>
                  <a:tcPr marL="77702" marR="77702" marT="51802" marB="51802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4026757"/>
                  </a:ext>
                </a:extLst>
              </a:tr>
              <a:tr h="929462">
                <a:tc>
                  <a:txBody>
                    <a:bodyPr/>
                    <a:lstStyle/>
                    <a:p>
                      <a:pPr>
                        <a:spcAft>
                          <a:spcPts val="2400"/>
                        </a:spcAft>
                        <a:buNone/>
                      </a:pPr>
                      <a:r>
                        <a:rPr lang="en-ID" sz="1500" b="1">
                          <a:effectLst/>
                          <a:latin typeface="Google Sans Text"/>
                        </a:rPr>
                        <a:t>Tujuan Utama</a:t>
                      </a:r>
                      <a:endParaRPr lang="en-ID" sz="1500">
                        <a:effectLst/>
                        <a:latin typeface="Google Sans Text"/>
                      </a:endParaRPr>
                    </a:p>
                  </a:txBody>
                  <a:tcPr marL="77702" marR="77702" marT="51802" marB="51802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2400"/>
                        </a:spcAft>
                        <a:buNone/>
                      </a:pPr>
                      <a:r>
                        <a:rPr lang="en-ID" sz="1500">
                          <a:effectLst/>
                          <a:latin typeface="Google Sans Text"/>
                        </a:rPr>
                        <a:t>Menyampaikan data, informasi, hiburan, atau fungsi sistem secara umum.</a:t>
                      </a:r>
                    </a:p>
                  </a:txBody>
                  <a:tcPr marL="77702" marR="77702" marT="51802" marB="51802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2400"/>
                        </a:spcAft>
                        <a:buNone/>
                      </a:pPr>
                      <a:r>
                        <a:rPr lang="en-ID" sz="1500" dirty="0" err="1">
                          <a:effectLst/>
                          <a:latin typeface="Google Sans Text"/>
                        </a:rPr>
                        <a:t>Membangun</a:t>
                      </a:r>
                      <a:r>
                        <a:rPr lang="en-ID" sz="1500" dirty="0">
                          <a:effectLst/>
                          <a:latin typeface="Google Sans Text"/>
                        </a:rPr>
                        <a:t> </a:t>
                      </a:r>
                      <a:r>
                        <a:rPr lang="en-ID" sz="1500" dirty="0" err="1">
                          <a:effectLst/>
                          <a:latin typeface="Google Sans Text"/>
                        </a:rPr>
                        <a:t>jaringan</a:t>
                      </a:r>
                      <a:r>
                        <a:rPr lang="en-ID" sz="1500" dirty="0">
                          <a:effectLst/>
                          <a:latin typeface="Google Sans Text"/>
                        </a:rPr>
                        <a:t>, </a:t>
                      </a:r>
                      <a:r>
                        <a:rPr lang="en-ID" sz="1500" dirty="0" err="1">
                          <a:effectLst/>
                          <a:latin typeface="Google Sans Text"/>
                        </a:rPr>
                        <a:t>hubungan</a:t>
                      </a:r>
                      <a:r>
                        <a:rPr lang="en-ID" sz="1500" dirty="0">
                          <a:effectLst/>
                          <a:latin typeface="Google Sans Text"/>
                        </a:rPr>
                        <a:t> </a:t>
                      </a:r>
                      <a:r>
                        <a:rPr lang="en-ID" sz="1500" dirty="0" err="1">
                          <a:effectLst/>
                          <a:latin typeface="Google Sans Text"/>
                        </a:rPr>
                        <a:t>sosial</a:t>
                      </a:r>
                      <a:r>
                        <a:rPr lang="en-ID" sz="1500" dirty="0">
                          <a:effectLst/>
                          <a:latin typeface="Google Sans Text"/>
                        </a:rPr>
                        <a:t>, dan </a:t>
                      </a:r>
                      <a:r>
                        <a:rPr lang="en-ID" sz="1500" dirty="0" err="1">
                          <a:effectLst/>
                          <a:latin typeface="Google Sans Text"/>
                        </a:rPr>
                        <a:t>komunikasi</a:t>
                      </a:r>
                      <a:r>
                        <a:rPr lang="en-ID" sz="1500" dirty="0">
                          <a:effectLst/>
                          <a:latin typeface="Google Sans Text"/>
                        </a:rPr>
                        <a:t> </a:t>
                      </a:r>
                      <a:r>
                        <a:rPr lang="en-ID" sz="1500" dirty="0" err="1">
                          <a:effectLst/>
                          <a:latin typeface="Google Sans Text"/>
                        </a:rPr>
                        <a:t>antarpengguna</a:t>
                      </a:r>
                      <a:endParaRPr lang="en-ID" sz="1500" dirty="0">
                        <a:effectLst/>
                        <a:latin typeface="Google Sans Text"/>
                      </a:endParaRPr>
                    </a:p>
                  </a:txBody>
                  <a:tcPr marL="77702" marR="77702" marT="51802" marB="51802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31693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485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9927D-5C96-7EC0-CF7F-AD1DF7FA5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Fungsi</a:t>
            </a:r>
            <a:r>
              <a:rPr lang="en-ID" dirty="0"/>
              <a:t> TikTok </a:t>
            </a:r>
            <a:r>
              <a:rPr lang="en-ID" dirty="0" err="1"/>
              <a:t>dalam</a:t>
            </a:r>
            <a:r>
              <a:rPr lang="en-ID" dirty="0"/>
              <a:t> Media Digital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315548-7968-B243-38A2-ABDB9D03B6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ID" b="1" dirty="0"/>
              <a:t>Sarana </a:t>
            </a:r>
            <a:r>
              <a:rPr lang="en-ID" b="1" dirty="0" err="1"/>
              <a:t>Hiburan</a:t>
            </a:r>
            <a:r>
              <a:rPr lang="en-ID" b="1" dirty="0"/>
              <a:t> &amp; </a:t>
            </a:r>
            <a:r>
              <a:rPr lang="en-ID" b="1" dirty="0" err="1"/>
              <a:t>Ekspresi</a:t>
            </a:r>
            <a:r>
              <a:rPr lang="en-ID" b="1" dirty="0"/>
              <a:t> Diri: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ruang</a:t>
            </a:r>
            <a:r>
              <a:rPr lang="en-ID" dirty="0"/>
              <a:t> </a:t>
            </a:r>
            <a:r>
              <a:rPr lang="en-ID" dirty="0" err="1"/>
              <a:t>kreatif</a:t>
            </a:r>
            <a:r>
              <a:rPr lang="en-ID" dirty="0"/>
              <a:t> </a:t>
            </a:r>
            <a:r>
              <a:rPr lang="en-ID" dirty="0" err="1"/>
              <a:t>bagi</a:t>
            </a:r>
            <a:r>
              <a:rPr lang="en-ID" dirty="0"/>
              <a:t> </a:t>
            </a:r>
            <a:r>
              <a:rPr lang="en-ID" dirty="0" err="1"/>
              <a:t>pengguna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mengekspresikan</a:t>
            </a:r>
            <a:r>
              <a:rPr lang="en-ID" dirty="0"/>
              <a:t> </a:t>
            </a:r>
            <a:r>
              <a:rPr lang="en-ID" dirty="0" err="1"/>
              <a:t>bakat</a:t>
            </a:r>
            <a:r>
              <a:rPr lang="en-ID" dirty="0"/>
              <a:t>, </a:t>
            </a:r>
            <a:r>
              <a:rPr lang="en-ID" dirty="0" err="1"/>
              <a:t>hobi</a:t>
            </a:r>
            <a:r>
              <a:rPr lang="en-ID" dirty="0"/>
              <a:t>, </a:t>
            </a:r>
            <a:r>
              <a:rPr lang="en-ID" dirty="0" err="1"/>
              <a:t>seni</a:t>
            </a:r>
            <a:r>
              <a:rPr lang="en-ID" dirty="0"/>
              <a:t>, dan </a:t>
            </a:r>
            <a:r>
              <a:rPr lang="en-ID" dirty="0" err="1"/>
              <a:t>gaya</a:t>
            </a:r>
            <a:r>
              <a:rPr lang="en-ID" dirty="0"/>
              <a:t> </a:t>
            </a:r>
            <a:r>
              <a:rPr lang="en-ID" dirty="0" err="1"/>
              <a:t>hidup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format video </a:t>
            </a:r>
            <a:r>
              <a:rPr lang="en-ID" dirty="0" err="1"/>
              <a:t>interaktif</a:t>
            </a:r>
            <a:r>
              <a:rPr lang="en-ID" dirty="0"/>
              <a:t>.</a:t>
            </a:r>
          </a:p>
          <a:p>
            <a:pPr lvl="0"/>
            <a:r>
              <a:rPr lang="en-ID" b="1" dirty="0" err="1"/>
              <a:t>Edukasi</a:t>
            </a:r>
            <a:r>
              <a:rPr lang="en-ID" b="1" dirty="0"/>
              <a:t> &amp; Media </a:t>
            </a:r>
            <a:r>
              <a:rPr lang="en-ID" b="1" dirty="0" err="1"/>
              <a:t>Pembelajaran</a:t>
            </a:r>
            <a:r>
              <a:rPr lang="en-ID" b="1" dirty="0"/>
              <a:t>:</a:t>
            </a:r>
            <a:r>
              <a:rPr lang="en-ID" dirty="0"/>
              <a:t> </a:t>
            </a:r>
            <a:r>
              <a:rPr lang="en-ID" dirty="0" err="1"/>
              <a:t>Menyediakan</a:t>
            </a:r>
            <a:r>
              <a:rPr lang="en-ID" dirty="0"/>
              <a:t> </a:t>
            </a:r>
            <a:r>
              <a:rPr lang="en-ID" dirty="0" err="1"/>
              <a:t>ruang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konten</a:t>
            </a:r>
            <a:r>
              <a:rPr lang="en-ID" dirty="0"/>
              <a:t> </a:t>
            </a:r>
            <a:r>
              <a:rPr lang="en-ID" dirty="0" err="1"/>
              <a:t>informatif</a:t>
            </a:r>
            <a:r>
              <a:rPr lang="en-ID" dirty="0"/>
              <a:t> yang </a:t>
            </a:r>
            <a:r>
              <a:rPr lang="en-ID" dirty="0" err="1"/>
              <a:t>dikemas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singkat</a:t>
            </a:r>
            <a:r>
              <a:rPr lang="en-ID" dirty="0"/>
              <a:t> dan </a:t>
            </a:r>
            <a:r>
              <a:rPr lang="en-ID" dirty="0" err="1"/>
              <a:t>padat</a:t>
            </a:r>
            <a:r>
              <a:rPr lang="en-ID" dirty="0"/>
              <a:t> (</a:t>
            </a:r>
            <a:r>
              <a:rPr lang="en-ID" i="1" dirty="0"/>
              <a:t>micro-learning</a:t>
            </a:r>
            <a:r>
              <a:rPr lang="en-ID" dirty="0"/>
              <a:t>), </a:t>
            </a:r>
            <a:r>
              <a:rPr lang="en-ID" dirty="0" err="1"/>
              <a:t>seperti</a:t>
            </a:r>
            <a:r>
              <a:rPr lang="en-ID" dirty="0"/>
              <a:t> tutorial </a:t>
            </a:r>
            <a:r>
              <a:rPr lang="en-ID" i="1" dirty="0"/>
              <a:t>skill</a:t>
            </a:r>
            <a:r>
              <a:rPr lang="en-ID" dirty="0"/>
              <a:t> </a:t>
            </a:r>
            <a:r>
              <a:rPr lang="en-ID" dirty="0" err="1"/>
              <a:t>teknis</a:t>
            </a:r>
            <a:r>
              <a:rPr lang="en-ID" dirty="0"/>
              <a:t>, tips </a:t>
            </a:r>
            <a:r>
              <a:rPr lang="en-ID" dirty="0" err="1"/>
              <a:t>karir</a:t>
            </a:r>
            <a:r>
              <a:rPr lang="en-ID" dirty="0"/>
              <a:t>, </a:t>
            </a:r>
            <a:r>
              <a:rPr lang="en-ID" dirty="0" err="1"/>
              <a:t>hingga</a:t>
            </a:r>
            <a:r>
              <a:rPr lang="en-ID" dirty="0"/>
              <a:t> </a:t>
            </a:r>
            <a:r>
              <a:rPr lang="en-ID" dirty="0" err="1"/>
              <a:t>materi</a:t>
            </a:r>
            <a:r>
              <a:rPr lang="en-ID" dirty="0"/>
              <a:t> </a:t>
            </a:r>
            <a:r>
              <a:rPr lang="en-ID" dirty="0" err="1"/>
              <a:t>pelajaran</a:t>
            </a:r>
            <a:r>
              <a:rPr lang="en-ID" dirty="0"/>
              <a:t>.</a:t>
            </a:r>
          </a:p>
          <a:p>
            <a:pPr lvl="0"/>
            <a:r>
              <a:rPr lang="en-ID" b="1" dirty="0" err="1"/>
              <a:t>Pemasaran</a:t>
            </a:r>
            <a:r>
              <a:rPr lang="en-ID" b="1" dirty="0"/>
              <a:t> Digital &amp; E-Commerce (</a:t>
            </a:r>
            <a:r>
              <a:rPr lang="en-ID" b="1" i="1" dirty="0"/>
              <a:t>Social Commerce</a:t>
            </a:r>
            <a:r>
              <a:rPr lang="en-ID" b="1" dirty="0"/>
              <a:t>):</a:t>
            </a:r>
            <a:r>
              <a:rPr lang="en-ID" dirty="0"/>
              <a:t> </a:t>
            </a:r>
            <a:r>
              <a:rPr lang="en-ID" dirty="0" err="1"/>
              <a:t>Mengintegrasikan</a:t>
            </a:r>
            <a:r>
              <a:rPr lang="en-ID" dirty="0"/>
              <a:t> </a:t>
            </a:r>
            <a:r>
              <a:rPr lang="en-ID" dirty="0" err="1"/>
              <a:t>hiburan</a:t>
            </a:r>
            <a:r>
              <a:rPr lang="en-ID" dirty="0"/>
              <a:t> dan </a:t>
            </a:r>
            <a:r>
              <a:rPr lang="en-ID" dirty="0" err="1"/>
              <a:t>promosi</a:t>
            </a:r>
            <a:r>
              <a:rPr lang="en-ID" dirty="0"/>
              <a:t> </a:t>
            </a:r>
            <a:r>
              <a:rPr lang="en-ID" dirty="0" err="1"/>
              <a:t>bisnis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fitur</a:t>
            </a:r>
            <a:r>
              <a:rPr lang="en-ID" dirty="0"/>
              <a:t> </a:t>
            </a:r>
            <a:r>
              <a:rPr lang="en-ID" dirty="0" err="1"/>
              <a:t>seperti</a:t>
            </a:r>
            <a:r>
              <a:rPr lang="en-ID" dirty="0"/>
              <a:t> TikTok Shop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konten</a:t>
            </a:r>
            <a:r>
              <a:rPr lang="en-ID" dirty="0"/>
              <a:t> </a:t>
            </a:r>
            <a:r>
              <a:rPr lang="en-ID" dirty="0" err="1"/>
              <a:t>ulasan</a:t>
            </a:r>
            <a:r>
              <a:rPr lang="en-ID" dirty="0"/>
              <a:t> </a:t>
            </a:r>
            <a:r>
              <a:rPr lang="en-ID" dirty="0" err="1"/>
              <a:t>produk</a:t>
            </a:r>
            <a:r>
              <a:rPr lang="en-ID" dirty="0"/>
              <a:t>, yang </a:t>
            </a:r>
            <a:r>
              <a:rPr lang="en-ID" dirty="0" err="1"/>
              <a:t>memudahkan</a:t>
            </a:r>
            <a:r>
              <a:rPr lang="en-ID" dirty="0"/>
              <a:t> </a:t>
            </a:r>
            <a:r>
              <a:rPr lang="en-ID" dirty="0" err="1"/>
              <a:t>pelaku</a:t>
            </a:r>
            <a:r>
              <a:rPr lang="en-ID" dirty="0"/>
              <a:t> </a:t>
            </a:r>
            <a:r>
              <a:rPr lang="en-ID" dirty="0" err="1"/>
              <a:t>usaha</a:t>
            </a:r>
            <a:r>
              <a:rPr lang="en-ID" dirty="0"/>
              <a:t> </a:t>
            </a:r>
            <a:r>
              <a:rPr lang="en-ID" dirty="0" err="1"/>
              <a:t>menjangkau</a:t>
            </a:r>
            <a:r>
              <a:rPr lang="en-ID" dirty="0"/>
              <a:t> </a:t>
            </a:r>
            <a:r>
              <a:rPr lang="en-ID" dirty="0" err="1"/>
              <a:t>konsumen</a:t>
            </a:r>
            <a:r>
              <a:rPr lang="en-ID" dirty="0"/>
              <a:t>.</a:t>
            </a:r>
          </a:p>
          <a:p>
            <a:pPr lvl="0"/>
            <a:r>
              <a:rPr lang="en-ID" b="1" dirty="0" err="1"/>
              <a:t>Pembentukan</a:t>
            </a:r>
            <a:r>
              <a:rPr lang="en-ID" b="1" dirty="0"/>
              <a:t> </a:t>
            </a:r>
            <a:r>
              <a:rPr lang="en-ID" b="1" i="1" dirty="0"/>
              <a:t>Personal Branding</a:t>
            </a:r>
            <a:r>
              <a:rPr lang="en-ID" b="1" dirty="0"/>
              <a:t>: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wadah</a:t>
            </a:r>
            <a:r>
              <a:rPr lang="en-ID" dirty="0"/>
              <a:t> </a:t>
            </a:r>
            <a:r>
              <a:rPr lang="en-ID" dirty="0" err="1"/>
              <a:t>bagi</a:t>
            </a:r>
            <a:r>
              <a:rPr lang="en-ID" dirty="0"/>
              <a:t> </a:t>
            </a:r>
            <a:r>
              <a:rPr lang="en-ID" dirty="0" err="1"/>
              <a:t>individu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profesional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membangun</a:t>
            </a:r>
            <a:r>
              <a:rPr lang="en-ID" dirty="0"/>
              <a:t> </a:t>
            </a:r>
            <a:r>
              <a:rPr lang="en-ID" dirty="0" err="1"/>
              <a:t>reputasi</a:t>
            </a:r>
            <a:r>
              <a:rPr lang="en-ID" dirty="0"/>
              <a:t>, </a:t>
            </a:r>
            <a:r>
              <a:rPr lang="en-ID" dirty="0" err="1"/>
              <a:t>menampilkan</a:t>
            </a:r>
            <a:r>
              <a:rPr lang="en-ID" dirty="0"/>
              <a:t> </a:t>
            </a:r>
            <a:r>
              <a:rPr lang="en-ID" dirty="0" err="1"/>
              <a:t>portofolio</a:t>
            </a:r>
            <a:r>
              <a:rPr lang="en-ID" dirty="0"/>
              <a:t> </a:t>
            </a:r>
            <a:r>
              <a:rPr lang="en-ID" dirty="0" err="1"/>
              <a:t>karya</a:t>
            </a:r>
            <a:r>
              <a:rPr lang="en-ID" dirty="0"/>
              <a:t>, dan </a:t>
            </a:r>
            <a:r>
              <a:rPr lang="en-ID" dirty="0" err="1"/>
              <a:t>menjangkau</a:t>
            </a:r>
            <a:r>
              <a:rPr lang="en-ID" dirty="0"/>
              <a:t> </a:t>
            </a:r>
            <a:r>
              <a:rPr lang="en-ID" dirty="0" err="1"/>
              <a:t>audiens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luas</a:t>
            </a:r>
            <a:r>
              <a:rPr lang="en-ID" dirty="0"/>
              <a:t>.</a:t>
            </a:r>
          </a:p>
          <a:p>
            <a:pPr lvl="0"/>
            <a:r>
              <a:rPr lang="en-ID" b="1" dirty="0" err="1"/>
              <a:t>Penyebaran</a:t>
            </a:r>
            <a:r>
              <a:rPr lang="en-ID" b="1" dirty="0"/>
              <a:t> </a:t>
            </a:r>
            <a:r>
              <a:rPr lang="en-ID" b="1" dirty="0" err="1"/>
              <a:t>Informasi</a:t>
            </a:r>
            <a:r>
              <a:rPr lang="en-ID" b="1" dirty="0"/>
              <a:t> &amp; Tren Sosial:</a:t>
            </a:r>
            <a:r>
              <a:rPr lang="en-ID" dirty="0"/>
              <a:t> </a:t>
            </a:r>
            <a:r>
              <a:rPr lang="en-ID" dirty="0" err="1"/>
              <a:t>Berfungsi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media </a:t>
            </a:r>
            <a:r>
              <a:rPr lang="en-ID" dirty="0" err="1"/>
              <a:t>penyiaran</a:t>
            </a:r>
            <a:r>
              <a:rPr lang="en-ID" dirty="0"/>
              <a:t> </a:t>
            </a:r>
            <a:r>
              <a:rPr lang="en-ID" dirty="0" err="1"/>
              <a:t>cepat</a:t>
            </a:r>
            <a:r>
              <a:rPr lang="en-ID" dirty="0"/>
              <a:t> yang </a:t>
            </a:r>
            <a:r>
              <a:rPr lang="en-ID" dirty="0" err="1"/>
              <a:t>sering</a:t>
            </a:r>
            <a:r>
              <a:rPr lang="en-ID" dirty="0"/>
              <a:t> kali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pusat</a:t>
            </a:r>
            <a:r>
              <a:rPr lang="en-ID" dirty="0"/>
              <a:t> </a:t>
            </a:r>
            <a:r>
              <a:rPr lang="en-ID" dirty="0" err="1"/>
              <a:t>lahirnya</a:t>
            </a:r>
            <a:r>
              <a:rPr lang="en-ID" dirty="0"/>
              <a:t> </a:t>
            </a:r>
            <a:r>
              <a:rPr lang="en-ID" dirty="0" err="1"/>
              <a:t>tren</a:t>
            </a:r>
            <a:r>
              <a:rPr lang="en-ID" dirty="0"/>
              <a:t> </a:t>
            </a:r>
            <a:r>
              <a:rPr lang="en-ID" dirty="0" err="1"/>
              <a:t>budaya</a:t>
            </a:r>
            <a:r>
              <a:rPr lang="en-ID" dirty="0"/>
              <a:t> </a:t>
            </a:r>
            <a:r>
              <a:rPr lang="en-ID" dirty="0" err="1"/>
              <a:t>populer</a:t>
            </a:r>
            <a:r>
              <a:rPr lang="en-ID" dirty="0"/>
              <a:t>, </a:t>
            </a:r>
            <a:r>
              <a:rPr lang="en-ID" dirty="0" err="1"/>
              <a:t>viralitas</a:t>
            </a:r>
            <a:r>
              <a:rPr lang="en-ID" dirty="0"/>
              <a:t>, </a:t>
            </a:r>
            <a:r>
              <a:rPr lang="en-ID" dirty="0" err="1"/>
              <a:t>hingga</a:t>
            </a:r>
            <a:r>
              <a:rPr lang="en-ID" dirty="0"/>
              <a:t> </a:t>
            </a:r>
            <a:r>
              <a:rPr lang="en-ID" dirty="0" err="1"/>
              <a:t>isu</a:t>
            </a:r>
            <a:r>
              <a:rPr lang="en-ID" dirty="0"/>
              <a:t> </a:t>
            </a:r>
            <a:r>
              <a:rPr lang="en-ID" dirty="0" err="1"/>
              <a:t>sosial</a:t>
            </a:r>
            <a:r>
              <a:rPr lang="en-ID" dirty="0"/>
              <a:t> global.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875704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EA405-F9ED-D853-2F7D-CBCD7228E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PERAN MEDIA SOSIAL SEBAGAI MEDIA DIGITAL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9A491-6BDB-138D-070F-2544F953D5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ID" b="1" dirty="0" err="1"/>
              <a:t>Penyebar</a:t>
            </a:r>
            <a:r>
              <a:rPr lang="en-ID" b="1" dirty="0"/>
              <a:t> </a:t>
            </a:r>
            <a:r>
              <a:rPr lang="en-ID" b="1" dirty="0" err="1"/>
              <a:t>Informasi</a:t>
            </a:r>
            <a:r>
              <a:rPr lang="en-ID" b="1" dirty="0"/>
              <a:t> Utama &amp; </a:t>
            </a:r>
            <a:r>
              <a:rPr lang="en-ID" b="1" i="1" dirty="0"/>
              <a:t>Real-Time</a:t>
            </a:r>
            <a:r>
              <a:rPr lang="en-ID" b="1" dirty="0"/>
              <a:t>:</a:t>
            </a:r>
            <a:r>
              <a:rPr lang="en-ID" dirty="0"/>
              <a:t> </a:t>
            </a:r>
            <a:r>
              <a:rPr lang="en-ID" dirty="0" err="1"/>
              <a:t>Berfungsi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saluran</a:t>
            </a:r>
            <a:r>
              <a:rPr lang="en-ID" dirty="0"/>
              <a:t> </a:t>
            </a:r>
            <a:r>
              <a:rPr lang="en-ID" dirty="0" err="1"/>
              <a:t>penyiaran</a:t>
            </a:r>
            <a:r>
              <a:rPr lang="en-ID" dirty="0"/>
              <a:t> </a:t>
            </a:r>
            <a:r>
              <a:rPr lang="en-ID" dirty="0" err="1"/>
              <a:t>berita</a:t>
            </a:r>
            <a:r>
              <a:rPr lang="en-ID" dirty="0"/>
              <a:t> dan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en-ID" dirty="0" err="1"/>
              <a:t>tercepat</a:t>
            </a:r>
            <a:r>
              <a:rPr lang="en-ID" dirty="0"/>
              <a:t> yang </a:t>
            </a:r>
            <a:r>
              <a:rPr lang="en-ID" dirty="0" err="1"/>
              <a:t>mampu</a:t>
            </a:r>
            <a:r>
              <a:rPr lang="en-ID" dirty="0"/>
              <a:t> </a:t>
            </a:r>
            <a:r>
              <a:rPr lang="en-ID" dirty="0" err="1"/>
              <a:t>menjangkau</a:t>
            </a:r>
            <a:r>
              <a:rPr lang="en-ID" dirty="0"/>
              <a:t> </a:t>
            </a:r>
            <a:r>
              <a:rPr lang="en-ID" dirty="0" err="1"/>
              <a:t>audiens</a:t>
            </a:r>
            <a:r>
              <a:rPr lang="en-ID" dirty="0"/>
              <a:t> global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hitungan</a:t>
            </a:r>
            <a:r>
              <a:rPr lang="en-ID" dirty="0"/>
              <a:t> </a:t>
            </a:r>
            <a:r>
              <a:rPr lang="en-ID" dirty="0" err="1"/>
              <a:t>detik</a:t>
            </a:r>
            <a:r>
              <a:rPr lang="en-ID" dirty="0"/>
              <a:t>.</a:t>
            </a:r>
          </a:p>
          <a:p>
            <a:pPr lvl="0"/>
            <a:r>
              <a:rPr lang="en-ID" b="1" dirty="0"/>
              <a:t>Ruang </a:t>
            </a:r>
            <a:r>
              <a:rPr lang="en-ID" b="1" dirty="0" err="1"/>
              <a:t>Partisipasi</a:t>
            </a:r>
            <a:r>
              <a:rPr lang="en-ID" b="1" dirty="0"/>
              <a:t> &amp; </a:t>
            </a:r>
            <a:r>
              <a:rPr lang="en-ID" b="1" dirty="0" err="1"/>
              <a:t>Interaksi</a:t>
            </a:r>
            <a:r>
              <a:rPr lang="en-ID" b="1" dirty="0"/>
              <a:t> Dua Arah:</a:t>
            </a:r>
            <a:r>
              <a:rPr lang="en-ID" dirty="0"/>
              <a:t> </a:t>
            </a:r>
            <a:r>
              <a:rPr lang="en-ID" dirty="0" err="1"/>
              <a:t>Mengubah</a:t>
            </a:r>
            <a:r>
              <a:rPr lang="en-ID" dirty="0"/>
              <a:t> </a:t>
            </a:r>
            <a:r>
              <a:rPr lang="en-ID" dirty="0" err="1"/>
              <a:t>pola</a:t>
            </a:r>
            <a:r>
              <a:rPr lang="en-ID" dirty="0"/>
              <a:t> </a:t>
            </a:r>
            <a:r>
              <a:rPr lang="en-ID" dirty="0" err="1"/>
              <a:t>komunikasi</a:t>
            </a:r>
            <a:r>
              <a:rPr lang="en-ID" dirty="0"/>
              <a:t> </a:t>
            </a:r>
            <a:r>
              <a:rPr lang="en-ID" dirty="0" err="1"/>
              <a:t>searah</a:t>
            </a:r>
            <a:r>
              <a:rPr lang="en-ID" dirty="0"/>
              <a:t> (</a:t>
            </a:r>
            <a:r>
              <a:rPr lang="en-ID" dirty="0" err="1"/>
              <a:t>seperti</a:t>
            </a:r>
            <a:r>
              <a:rPr lang="en-ID" dirty="0"/>
              <a:t> TV </a:t>
            </a:r>
            <a:r>
              <a:rPr lang="en-ID" dirty="0" err="1"/>
              <a:t>atau</a:t>
            </a:r>
            <a:r>
              <a:rPr lang="en-ID" dirty="0"/>
              <a:t> radio)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komunikasi</a:t>
            </a:r>
            <a:r>
              <a:rPr lang="en-ID" dirty="0"/>
              <a:t> </a:t>
            </a:r>
            <a:r>
              <a:rPr lang="en-ID" dirty="0" err="1"/>
              <a:t>interaktif</a:t>
            </a:r>
            <a:r>
              <a:rPr lang="en-ID" dirty="0"/>
              <a:t> di mana </a:t>
            </a:r>
            <a:r>
              <a:rPr lang="en-ID" dirty="0" err="1"/>
              <a:t>audiens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langsung</a:t>
            </a:r>
            <a:r>
              <a:rPr lang="en-ID" dirty="0"/>
              <a:t>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tanggapan</a:t>
            </a:r>
            <a:r>
              <a:rPr lang="en-ID" dirty="0"/>
              <a:t>, </a:t>
            </a:r>
            <a:r>
              <a:rPr lang="en-ID" dirty="0" err="1"/>
              <a:t>ulasan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apresiasi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komentar</a:t>
            </a:r>
            <a:r>
              <a:rPr lang="en-ID" dirty="0"/>
              <a:t> dan </a:t>
            </a:r>
            <a:r>
              <a:rPr lang="en-ID" dirty="0" err="1"/>
              <a:t>fitur</a:t>
            </a:r>
            <a:r>
              <a:rPr lang="en-ID" dirty="0"/>
              <a:t> </a:t>
            </a:r>
            <a:r>
              <a:rPr lang="en-ID" i="1" dirty="0"/>
              <a:t>share</a:t>
            </a:r>
            <a:r>
              <a:rPr lang="en-ID" dirty="0"/>
              <a:t>.</a:t>
            </a:r>
          </a:p>
          <a:p>
            <a:pPr lvl="0"/>
            <a:r>
              <a:rPr lang="en-ID" b="1" dirty="0"/>
              <a:t>Wadah </a:t>
            </a:r>
            <a:r>
              <a:rPr lang="en-ID" b="1" i="1" dirty="0"/>
              <a:t>Personal Branding</a:t>
            </a:r>
            <a:r>
              <a:rPr lang="en-ID" b="1" dirty="0"/>
              <a:t> &amp; </a:t>
            </a:r>
            <a:r>
              <a:rPr lang="en-ID" b="1" dirty="0" err="1"/>
              <a:t>Portofolio</a:t>
            </a:r>
            <a:r>
              <a:rPr lang="en-ID" b="1" dirty="0"/>
              <a:t>:</a:t>
            </a:r>
            <a:r>
              <a:rPr lang="en-ID" dirty="0"/>
              <a:t> </a:t>
            </a:r>
            <a:r>
              <a:rPr lang="en-ID" dirty="0" err="1"/>
              <a:t>Berperan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identitas</a:t>
            </a:r>
            <a:r>
              <a:rPr lang="en-ID" dirty="0"/>
              <a:t> digital </a:t>
            </a:r>
            <a:r>
              <a:rPr lang="en-ID" dirty="0" err="1"/>
              <a:t>bagi</a:t>
            </a:r>
            <a:r>
              <a:rPr lang="en-ID" dirty="0"/>
              <a:t> </a:t>
            </a:r>
            <a:r>
              <a:rPr lang="en-ID" dirty="0" err="1"/>
              <a:t>individu</a:t>
            </a:r>
            <a:r>
              <a:rPr lang="en-ID" dirty="0"/>
              <a:t> </a:t>
            </a:r>
            <a:r>
              <a:rPr lang="en-ID" dirty="0" err="1"/>
              <a:t>maupun</a:t>
            </a:r>
            <a:r>
              <a:rPr lang="en-ID" dirty="0"/>
              <a:t> </a:t>
            </a:r>
            <a:r>
              <a:rPr lang="en-ID" dirty="0" err="1"/>
              <a:t>profesional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membangun</a:t>
            </a:r>
            <a:r>
              <a:rPr lang="en-ID" dirty="0"/>
              <a:t> </a:t>
            </a:r>
            <a:r>
              <a:rPr lang="en-ID" dirty="0" err="1"/>
              <a:t>citra</a:t>
            </a:r>
            <a:r>
              <a:rPr lang="en-ID" dirty="0"/>
              <a:t> </a:t>
            </a:r>
            <a:r>
              <a:rPr lang="en-ID" dirty="0" err="1"/>
              <a:t>diri</a:t>
            </a:r>
            <a:r>
              <a:rPr lang="en-ID" dirty="0"/>
              <a:t>, </a:t>
            </a:r>
            <a:r>
              <a:rPr lang="en-ID" dirty="0" err="1"/>
              <a:t>menampilkan</a:t>
            </a:r>
            <a:r>
              <a:rPr lang="en-ID" dirty="0"/>
              <a:t> </a:t>
            </a:r>
            <a:r>
              <a:rPr lang="en-ID" dirty="0" err="1"/>
              <a:t>karya</a:t>
            </a:r>
            <a:r>
              <a:rPr lang="en-ID" dirty="0"/>
              <a:t>,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membuka</a:t>
            </a:r>
            <a:r>
              <a:rPr lang="en-ID" dirty="0"/>
              <a:t> </a:t>
            </a:r>
            <a:r>
              <a:rPr lang="en-ID" dirty="0" err="1"/>
              <a:t>peluang</a:t>
            </a:r>
            <a:r>
              <a:rPr lang="en-ID" dirty="0"/>
              <a:t> </a:t>
            </a:r>
            <a:r>
              <a:rPr lang="en-ID" dirty="0" err="1"/>
              <a:t>jejaring</a:t>
            </a:r>
            <a:r>
              <a:rPr lang="en-ID" dirty="0"/>
              <a:t> </a:t>
            </a:r>
            <a:r>
              <a:rPr lang="en-ID" dirty="0" err="1"/>
              <a:t>kerja</a:t>
            </a:r>
            <a:r>
              <a:rPr lang="en-ID" dirty="0"/>
              <a:t>.</a:t>
            </a:r>
          </a:p>
          <a:p>
            <a:pPr lvl="0"/>
            <a:r>
              <a:rPr lang="en-ID" b="1" dirty="0" err="1"/>
              <a:t>Katalisator</a:t>
            </a:r>
            <a:r>
              <a:rPr lang="en-ID" b="1" dirty="0"/>
              <a:t> </a:t>
            </a:r>
            <a:r>
              <a:rPr lang="en-ID" b="1" dirty="0" err="1"/>
              <a:t>Pemasaran</a:t>
            </a:r>
            <a:r>
              <a:rPr lang="en-ID" b="1" dirty="0"/>
              <a:t> &amp; Ekonomi Digital (</a:t>
            </a:r>
            <a:r>
              <a:rPr lang="en-ID" b="1" i="1" dirty="0"/>
              <a:t>Social Commerce</a:t>
            </a:r>
            <a:r>
              <a:rPr lang="en-ID" b="1" dirty="0"/>
              <a:t>):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media </a:t>
            </a:r>
            <a:r>
              <a:rPr lang="en-ID" dirty="0" err="1"/>
              <a:t>penghubung</a:t>
            </a:r>
            <a:r>
              <a:rPr lang="en-ID" dirty="0"/>
              <a:t> </a:t>
            </a:r>
            <a:r>
              <a:rPr lang="en-ID" dirty="0" err="1"/>
              <a:t>langsung</a:t>
            </a:r>
            <a:r>
              <a:rPr lang="en-ID" dirty="0"/>
              <a:t> </a:t>
            </a:r>
            <a:r>
              <a:rPr lang="en-ID" dirty="0" err="1"/>
              <a:t>antara</a:t>
            </a:r>
            <a:r>
              <a:rPr lang="en-ID" dirty="0"/>
              <a:t> </a:t>
            </a:r>
            <a:r>
              <a:rPr lang="en-ID" dirty="0" err="1"/>
              <a:t>pelaku</a:t>
            </a:r>
            <a:r>
              <a:rPr lang="en-ID" dirty="0"/>
              <a:t> </a:t>
            </a:r>
            <a:r>
              <a:rPr lang="en-ID" dirty="0" err="1"/>
              <a:t>bisnis</a:t>
            </a:r>
            <a:r>
              <a:rPr lang="en-ID" dirty="0"/>
              <a:t> dan </a:t>
            </a:r>
            <a:r>
              <a:rPr lang="en-ID" dirty="0" err="1"/>
              <a:t>konsumen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strategi </a:t>
            </a:r>
            <a:r>
              <a:rPr lang="en-ID" dirty="0" err="1"/>
              <a:t>konten</a:t>
            </a:r>
            <a:r>
              <a:rPr lang="en-ID" dirty="0"/>
              <a:t> </a:t>
            </a:r>
            <a:r>
              <a:rPr lang="en-ID" dirty="0" err="1"/>
              <a:t>kreatif</a:t>
            </a:r>
            <a:r>
              <a:rPr lang="en-ID" dirty="0"/>
              <a:t>, </a:t>
            </a:r>
            <a:r>
              <a:rPr lang="en-ID" dirty="0" err="1"/>
              <a:t>promosi</a:t>
            </a:r>
            <a:r>
              <a:rPr lang="en-ID" dirty="0"/>
              <a:t> </a:t>
            </a:r>
            <a:r>
              <a:rPr lang="en-ID" dirty="0" err="1"/>
              <a:t>interaktif</a:t>
            </a:r>
            <a:r>
              <a:rPr lang="en-ID" dirty="0"/>
              <a:t>, </a:t>
            </a:r>
            <a:r>
              <a:rPr lang="en-ID" dirty="0" err="1"/>
              <a:t>hingga</a:t>
            </a:r>
            <a:r>
              <a:rPr lang="en-ID" dirty="0"/>
              <a:t> </a:t>
            </a:r>
            <a:r>
              <a:rPr lang="en-ID" dirty="0" err="1"/>
              <a:t>fitur</a:t>
            </a:r>
            <a:r>
              <a:rPr lang="en-ID" dirty="0"/>
              <a:t> </a:t>
            </a:r>
            <a:r>
              <a:rPr lang="en-ID" dirty="0" err="1"/>
              <a:t>jual-beli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langsung</a:t>
            </a:r>
            <a:r>
              <a:rPr lang="en-ID" dirty="0"/>
              <a:t>.</a:t>
            </a:r>
          </a:p>
          <a:p>
            <a:pPr lvl="0"/>
            <a:r>
              <a:rPr lang="en-ID" b="1" dirty="0"/>
              <a:t>Media </a:t>
            </a:r>
            <a:r>
              <a:rPr lang="en-ID" b="1" dirty="0" err="1"/>
              <a:t>Edukasi</a:t>
            </a:r>
            <a:r>
              <a:rPr lang="en-ID" b="1" dirty="0"/>
              <a:t> &amp; </a:t>
            </a:r>
            <a:r>
              <a:rPr lang="en-ID" b="1" dirty="0" err="1"/>
              <a:t>Pembelajaran</a:t>
            </a:r>
            <a:r>
              <a:rPr lang="en-ID" b="1" dirty="0"/>
              <a:t> </a:t>
            </a:r>
            <a:r>
              <a:rPr lang="en-ID" b="1" dirty="0" err="1"/>
              <a:t>Mikro</a:t>
            </a:r>
            <a:r>
              <a:rPr lang="en-ID" b="1" dirty="0"/>
              <a:t> (</a:t>
            </a:r>
            <a:r>
              <a:rPr lang="en-ID" b="1" i="1" dirty="0"/>
              <a:t>Micro-Learning</a:t>
            </a:r>
            <a:r>
              <a:rPr lang="en-ID" b="1" dirty="0"/>
              <a:t>):</a:t>
            </a:r>
            <a:r>
              <a:rPr lang="en-ID" dirty="0"/>
              <a:t> </a:t>
            </a:r>
            <a:r>
              <a:rPr lang="en-ID" dirty="0" err="1"/>
              <a:t>Menyediakan</a:t>
            </a:r>
            <a:r>
              <a:rPr lang="en-ID" dirty="0"/>
              <a:t> platform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menyampaikan</a:t>
            </a:r>
            <a:r>
              <a:rPr lang="en-ID" dirty="0"/>
              <a:t> </a:t>
            </a:r>
            <a:r>
              <a:rPr lang="en-ID" dirty="0" err="1"/>
              <a:t>pengetahuan</a:t>
            </a:r>
            <a:r>
              <a:rPr lang="en-ID" dirty="0"/>
              <a:t>, tutorial, dan tips </a:t>
            </a:r>
            <a:r>
              <a:rPr lang="en-ID" dirty="0" err="1"/>
              <a:t>praktis</a:t>
            </a:r>
            <a:r>
              <a:rPr lang="en-ID" dirty="0"/>
              <a:t> yang </a:t>
            </a:r>
            <a:r>
              <a:rPr lang="en-ID" dirty="0" err="1"/>
              <a:t>dikemas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singkat</a:t>
            </a:r>
            <a:r>
              <a:rPr lang="en-ID" dirty="0"/>
              <a:t>, </a:t>
            </a:r>
            <a:r>
              <a:rPr lang="en-ID" dirty="0" err="1"/>
              <a:t>menarik</a:t>
            </a:r>
            <a:r>
              <a:rPr lang="en-ID" dirty="0"/>
              <a:t>, dan </a:t>
            </a:r>
            <a:r>
              <a:rPr lang="en-ID" dirty="0" err="1"/>
              <a:t>mudah</a:t>
            </a:r>
            <a:r>
              <a:rPr lang="en-ID" dirty="0"/>
              <a:t> </a:t>
            </a:r>
            <a:r>
              <a:rPr lang="en-ID" dirty="0" err="1"/>
              <a:t>dipahami</a:t>
            </a:r>
            <a:r>
              <a:rPr lang="en-ID" dirty="0"/>
              <a:t> oleh </a:t>
            </a:r>
            <a:r>
              <a:rPr lang="en-ID" dirty="0" err="1"/>
              <a:t>berbagai</a:t>
            </a:r>
            <a:r>
              <a:rPr lang="en-ID" dirty="0"/>
              <a:t> </a:t>
            </a:r>
            <a:r>
              <a:rPr lang="en-ID" dirty="0" err="1"/>
              <a:t>kalangan</a:t>
            </a:r>
            <a:r>
              <a:rPr lang="en-ID" dirty="0"/>
              <a:t>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0293912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04121-C7A0-1A6E-7E17-0EE582CCA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736" y="200538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DEMIKIAN</a:t>
            </a:r>
            <a:br>
              <a:rPr lang="en-US" dirty="0"/>
            </a:br>
            <a:r>
              <a:rPr lang="en-US" dirty="0"/>
              <a:t>TERIMAKASIH</a:t>
            </a:r>
            <a:endParaRPr lang="en-ID" dirty="0"/>
          </a:p>
        </p:txBody>
      </p:sp>
      <p:sp>
        <p:nvSpPr>
          <p:cNvPr id="4" name="Smiley Face 3">
            <a:extLst>
              <a:ext uri="{FF2B5EF4-FFF2-40B4-BE49-F238E27FC236}">
                <a16:creationId xmlns:a16="http://schemas.microsoft.com/office/drawing/2014/main" id="{FD3EF506-7D71-4644-C739-B5577C0AD4AB}"/>
              </a:ext>
            </a:extLst>
          </p:cNvPr>
          <p:cNvSpPr/>
          <p:nvPr/>
        </p:nvSpPr>
        <p:spPr>
          <a:xfrm>
            <a:off x="5021344" y="3685881"/>
            <a:ext cx="2526383" cy="1168924"/>
          </a:xfrm>
          <a:prstGeom prst="smileyFac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79470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1321</Words>
  <Application>Microsoft Office PowerPoint</Application>
  <PresentationFormat>Widescreen</PresentationFormat>
  <Paragraphs>69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Google Sans Text</vt:lpstr>
      <vt:lpstr>Office Theme</vt:lpstr>
      <vt:lpstr>ETIKA KOMUNIKASI DI ERA DIGITAL DI BERIKAN PENYULUHAN UNTUK  SISWA SMK YADIKA KREO JAKARTA</vt:lpstr>
      <vt:lpstr>PENDAHULUAN</vt:lpstr>
      <vt:lpstr>PENGERTIAN KOMUNIKASI DIGITAL </vt:lpstr>
      <vt:lpstr>PERAN MEDIA DIGITAL BAGI KEHIDUPAN  DALAM PEMASARAN ATAU PERDAGANGAN</vt:lpstr>
      <vt:lpstr>Fungsi Media Digital dalam Pemasaran</vt:lpstr>
      <vt:lpstr>Fungsi Utama Media Digital dalam Kehidupan Umum</vt:lpstr>
      <vt:lpstr>Prinsip Etika Komunikasi Digital dalam Bisnis</vt:lpstr>
      <vt:lpstr>Selain itu harus juga merujuk ke pada Prinsip Etika Komunikasi Digital dalam Bisnis</vt:lpstr>
      <vt:lpstr>PENGERTIAN MEDIA TIK TOK</vt:lpstr>
      <vt:lpstr>PENGERTIAN DAN PENJELASAN </vt:lpstr>
      <vt:lpstr>PERNEDAAN MEDIA SOSIAL DAN MEDIA DIGITAL </vt:lpstr>
      <vt:lpstr>Fungsi TikTok dalam Media Digital</vt:lpstr>
      <vt:lpstr>PERAN MEDIA SOSIAL SEBAGAI MEDIA DIGITAL</vt:lpstr>
      <vt:lpstr>DEMIKIAN TERIMAKASIH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ETIKA KOMUNIKASI DI ERA DIGITAL DI BERIKAN PENYULUHAN UNTUK  SISWA SMK YADIKA KREO JAKARTA</dc:title>
  <dc:creator>MyBook Z Series</dc:creator>
  <cp:lastModifiedBy>USER</cp:lastModifiedBy>
  <cp:revision>1</cp:revision>
  <dcterms:created xsi:type="dcterms:W3CDTF">2026-08-18T07:43:08Z</dcterms:created>
  <dcterms:modified xsi:type="dcterms:W3CDTF">2026-08-20T01:25:34Z</dcterms:modified>
</cp:coreProperties>
</file>