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77" r:id="rId4"/>
    <p:sldId id="272" r:id="rId5"/>
    <p:sldId id="267" r:id="rId6"/>
    <p:sldId id="258" r:id="rId7"/>
    <p:sldId id="259" r:id="rId8"/>
    <p:sldId id="260" r:id="rId9"/>
    <p:sldId id="261" r:id="rId10"/>
    <p:sldId id="264" r:id="rId11"/>
    <p:sldId id="273" r:id="rId12"/>
    <p:sldId id="278" r:id="rId13"/>
    <p:sldId id="274" r:id="rId14"/>
    <p:sldId id="275" r:id="rId15"/>
    <p:sldId id="276" r:id="rId16"/>
    <p:sldId id="265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666633"/>
    <a:srgbClr val="009999"/>
    <a:srgbClr val="FF3300"/>
    <a:srgbClr val="00CC00"/>
    <a:srgbClr val="FFFFFF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notesViewPr>
    <p:cSldViewPr>
      <p:cViewPr varScale="1">
        <p:scale>
          <a:sx n="53" d="100"/>
          <a:sy n="53" d="100"/>
        </p:scale>
        <p:origin x="2850" y="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FD06509-3F5C-4F4D-AA7A-6F31EDD11A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defTabSz="947738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A596A52-B145-458E-9D54-C42526E2C7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r" defTabSz="947738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25516670-2EFE-4387-8C99-9D423912F09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defTabSz="947738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263C88C9-11A0-40BF-824A-8B2D85AB7B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r" defTabSz="947738">
              <a:defRPr kumimoji="1" sz="1200"/>
            </a:lvl1pPr>
          </a:lstStyle>
          <a:p>
            <a:fld id="{D9BBC60C-8453-4939-9365-154264150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BD88E22-F292-4408-838E-6FDFAC046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97A43DA-26F3-4E93-B463-37AF1EFB5A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2E3B7BC-219D-408B-8D64-21B7304EBEC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700088"/>
            <a:ext cx="6502400" cy="3659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C0C5732-3FEB-4E5A-9C73-7AC0A186A8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92638"/>
            <a:ext cx="5384800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0659A6F-5FEF-4AE5-B4AE-0BC492A6A7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353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1FC37781-65AC-43D1-9987-9E83C1D60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07488"/>
            <a:ext cx="313531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1DB48114-5CFE-495F-AA90-B939477684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72D88F-63C3-456E-B195-E12897ECD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ACC25-3179-4B81-9519-62E40A1AA1A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6AFAC9E-C99E-4DD1-AFB9-BEAB378E4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0088"/>
            <a:ext cx="6502400" cy="3659187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2FB3446-3050-47A6-B99E-A34DA20F4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Computer &amp; information system, Robert A Szymanski, donald P. Szymanski, Donna M. Pulschen, Prentice hall</a:t>
            </a:r>
          </a:p>
          <a:p>
            <a:r>
              <a:rPr lang="en-US" altLang="en-US"/>
              <a:t>evolve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CB5553-D4C3-4789-9B34-373292E4D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88173-0DD4-46C5-B010-A619D542D06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102F2AE-394C-45B3-8301-66799B274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0088"/>
            <a:ext cx="6502400" cy="3659187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72174BC-F6C9-4776-8A1B-CE4215380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200E4CC-7C3C-4718-81D3-1F370D5F58C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57FB17E-357B-4FDE-B512-49336B409D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286" y="5743252"/>
            <a:ext cx="859136" cy="8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43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C99-D5C3-4CC2-A3DD-1F8C542C07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89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C99-D5C3-4CC2-A3DD-1F8C542C07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74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C99-D5C3-4CC2-A3DD-1F8C542C074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31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C99-D5C3-4CC2-A3DD-1F8C542C07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7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C99-D5C3-4CC2-A3DD-1F8C542C07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75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C99-D5C3-4CC2-A3DD-1F8C542C07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87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C8CD-595E-45A5-B6F6-DD944F824B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558383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A585-B35C-457C-AF2D-B85BFE5DD8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89294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954-A737-477D-A138-0D84D55CEB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6B06D-5303-48C7-89E6-4952B7970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286" y="5743252"/>
            <a:ext cx="859136" cy="8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9747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C36-56D8-4029-9D05-62F9627B3AA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2C9A6-2F1E-4764-BC6F-F2E779D04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286" y="5743252"/>
            <a:ext cx="859136" cy="8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08876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C34-BFE6-4D3C-BD31-E7643FADDE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856850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AA52-9CE5-454E-925C-9979EBC82F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00082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BD1F-EA08-4B9F-ABFC-1B40FC324A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07373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40A4-6CF6-49B9-8AE1-DF4F009EA5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40666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E7B-22E8-4891-94CC-EF4D0CF3C2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517093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6BFE-24AA-424B-B5B7-62333F83DD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60727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EC99-D5C3-4CC2-A3DD-1F8C542C07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02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694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694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694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694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694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Manusia" TargetMode="External"/><Relationship Id="rId7" Type="http://schemas.openxmlformats.org/officeDocument/2006/relationships/hyperlink" Target="http://id.wikipedia.org/wiki/Kelas_sosial" TargetMode="External"/><Relationship Id="rId2" Type="http://schemas.openxmlformats.org/officeDocument/2006/relationships/hyperlink" Target="Top%205%20Future%20Technology%20Inventions%20%202019%20-%202050%20(Low).fl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/index.php?title=Globalisasi_ekonomi&amp;action=edit&amp;redlink=1" TargetMode="External"/><Relationship Id="rId5" Type="http://schemas.openxmlformats.org/officeDocument/2006/relationships/hyperlink" Target="http://id.wikipedia.org/wiki/Ekonomi" TargetMode="External"/><Relationship Id="rId4" Type="http://schemas.openxmlformats.org/officeDocument/2006/relationships/hyperlink" Target="http://id.wikipedia.org/wiki/Masyaraka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ECC8836-69CF-4CC2-893E-309A36D4A0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560" y="404664"/>
            <a:ext cx="9396114" cy="5832475"/>
          </a:xfrm>
          <a:noFill/>
          <a:ln/>
        </p:spPr>
        <p:txBody>
          <a:bodyPr>
            <a:normAutofit fontScale="90000"/>
          </a:bodyPr>
          <a:lstStyle/>
          <a:p>
            <a:pPr algn="ctr"/>
            <a:br>
              <a:rPr lang="en-US" altLang="en-US" sz="4000" b="1" dirty="0"/>
            </a:br>
            <a:r>
              <a:rPr lang="en-US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Selamat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Datang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73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 IT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Seminar online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Informasi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Teknologi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AI &amp; PHP Is EZ</a:t>
            </a: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424BA103-1C97-4552-AFF4-EAC6D912E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492375"/>
            <a:ext cx="7920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1pPr>
            <a:lvl2pPr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2pPr>
            <a:lvl3pPr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3pPr>
            <a:lvl4pPr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4pPr>
            <a:lvl5pPr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Courier New" panose="02070309020205020404" pitchFamily="49" charset="0"/>
              </a:defRPr>
            </a:lvl9pPr>
          </a:lstStyle>
          <a:p>
            <a:pPr algn="ctr"/>
            <a:endParaRPr lang="en-US" altLang="en-US" sz="36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F6E10-7306-421F-9DA1-22604525F8E9}"/>
              </a:ext>
            </a:extLst>
          </p:cNvPr>
          <p:cNvSpPr txBox="1"/>
          <p:nvPr/>
        </p:nvSpPr>
        <p:spPr>
          <a:xfrm>
            <a:off x="8400256" y="6237139"/>
            <a:ext cx="26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LabICT</a:t>
            </a:r>
            <a:r>
              <a:rPr lang="en-US" dirty="0"/>
              <a:t> – UNIV.BUDI LUHUR</a:t>
            </a:r>
            <a:endParaRPr lang="en-ID" dirty="0"/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11C060-C2B1-4ADC-9EC1-84D1B969C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5480" y="92737"/>
            <a:ext cx="9905998" cy="1478570"/>
          </a:xfrm>
        </p:spPr>
        <p:txBody>
          <a:bodyPr/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Kenapa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mengerti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A.I 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72AA273-26AA-40F8-9C4B-57EF5E8839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97507" y="1571306"/>
            <a:ext cx="9595037" cy="4233957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Teknologi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menghasilkan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teknologi</a:t>
            </a:r>
            <a:r>
              <a:rPr lang="en-US" altLang="en-US" sz="3200" dirty="0"/>
              <a:t> yang lain, </a:t>
            </a:r>
            <a:r>
              <a:rPr lang="en-US" altLang="en-US" sz="3200" dirty="0" err="1"/>
              <a:t>tetapi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teknologi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harus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dibuat</a:t>
            </a:r>
            <a:endParaRPr lang="en-US" altLang="en-US" sz="32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3200" dirty="0"/>
          </a:p>
          <a:p>
            <a:r>
              <a:rPr lang="en-US" altLang="en-US" sz="3200" dirty="0" err="1"/>
              <a:t>Teknologi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bukannya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terbatas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untuk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dibuat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tetapi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masih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kurangnya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pengetahuan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mendukung</a:t>
            </a:r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/>
      <p:bldP spid="26627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4505-404D-44BC-9E0D-CFD40E2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88640"/>
            <a:ext cx="9905998" cy="1478570"/>
          </a:xfrm>
        </p:spPr>
        <p:txBody>
          <a:bodyPr/>
          <a:lstStyle/>
          <a:p>
            <a:r>
              <a:rPr lang="en-US" spc="300" dirty="0" err="1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Teknologi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51FF-BAC6-46E1-B220-E4CA45D2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35311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barang-barang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kelangsungan</a:t>
            </a:r>
            <a:r>
              <a:rPr lang="en-US" sz="2800" dirty="0"/>
              <a:t> dan </a:t>
            </a:r>
            <a:r>
              <a:rPr lang="en-US" sz="2800" dirty="0" err="1"/>
              <a:t>kenyamanan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>
                <a:hlinkClick r:id="rId3" tooltip="Manus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manusia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memengaruhi</a:t>
            </a:r>
            <a:r>
              <a:rPr lang="en-US" sz="2800" dirty="0"/>
              <a:t> </a:t>
            </a:r>
            <a:r>
              <a:rPr lang="en-US" sz="2800" dirty="0" err="1">
                <a:hlinkClick r:id="rId4" tooltip="Masyarak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masyarakat</a:t>
            </a:r>
            <a:r>
              <a:rPr lang="en-US" sz="2800" dirty="0"/>
              <a:t> dan </a:t>
            </a:r>
            <a:r>
              <a:rPr lang="en-US" sz="2800" dirty="0" err="1"/>
              <a:t>sekelilingnya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>
                <a:hlinkClick r:id="rId5" tooltip="Ekono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</a:t>
            </a:r>
            <a:r>
              <a:rPr lang="en-US" sz="2800" dirty="0"/>
              <a:t> (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>
                <a:hlinkClick r:id="rId6" tooltip="Globalisasi ekonomi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</a:t>
            </a:r>
            <a:r>
              <a:rPr lang="en-US" sz="2800" dirty="0">
                <a:hlinkClick r:id="rId6" tooltip="Globalisasi ekonomi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global</a:t>
            </a:r>
            <a:r>
              <a:rPr lang="en-US" sz="2800" dirty="0"/>
              <a:t> masa </a:t>
            </a:r>
            <a:r>
              <a:rPr lang="en-US" sz="2800" dirty="0" err="1"/>
              <a:t>kini</a:t>
            </a:r>
            <a:r>
              <a:rPr lang="en-US" sz="2800" dirty="0"/>
              <a:t>) dan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bertambahnya</a:t>
            </a:r>
            <a:r>
              <a:rPr lang="en-US" sz="2800" dirty="0"/>
              <a:t> </a:t>
            </a:r>
            <a:r>
              <a:rPr lang="en-US" sz="2800" dirty="0" err="1">
                <a:hlinkClick r:id="rId7" tooltip="Kelas sos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kaum</a:t>
            </a:r>
            <a:r>
              <a:rPr lang="en-US" sz="2800" dirty="0"/>
              <a:t> </a:t>
            </a:r>
            <a:r>
              <a:rPr lang="en-US" sz="2800" i="1" dirty="0" err="1"/>
              <a:t>banyak</a:t>
            </a:r>
            <a:r>
              <a:rPr lang="en-US" sz="2800" i="1" dirty="0"/>
              <a:t> </a:t>
            </a:r>
            <a:r>
              <a:rPr lang="en-US" sz="2800" i="1" dirty="0" err="1"/>
              <a:t>waktu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7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43E4-F04F-4709-BE3E-842BE2BE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64E2-C9E3-4931-9A2E-C7FF8EC9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19164-B5FF-4A74-AA52-D1ACEDEE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07120"/>
            <a:ext cx="11377263" cy="64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DE9A-BE6B-43F2-8CE9-102902A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FD0E-F919-4517-8073-B001C7427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AD914-437D-4F8F-BE34-435CAF4C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7" y="647118"/>
            <a:ext cx="10441160" cy="59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45BE-C421-4F07-9B3C-113EFA74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8ADB-8AF5-49BD-92C4-8EAA011D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4769C-36D9-41AE-9F9D-1273A4AC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21221"/>
            <a:ext cx="10513168" cy="66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A04C-3EFC-4883-949D-B66BB8B5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32751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Menjawab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Tantangan</a:t>
            </a:r>
            <a:endParaRPr lang="en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E981-2FBF-4E44-B66E-700C9163E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11" y="1700808"/>
            <a:ext cx="10086919" cy="4248472"/>
          </a:xfrm>
        </p:spPr>
        <p:txBody>
          <a:bodyPr>
            <a:normAutofit fontScale="25000" lnSpcReduction="20000"/>
          </a:bodyPr>
          <a:lstStyle/>
          <a:p>
            <a:r>
              <a:rPr lang="id-ID" sz="11200" b="1" dirty="0" err="1">
                <a:solidFill>
                  <a:schemeClr val="accent1"/>
                </a:solidFill>
              </a:rPr>
              <a:t>Ber·kre·a·si</a:t>
            </a:r>
            <a:r>
              <a:rPr lang="id-ID" sz="11200" dirty="0"/>
              <a:t>  =  menghasilkan sesuatu </a:t>
            </a:r>
            <a:r>
              <a:rPr lang="id-ID" sz="11200" dirty="0" err="1"/>
              <a:t>sbg</a:t>
            </a:r>
            <a:r>
              <a:rPr lang="id-ID" sz="11200" dirty="0"/>
              <a:t> hasil buah pikiran; mencipta</a:t>
            </a:r>
          </a:p>
          <a:p>
            <a:r>
              <a:rPr lang="id-ID" sz="11200" b="1" dirty="0">
                <a:solidFill>
                  <a:schemeClr val="accent1"/>
                </a:solidFill>
              </a:rPr>
              <a:t>I.no.va.si</a:t>
            </a:r>
            <a:r>
              <a:rPr lang="id-ID" sz="11200" b="1" dirty="0"/>
              <a:t> </a:t>
            </a:r>
            <a:r>
              <a:rPr lang="id-ID" sz="11200" dirty="0"/>
              <a:t> = penemu-</a:t>
            </a:r>
            <a:r>
              <a:rPr lang="id-ID" sz="11200" dirty="0" err="1"/>
              <a:t>an</a:t>
            </a:r>
            <a:r>
              <a:rPr lang="id-ID" sz="11200" dirty="0"/>
              <a:t> baru </a:t>
            </a:r>
            <a:r>
              <a:rPr lang="id-ID" sz="11200" dirty="0" err="1"/>
              <a:t>yg</a:t>
            </a:r>
            <a:r>
              <a:rPr lang="id-ID" sz="11200" dirty="0"/>
              <a:t> berbeda </a:t>
            </a:r>
            <a:r>
              <a:rPr lang="id-ID" sz="11200" dirty="0" err="1"/>
              <a:t>dr</a:t>
            </a:r>
            <a:r>
              <a:rPr lang="id-ID" sz="11200" dirty="0"/>
              <a:t> </a:t>
            </a:r>
            <a:r>
              <a:rPr lang="id-ID" sz="11200" dirty="0" err="1"/>
              <a:t>yg</a:t>
            </a:r>
            <a:r>
              <a:rPr lang="id-ID" sz="11200" dirty="0"/>
              <a:t> sudah ada atau </a:t>
            </a:r>
            <a:r>
              <a:rPr lang="id-ID" sz="11200" dirty="0" err="1"/>
              <a:t>yg</a:t>
            </a:r>
            <a:r>
              <a:rPr lang="id-ID" sz="11200" dirty="0"/>
              <a:t> sudah dikenal sebelumnya (gagasan, metode, atau alat)</a:t>
            </a:r>
          </a:p>
          <a:p>
            <a:r>
              <a:rPr lang="id-ID" sz="11200" b="1" dirty="0">
                <a:solidFill>
                  <a:schemeClr val="accent1"/>
                </a:solidFill>
              </a:rPr>
              <a:t>Tek.no.lo.gi </a:t>
            </a:r>
            <a:r>
              <a:rPr lang="id-ID" sz="11200" dirty="0"/>
              <a:t>= keseluruhan sarana untuk menyediakan barang-barang </a:t>
            </a:r>
            <a:r>
              <a:rPr lang="id-ID" sz="11200" dirty="0" err="1"/>
              <a:t>yg</a:t>
            </a:r>
            <a:r>
              <a:rPr lang="id-ID" sz="11200" dirty="0"/>
              <a:t> diperlukan bagi kelangsungan dan kenyamanan hidup manusia</a:t>
            </a:r>
            <a:endParaRPr lang="en-US" sz="11200" dirty="0"/>
          </a:p>
          <a:p>
            <a:endParaRPr lang="en-US" sz="3000" dirty="0"/>
          </a:p>
          <a:p>
            <a:endParaRPr lang="id-ID" sz="3000" dirty="0"/>
          </a:p>
          <a:p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88271-79C5-48CE-BD66-606C72E73983}"/>
              </a:ext>
            </a:extLst>
          </p:cNvPr>
          <p:cNvSpPr txBox="1"/>
          <p:nvPr/>
        </p:nvSpPr>
        <p:spPr>
          <a:xfrm>
            <a:off x="1559496" y="6161154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chemeClr val="accent1"/>
                </a:solidFill>
              </a:rPr>
              <a:t>http://pusatbahasa.diknas.go.id/kbbi/index.php</a:t>
            </a:r>
          </a:p>
        </p:txBody>
      </p:sp>
    </p:spTree>
    <p:extLst>
      <p:ext uri="{BB962C8B-B14F-4D97-AF65-F5344CB8AC3E}">
        <p14:creationId xmlns:p14="http://schemas.microsoft.com/office/powerpoint/2010/main" val="6744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98CFED11-F12D-4909-9BD9-C4B208FC9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3964" y="2084388"/>
            <a:ext cx="7313612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C592249-2FB3-4DA2-AB4B-D88BF78D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205038"/>
            <a:ext cx="73136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3CD546D-2FDA-42E9-8340-A25183ED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465" y="641350"/>
            <a:ext cx="889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1pPr>
            <a:lvl2pPr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2pPr>
            <a:lvl3pPr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3pPr>
            <a:lvl4pPr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4pPr>
            <a:lvl5pPr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4800" b="0" dirty="0" err="1">
                <a:solidFill>
                  <a:schemeClr val="tx1"/>
                </a:solidFill>
                <a:latin typeface="Cooper Black" panose="0208090404030B020404" pitchFamily="18" charset="0"/>
              </a:rPr>
              <a:t>Terima</a:t>
            </a:r>
            <a:r>
              <a:rPr lang="en-US" altLang="en-US" sz="4800" b="0" dirty="0">
                <a:solidFill>
                  <a:schemeClr val="tx1"/>
                </a:solidFill>
                <a:latin typeface="Cooper Black" panose="0208090404030B020404" pitchFamily="18" charset="0"/>
              </a:rPr>
              <a:t>   </a:t>
            </a:r>
            <a:r>
              <a:rPr lang="en-US" altLang="en-US" sz="4800" b="0" dirty="0" err="1">
                <a:solidFill>
                  <a:schemeClr val="tx1"/>
                </a:solidFill>
                <a:latin typeface="Cooper Black" panose="0208090404030B020404" pitchFamily="18" charset="0"/>
              </a:rPr>
              <a:t>kasih</a:t>
            </a:r>
            <a:endParaRPr lang="en-US" altLang="en-US" sz="4800" b="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793883BE-5263-4C3C-BD51-EF6B4A59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6" y="0"/>
            <a:ext cx="1709737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allAtOnce"/>
      <p:bldP spid="276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F8812AE-0995-4163-AFD3-182ADB0BCF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9957" y="1228722"/>
            <a:ext cx="7920037" cy="20562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br>
              <a:rPr lang="en-US" altLang="en-US" b="1" dirty="0"/>
            </a:br>
            <a:r>
              <a:rPr lang="en-US" altLang="en-US" b="1" dirty="0"/>
              <a:t>Artificial Intelligence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kecerdasan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buatan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/TIRUAN)</a:t>
            </a:r>
            <a:endParaRPr lang="en-US" altLang="en-US" b="1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9F98333-8346-4ADC-899A-8EACA819DE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36568" y="5121278"/>
            <a:ext cx="8064500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Hari Soetanto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12 </a:t>
            </a:r>
            <a:r>
              <a:rPr lang="en-US" altLang="en-US" dirty="0" err="1"/>
              <a:t>Agustus</a:t>
            </a:r>
            <a:r>
              <a:rPr lang="en-US" altLang="en-US" dirty="0"/>
              <a:t> 2020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50409576-06C8-4D0E-B2FB-D9C9179C2F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91" y="6021391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F9921A5A-BD32-4259-AE6B-9E5FD322FC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602297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A838-C22A-4BE6-94DC-633213D0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373349"/>
            <a:ext cx="9905998" cy="1478570"/>
          </a:xfrm>
        </p:spPr>
        <p:txBody>
          <a:bodyPr/>
          <a:lstStyle/>
          <a:p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Apa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Artificial Intelligence</a:t>
            </a:r>
            <a: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kecerdasan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buatan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)?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B8CF-AA6E-4D52-AE15-3AC44CB4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altLang="en-US" sz="2800" i="1" dirty="0"/>
              <a:t>“ </a:t>
            </a:r>
            <a:r>
              <a:rPr lang="en-US" altLang="en-US" sz="3600" i="1" dirty="0"/>
              <a:t>Is the capability of computers to simulate the functions of the human brain”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altLang="en-US" sz="3600" i="1" dirty="0"/>
              <a:t>                      [computer &amp; information system]</a:t>
            </a:r>
          </a:p>
          <a:p>
            <a:pPr>
              <a:lnSpc>
                <a:spcPct val="90000"/>
              </a:lnSpc>
              <a:buSzTx/>
              <a:buFont typeface="Wingdings 2" panose="05020102010507070707" pitchFamily="18" charset="2"/>
              <a:buBlip>
                <a:blip r:embed="rId2"/>
              </a:buBlip>
            </a:pPr>
            <a:endParaRPr lang="en-US" altLang="en-US" sz="1800" b="1" i="1" dirty="0"/>
          </a:p>
          <a:p>
            <a:endParaRPr lang="en-ID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160245C8-A08C-4122-B4F5-5976D1EA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293096"/>
            <a:ext cx="2215303" cy="22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7A161DB-1801-4ED3-A575-8796C1F03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99" y="55370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880735C-533F-40A2-B395-B516EAA29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8708" y="15035"/>
            <a:ext cx="8748467" cy="1662015"/>
          </a:xfrm>
        </p:spPr>
        <p:txBody>
          <a:bodyPr>
            <a:normAutofit/>
          </a:bodyPr>
          <a:lstStyle/>
          <a:p>
            <a:r>
              <a:rPr lang="en-US" alt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Apa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Artificial Intelligence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kecerdasan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buatan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A52E6E4-20B6-4DFE-A8D5-05C53ED3C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536" y="1925543"/>
            <a:ext cx="9433048" cy="3600450"/>
          </a:xfrm>
        </p:spPr>
        <p:txBody>
          <a:bodyPr/>
          <a:lstStyle/>
          <a:p>
            <a:pPr marL="0" indent="0">
              <a:buSzTx/>
              <a:buNone/>
            </a:pPr>
            <a:r>
              <a:rPr lang="en-US" altLang="en-US" sz="3200" dirty="0"/>
              <a:t>“Is group of related technologies used in an attempt to develop machines to emulate  human-like qualities, such as learning, reasoning, communicating, seeing, and hearing”.</a:t>
            </a:r>
          </a:p>
          <a:p>
            <a:pPr>
              <a:buSzTx/>
              <a:buFont typeface="Wingdings 2" panose="05020102010507070707" pitchFamily="18" charset="2"/>
              <a:buBlip>
                <a:blip r:embed="rId3"/>
              </a:buBlip>
            </a:pPr>
            <a:endParaRPr lang="en-US" altLang="en-US" sz="2000" b="1" dirty="0"/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8E4FA805-6E7B-4416-8B2E-834377874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91" y="6021391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2C48A8B-6C18-4B66-8012-228EEDA470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602297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id="{020004D9-2AB2-400E-801A-348538AE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200061"/>
            <a:ext cx="2414588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7ED46BD-01CC-4444-B22B-EF1654A4E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944" y="185862"/>
            <a:ext cx="8281293" cy="1423213"/>
          </a:xfrm>
        </p:spPr>
        <p:txBody>
          <a:bodyPr>
            <a:normAutofit/>
          </a:bodyPr>
          <a:lstStyle/>
          <a:p>
            <a:r>
              <a:rPr lang="en-US" alt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Apa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Artificial Intelligence </a:t>
            </a:r>
            <a:r>
              <a:rPr lang="en-US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1558D11-42C4-4274-9A7F-9E0BBCA6F4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9786" y="1772448"/>
            <a:ext cx="9132428" cy="4248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Font typeface="Wingdings 2" panose="05020102010507070707" pitchFamily="18" charset="2"/>
              <a:buChar char="R"/>
            </a:pPr>
            <a:r>
              <a:rPr lang="en-US" altLang="en-US" sz="3200" dirty="0" err="1">
                <a:effectLst/>
              </a:rPr>
              <a:t>Merupakan</a:t>
            </a:r>
            <a:r>
              <a:rPr lang="en-US" altLang="en-US" sz="3200" dirty="0">
                <a:effectLst/>
              </a:rPr>
              <a:t> salah </a:t>
            </a:r>
            <a:r>
              <a:rPr lang="en-US" altLang="en-US" sz="3200" dirty="0" err="1">
                <a:effectLst/>
              </a:rPr>
              <a:t>satu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bagian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ilmu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komputer</a:t>
            </a:r>
            <a:r>
              <a:rPr lang="en-US" altLang="en-US" sz="3200" dirty="0">
                <a:effectLst/>
              </a:rPr>
              <a:t> yang </a:t>
            </a:r>
            <a:r>
              <a:rPr lang="en-US" altLang="en-US" sz="3200" dirty="0" err="1">
                <a:effectLst/>
              </a:rPr>
              <a:t>membuat</a:t>
            </a:r>
            <a:r>
              <a:rPr lang="en-US" altLang="en-US" sz="3200" dirty="0">
                <a:effectLst/>
              </a:rPr>
              <a:t> agar </a:t>
            </a:r>
            <a:r>
              <a:rPr lang="en-US" altLang="en-US" sz="3200" dirty="0" err="1">
                <a:effectLst/>
              </a:rPr>
              <a:t>mesin</a:t>
            </a:r>
            <a:r>
              <a:rPr lang="en-US" altLang="en-US" sz="3200" dirty="0">
                <a:effectLst/>
              </a:rPr>
              <a:t>/</a:t>
            </a:r>
            <a:r>
              <a:rPr lang="en-US" altLang="en-US" sz="3200" dirty="0" err="1">
                <a:effectLst/>
              </a:rPr>
              <a:t>komputer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dapat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melakukan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pekerjaan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seperti</a:t>
            </a:r>
            <a:r>
              <a:rPr lang="en-US" altLang="en-US" sz="3200" dirty="0">
                <a:effectLst/>
              </a:rPr>
              <a:t> dan </a:t>
            </a:r>
            <a:r>
              <a:rPr lang="en-US" altLang="en-US" sz="3200" dirty="0" err="1">
                <a:effectLst/>
              </a:rPr>
              <a:t>sebaik</a:t>
            </a:r>
            <a:r>
              <a:rPr lang="en-US" altLang="en-US" sz="3200" dirty="0">
                <a:effectLst/>
              </a:rPr>
              <a:t> yang </a:t>
            </a:r>
            <a:r>
              <a:rPr lang="en-US" altLang="en-US" sz="3200" dirty="0" err="1">
                <a:effectLst/>
              </a:rPr>
              <a:t>dilakukan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manusia</a:t>
            </a:r>
            <a:endParaRPr lang="en-US" altLang="en-US" sz="3200" dirty="0">
              <a:effectLst/>
            </a:endParaRPr>
          </a:p>
          <a:p>
            <a:pPr>
              <a:lnSpc>
                <a:spcPct val="90000"/>
              </a:lnSpc>
              <a:buSzTx/>
              <a:buFont typeface="Wingdings 2" panose="05020102010507070707" pitchFamily="18" charset="2"/>
              <a:buChar char="R"/>
            </a:pPr>
            <a:endParaRPr lang="en-US" altLang="en-US" sz="3200" dirty="0"/>
          </a:p>
          <a:p>
            <a:pPr>
              <a:lnSpc>
                <a:spcPct val="90000"/>
              </a:lnSpc>
              <a:buSzTx/>
              <a:buFont typeface="Wingdings 2" panose="05020102010507070707" pitchFamily="18" charset="2"/>
              <a:buChar char="R"/>
            </a:pPr>
            <a:r>
              <a:rPr lang="en-US" altLang="en-US" sz="3200" dirty="0" err="1">
                <a:effectLst/>
              </a:rPr>
              <a:t>Komputer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diharapkan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untuk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dapat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diberdayakan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untuk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mengerjakan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segala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sesuatu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seperti</a:t>
            </a:r>
            <a:r>
              <a:rPr lang="en-US" altLang="en-US" sz="3200" dirty="0">
                <a:effectLst/>
              </a:rPr>
              <a:t> yang </a:t>
            </a:r>
            <a:r>
              <a:rPr lang="en-US" altLang="en-US" sz="3200" dirty="0" err="1">
                <a:effectLst/>
              </a:rPr>
              <a:t>dapat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dikerjakan</a:t>
            </a:r>
            <a:r>
              <a:rPr lang="en-US" altLang="en-US" sz="3200" dirty="0">
                <a:effectLst/>
              </a:rPr>
              <a:t> oleh </a:t>
            </a:r>
            <a:r>
              <a:rPr lang="en-US" altLang="en-US" sz="3200" dirty="0" err="1">
                <a:effectLst/>
              </a:rPr>
              <a:t>manusia</a:t>
            </a:r>
            <a:endParaRPr lang="en-US" altLang="en-US" sz="32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b="1" dirty="0">
              <a:effectLst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A9731462-53BD-44EA-9CC2-7F03C221F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91" y="6021391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735859E1-5117-4ADA-A90A-88F9DB183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602297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9B3CE52-2F56-48EF-99E8-4403C43DA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085" y="110885"/>
            <a:ext cx="9905998" cy="1478570"/>
          </a:xfrm>
        </p:spPr>
        <p:txBody>
          <a:bodyPr/>
          <a:lstStyle/>
          <a:p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Kecerdasan</a:t>
            </a:r>
            <a:r>
              <a:rPr lang="en-US" altLang="en-US" dirty="0"/>
              <a:t> </a:t>
            </a:r>
            <a:r>
              <a:rPr lang="en-US" altLang="en-US" dirty="0" err="1"/>
              <a:t>Alami</a:t>
            </a:r>
            <a:r>
              <a:rPr lang="en-US" altLang="en-US" dirty="0"/>
              <a:t>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CDB5086-DE08-4F72-877A-746954C9F0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9423" y="1658143"/>
            <a:ext cx="9905999" cy="3541714"/>
          </a:xfrm>
        </p:spPr>
        <p:txBody>
          <a:bodyPr/>
          <a:lstStyle/>
          <a:p>
            <a:r>
              <a:rPr lang="en-US" altLang="en-US" b="1" dirty="0" err="1"/>
              <a:t>Manusia</a:t>
            </a:r>
            <a:r>
              <a:rPr lang="en-US" altLang="en-US" b="1" dirty="0"/>
              <a:t> </a:t>
            </a:r>
            <a:r>
              <a:rPr lang="en-US" altLang="en-US" b="1" dirty="0" err="1"/>
              <a:t>memiliki</a:t>
            </a:r>
            <a:endParaRPr lang="en-US" altLang="en-US" b="1" dirty="0"/>
          </a:p>
          <a:p>
            <a:pPr lvl="1"/>
            <a:r>
              <a:rPr lang="en-US" altLang="en-US" b="1" dirty="0" err="1"/>
              <a:t>Pengetahuan</a:t>
            </a:r>
            <a:endParaRPr lang="en-US" altLang="en-US" b="1" dirty="0"/>
          </a:p>
          <a:p>
            <a:pPr lvl="1"/>
            <a:r>
              <a:rPr lang="en-US" altLang="en-US" b="1" dirty="0" err="1"/>
              <a:t>Pengalamanan</a:t>
            </a:r>
            <a:endParaRPr lang="en-US" altLang="en-US" b="1" dirty="0"/>
          </a:p>
          <a:p>
            <a:pPr lvl="1"/>
            <a:endParaRPr lang="en-US" altLang="en-US" b="1" dirty="0"/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B4D51186-B80A-43C2-9ECF-384FFC7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9FFA5"/>
              </a:clrFrom>
              <a:clrTo>
                <a:srgbClr val="29FF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53528"/>
            <a:ext cx="6191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7">
            <a:extLst>
              <a:ext uri="{FF2B5EF4-FFF2-40B4-BE49-F238E27FC236}">
                <a16:creationId xmlns:a16="http://schemas.microsoft.com/office/drawing/2014/main" id="{FE142554-6234-4948-A84A-5DFA86150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4149728"/>
            <a:ext cx="7417122" cy="3587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Pengalaman</a:t>
            </a:r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F1E49AFE-0AEC-4D8F-B8B8-BF83B10DB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2276478"/>
            <a:ext cx="2627312" cy="1368425"/>
          </a:xfrm>
          <a:prstGeom prst="cloudCallout">
            <a:avLst>
              <a:gd name="adj1" fmla="val -33565"/>
              <a:gd name="adj2" fmla="val 71231"/>
            </a:avLst>
          </a:prstGeom>
          <a:solidFill>
            <a:schemeClr val="accent1">
              <a:alpha val="49001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800"/>
          </a:p>
          <a:p>
            <a:pPr algn="ctr"/>
            <a:r>
              <a:rPr lang="en-US" altLang="en-US" sz="1800">
                <a:solidFill>
                  <a:srgbClr val="FFFF00"/>
                </a:solidFill>
              </a:rPr>
              <a:t>Menyelesaikan Masalah</a:t>
            </a:r>
          </a:p>
          <a:p>
            <a:pPr algn="ctr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C4165641-CA5B-4126-B69A-E4BC2C862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6308728"/>
            <a:ext cx="7272663" cy="3587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Pengalaman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94731072-B591-4FC6-8A43-A84C4BE4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437066"/>
            <a:ext cx="2627312" cy="1368425"/>
          </a:xfrm>
          <a:prstGeom prst="cloudCallout">
            <a:avLst>
              <a:gd name="adj1" fmla="val -22023"/>
              <a:gd name="adj2" fmla="val 73319"/>
            </a:avLst>
          </a:prstGeom>
          <a:solidFill>
            <a:schemeClr val="accent1">
              <a:alpha val="49001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800"/>
          </a:p>
          <a:p>
            <a:pPr algn="ctr"/>
            <a:r>
              <a:rPr lang="en-US" altLang="en-US" sz="1800">
                <a:solidFill>
                  <a:srgbClr val="FFFF00"/>
                </a:solidFill>
              </a:rPr>
              <a:t>Menyelesaikan Masalah</a:t>
            </a:r>
          </a:p>
          <a:p>
            <a:pPr algn="ctr"/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20561" name="Picture 81">
            <a:extLst>
              <a:ext uri="{FF2B5EF4-FFF2-40B4-BE49-F238E27FC236}">
                <a16:creationId xmlns:a16="http://schemas.microsoft.com/office/drawing/2014/main" id="{07C861A8-259C-42D3-A222-8AA50D7E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700171"/>
            <a:ext cx="4754790" cy="1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2" name="Picture 82">
            <a:extLst>
              <a:ext uri="{FF2B5EF4-FFF2-40B4-BE49-F238E27FC236}">
                <a16:creationId xmlns:a16="http://schemas.microsoft.com/office/drawing/2014/main" id="{B7B513ED-4AD4-46D8-B968-28FF18B25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91" y="6021391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3" name="Picture 83">
            <a:extLst>
              <a:ext uri="{FF2B5EF4-FFF2-40B4-BE49-F238E27FC236}">
                <a16:creationId xmlns:a16="http://schemas.microsoft.com/office/drawing/2014/main" id="{36A0C011-8D1F-48C6-B766-82FB4CD8F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602297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8B11D35-7C30-46C0-A80D-A02776790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9476" y="302788"/>
            <a:ext cx="10009112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err="1"/>
              <a:t>Kecerdasan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Buatan</a:t>
            </a:r>
            <a:r>
              <a:rPr lang="en-US" altLang="en-US" sz="2800" dirty="0"/>
              <a:t>   VS  </a:t>
            </a:r>
            <a:r>
              <a:rPr lang="en-US" altLang="en-US" sz="2800" dirty="0" err="1"/>
              <a:t>Pemrograman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Konvensional</a:t>
            </a:r>
            <a:endParaRPr lang="en-US" altLang="en-US" sz="2800" dirty="0"/>
          </a:p>
        </p:txBody>
      </p:sp>
      <p:graphicFrame>
        <p:nvGraphicFramePr>
          <p:cNvPr id="21632" name="Group 128">
            <a:extLst>
              <a:ext uri="{FF2B5EF4-FFF2-40B4-BE49-F238E27FC236}">
                <a16:creationId xmlns:a16="http://schemas.microsoft.com/office/drawing/2014/main" id="{A1DCAF81-1631-4A3E-B983-2A113E858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3976"/>
              </p:ext>
            </p:extLst>
          </p:nvPr>
        </p:nvGraphicFramePr>
        <p:xfrm>
          <a:off x="1127448" y="1556792"/>
          <a:ext cx="10513169" cy="4608511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272405317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376087272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val="2316688713"/>
                    </a:ext>
                  </a:extLst>
                </a:gridCol>
              </a:tblGrid>
              <a:tr h="653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Kecerdasan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Buatan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Pemrograman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Konvensional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73627"/>
                  </a:ext>
                </a:extLst>
              </a:tr>
              <a:tr h="440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Proses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Konsep-Konsep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Simbolik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Algorithm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47500"/>
                  </a:ext>
                </a:extLst>
              </a:tr>
              <a:tr h="406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Pencarian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Bersifat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heuristik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Berdasarkan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algoritma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2328"/>
                  </a:ext>
                </a:extLst>
              </a:tr>
              <a:tr h="406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Input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Bisa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tidak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lengkap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Harus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lengkap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183834"/>
                  </a:ext>
                </a:extLst>
              </a:tr>
              <a:tr h="711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Struktur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Kontrol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dipisahkan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dari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pengetahuan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Kontrol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terintegrasi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dengan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82148"/>
                  </a:ext>
                </a:extLst>
              </a:tr>
              <a:tr h="406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Input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Bisa tidak lengkap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Harus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lengkap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094008"/>
                  </a:ext>
                </a:extLst>
              </a:tr>
              <a:tr h="772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Output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Kuantitatif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pengertian-simbol-simbol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Kualitatif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 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angka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huruf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-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terbatas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1355"/>
                  </a:ext>
                </a:extLst>
              </a:tr>
              <a:tr h="406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Kemampuan Nalar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Tidak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067693"/>
                  </a:ext>
                </a:extLst>
              </a:tr>
              <a:tr h="406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Fokus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Pengetahuan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50000"/>
                        <a:defRPr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 sz="160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Data &amp;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urier New" panose="02070309020205020404" pitchFamily="49" charset="0"/>
                        </a:rPr>
                        <a:t>Informasi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7013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2D3BCEC-3CBB-46AE-B99B-7790B7936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327514"/>
            <a:ext cx="9905998" cy="1478570"/>
          </a:xfrm>
        </p:spPr>
        <p:txBody>
          <a:bodyPr/>
          <a:lstStyle/>
          <a:p>
            <a:r>
              <a:rPr lang="en-US" altLang="en-US" b="1" dirty="0" err="1"/>
              <a:t>Keuntungan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A.I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DE3B1C-381E-4D73-B21B-0EEDAA8E7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887537"/>
            <a:ext cx="10108058" cy="4130679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Bersifat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permanen</a:t>
            </a:r>
            <a:endParaRPr lang="en-US" altLang="en-US" sz="3200" dirty="0"/>
          </a:p>
          <a:p>
            <a:pPr lvl="1"/>
            <a:r>
              <a:rPr lang="en-US" altLang="en-US" sz="2800" dirty="0" err="1"/>
              <a:t>Manusia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pelupa</a:t>
            </a:r>
            <a:r>
              <a:rPr lang="en-US" altLang="en-US" sz="2800" dirty="0"/>
              <a:t> </a:t>
            </a:r>
          </a:p>
          <a:p>
            <a:r>
              <a:rPr lang="en-US" altLang="en-US" sz="3200" dirty="0" err="1"/>
              <a:t>Mudah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disebar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luaskan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dicopi</a:t>
            </a:r>
            <a:endParaRPr lang="en-US" altLang="en-US" sz="3200" dirty="0"/>
          </a:p>
          <a:p>
            <a:pPr lvl="1"/>
            <a:r>
              <a:rPr lang="en-US" altLang="en-US" sz="2800" dirty="0"/>
              <a:t>Susah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kecerdasan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alami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manusia</a:t>
            </a:r>
            <a:r>
              <a:rPr lang="en-US" altLang="en-US" sz="2800" dirty="0"/>
              <a:t>)</a:t>
            </a:r>
          </a:p>
          <a:p>
            <a:r>
              <a:rPr lang="en-US" altLang="en-US" sz="3200" dirty="0" err="1"/>
              <a:t>Murah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cepat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disajikan</a:t>
            </a:r>
            <a:endParaRPr lang="en-US" altLang="en-US" sz="3200" dirty="0"/>
          </a:p>
          <a:p>
            <a:r>
              <a:rPr lang="en-US" altLang="en-US" sz="3200" dirty="0" err="1"/>
              <a:t>Bersifat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konsisten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dapat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didokumentasikan</a:t>
            </a:r>
            <a:endParaRPr lang="en-US" altLang="en-US" sz="3200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ABA31CB4-7CC5-4C80-B05E-8D4CD1EB3A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91" y="6021391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6E3494B9-35BC-4829-984D-F3A86A8D53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602297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9854A82-F20C-40CF-9922-2DABCAA0D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0548" y="243305"/>
            <a:ext cx="9905998" cy="1478570"/>
          </a:xfrm>
        </p:spPr>
        <p:txBody>
          <a:bodyPr>
            <a:normAutofit/>
          </a:bodyPr>
          <a:lstStyle/>
          <a:p>
            <a:r>
              <a:rPr lang="en-US" altLang="en-US" sz="4000" dirty="0" err="1"/>
              <a:t>Keuntungan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Kecerdasan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Alami</a:t>
            </a:r>
            <a:endParaRPr lang="en-US" altLang="en-US" sz="400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6D09256-5C76-4AB7-AF6A-E9B4224C9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9496" y="1936165"/>
            <a:ext cx="6408738" cy="3024188"/>
          </a:xfrm>
        </p:spPr>
        <p:txBody>
          <a:bodyPr>
            <a:normAutofit/>
          </a:bodyPr>
          <a:lstStyle/>
          <a:p>
            <a:r>
              <a:rPr lang="en-US" altLang="en-US" sz="2800" dirty="0" err="1"/>
              <a:t>Kreatif</a:t>
            </a:r>
            <a:endParaRPr lang="en-US" altLang="en-US" sz="2800" dirty="0"/>
          </a:p>
          <a:p>
            <a:r>
              <a:rPr lang="en-US" altLang="en-US" sz="2800" dirty="0" err="1"/>
              <a:t>Menggunakan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pengalaman</a:t>
            </a:r>
            <a:endParaRPr lang="en-US" altLang="en-US" sz="2800" dirty="0"/>
          </a:p>
          <a:p>
            <a:r>
              <a:rPr lang="en-US" altLang="en-US" sz="2800" dirty="0" err="1"/>
              <a:t>Pemikiran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luas</a:t>
            </a:r>
            <a:endParaRPr lang="en-US" altLang="en-US" sz="2800" dirty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177B2A61-2B0F-45F8-AB11-8255AE093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91" y="6021391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88523AF1-F52E-4BBD-9330-FB21133D1E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602297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7A29C6EF-0500-48B7-949C-16CF27CD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3" y="2205038"/>
            <a:ext cx="1381125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6020428D-AA5A-4FD8-AC84-FEE41636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797425"/>
            <a:ext cx="14986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1703</TotalTime>
  <Words>464</Words>
  <Application>Microsoft Office PowerPoint</Application>
  <PresentationFormat>Widescreen</PresentationFormat>
  <Paragraphs>83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Cooper Black</vt:lpstr>
      <vt:lpstr>Courier New</vt:lpstr>
      <vt:lpstr>Times New Roman</vt:lpstr>
      <vt:lpstr>Tw Cen MT</vt:lpstr>
      <vt:lpstr>Wingdings</vt:lpstr>
      <vt:lpstr>Wingdings 2</vt:lpstr>
      <vt:lpstr>Circuit</vt:lpstr>
      <vt:lpstr> Selamat Datang Di  SOL IT  Seminar online Informasi Teknologi   AI &amp; PHP Is EZ   </vt:lpstr>
      <vt:lpstr> Artificial Intelligence  (kecerdasan buatan/TIRUAN)</vt:lpstr>
      <vt:lpstr>Apa Itu Artificial Intelligence  (kecerdasan buatan)?</vt:lpstr>
      <vt:lpstr>Apa Itu Artificial Intelligence  (kecerdasan buatan)?</vt:lpstr>
      <vt:lpstr>Apa Itu Artificial Intelligence ?</vt:lpstr>
      <vt:lpstr>Manusia  (Kecerdasan Alami)</vt:lpstr>
      <vt:lpstr>Kecerdasan Buatan   VS  Pemrograman Konvensional</vt:lpstr>
      <vt:lpstr>Keuntungan dari A.I</vt:lpstr>
      <vt:lpstr>Keuntungan Kecerdasan Alami</vt:lpstr>
      <vt:lpstr>Kenapa perlu mengerti A.I ?</vt:lpstr>
      <vt:lpstr>Teknologi</vt:lpstr>
      <vt:lpstr>PowerPoint Presentation</vt:lpstr>
      <vt:lpstr>PowerPoint Presentation</vt:lpstr>
      <vt:lpstr>PowerPoint Presentation</vt:lpstr>
      <vt:lpstr>Menjawab - Tantangan</vt:lpstr>
      <vt:lpstr>PowerPoint Presentation</vt:lpstr>
    </vt:vector>
  </TitlesOfParts>
  <Company>Budi Luhur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Budi-Luhur</dc:creator>
  <cp:lastModifiedBy>hari</cp:lastModifiedBy>
  <cp:revision>86</cp:revision>
  <cp:lastPrinted>1601-01-01T00:00:00Z</cp:lastPrinted>
  <dcterms:created xsi:type="dcterms:W3CDTF">2003-06-21T15:00:52Z</dcterms:created>
  <dcterms:modified xsi:type="dcterms:W3CDTF">2023-02-16T02:21:34Z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