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38"/>
  </p:notesMasterIdLst>
  <p:sldIdLst>
    <p:sldId id="318" r:id="rId4"/>
    <p:sldId id="271" r:id="rId5"/>
    <p:sldId id="274" r:id="rId6"/>
    <p:sldId id="323" r:id="rId7"/>
    <p:sldId id="325" r:id="rId8"/>
    <p:sldId id="327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33" r:id="rId32"/>
    <p:sldId id="334" r:id="rId33"/>
    <p:sldId id="335" r:id="rId34"/>
    <p:sldId id="337" r:id="rId35"/>
    <p:sldId id="339" r:id="rId36"/>
    <p:sldId id="31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645" autoAdjust="0"/>
    <p:restoredTop sz="96196" autoAdjust="0"/>
  </p:normalViewPr>
  <p:slideViewPr>
    <p:cSldViewPr snapToGrid="0" showGuides="1">
      <p:cViewPr varScale="1">
        <p:scale>
          <a:sx n="66" d="100"/>
          <a:sy n="66" d="100"/>
        </p:scale>
        <p:origin x="-1032" y="-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E9469-764A-48D1-830D-ACB55DA071B2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D82B-BB9A-4773-AAA0-AEC1E5267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73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AD82B-BB9A-4773-AAA0-AEC1E52679D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13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517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65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8883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3215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8BD7D1-774E-4810-8D76-AE960484BCA1}"/>
              </a:ext>
            </a:extLst>
          </p:cNvPr>
          <p:cNvSpPr/>
          <p:nvPr userDrawn="1"/>
        </p:nvSpPr>
        <p:spPr>
          <a:xfrm>
            <a:off x="0" y="3084504"/>
            <a:ext cx="1219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24C5A453-65CA-4976-A67F-B70CC22BDACC}"/>
              </a:ext>
            </a:extLst>
          </p:cNvPr>
          <p:cNvGrpSpPr/>
          <p:nvPr userDrawn="1"/>
        </p:nvGrpSpPr>
        <p:grpSpPr>
          <a:xfrm>
            <a:off x="4763852" y="1641152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xmlns="" id="{7BB696D8-1A46-4DD9-88EC-FD875272AAC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0A1E62BD-394B-4248-9BED-85517F6BA23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xmlns="" id="{2CEC4F5A-8D13-457D-A587-1EA46770D5D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xmlns="" id="{71876F4B-1B61-4A61-ABDF-38644C966BCD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xmlns="" id="{701E8847-F9BA-46B4-A146-96B5AFF5D5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F4DE5835-0F1F-4DFC-B1FC-3B7E64ACFA3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2052722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4F24A19-DEE2-4C59-B1D9-7E2E98BE137C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xmlns="" id="{AF1E9B6B-F73A-43BB-AC8E-EF020608B339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xmlns="" id="{D5551FC8-FAB8-4191-A86A-D30E5631767D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DD9FBD0-B703-40D0-A300-0C8A3AEC53C8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xmlns="" id="{D92E36DD-69F1-4FF3-8419-728575E16099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xmlns="" id="{196A5B52-7AC9-47B7-8793-4EDF5F79CE4C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5C2ACD90-1E63-491A-B8B5-09B02FBA7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xmlns="" id="{0CDA03F6-FE28-4973-AE33-19E2975F8363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7" name="Graphic 14">
            <a:extLst>
              <a:ext uri="{FF2B5EF4-FFF2-40B4-BE49-F238E27FC236}">
                <a16:creationId xmlns:a16="http://schemas.microsoft.com/office/drawing/2014/main" xmlns="" id="{9204D6DB-F6EA-4363-B7C0-669074B7EFAD}"/>
              </a:ext>
            </a:extLst>
          </p:cNvPr>
          <p:cNvGrpSpPr/>
          <p:nvPr userDrawn="1"/>
        </p:nvGrpSpPr>
        <p:grpSpPr>
          <a:xfrm>
            <a:off x="900027" y="1906700"/>
            <a:ext cx="5284007" cy="4155961"/>
            <a:chOff x="2444748" y="555045"/>
            <a:chExt cx="7282048" cy="572745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2D4F50D-DA74-44B8-A485-BD482707A09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7C03672-F927-48A6-9646-B1D1976F8FF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E5DB077-E612-457D-90DA-848737FB3F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042780F-48A2-4B26-9CEE-EB8BC7A0500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089CC6-7C88-48A9-AADD-37D60F8EE5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35882EC-CE61-4A48-9BEA-0AB9CEC8B5A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55CF1F7-81E9-45AE-ACDC-2B2D368467A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FF879FB-6AED-4A9E-96A7-D4331CF056F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D30280A3-FC8E-4B67-8163-4F72E5F7092B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0438CA9E-C483-4B0F-8E15-5CEA86AA034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89250" y="2081720"/>
            <a:ext cx="4890798" cy="28232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5C74C7C-4173-4390-9B62-5F9DC8F03BD2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2611662F-A7C0-46A1-BFC3-1F1F064E477D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3B672601-65CA-44F7-BC08-9D6EA9C2E46C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A8BAB62-8BE3-46A9-A1BA-A2D9A1A1FE0D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xmlns="" id="{24333BE2-6EDB-46D1-AC52-5AB6D52F18F2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xmlns="" id="{AE02611A-C481-4D16-9F52-3854D580C813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4E8E2D26-583D-4101-8D31-21B446E00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86807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D807C618-E5BF-4CE4-BC2D-EC6E0C73971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87337" y="1254229"/>
            <a:ext cx="11504663" cy="29955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6544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847B1519-FB0F-4532-9389-9EF70CB0640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DAF9D1D2-2D5A-405E-97F9-9C9635A49B5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BC95C37A-10E8-4B14-8A77-5AB61D3E5C6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E1318EB2-DC6C-4ACB-9E9B-97BA44EA18F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xmlns="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xmlns="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xmlns="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31920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xmlns="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xmlns="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xmlns="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6AD309-23D4-44C0-9D64-79E7FAD671D2}"/>
              </a:ext>
            </a:extLst>
          </p:cNvPr>
          <p:cNvSpPr/>
          <p:nvPr userDrawn="1"/>
        </p:nvSpPr>
        <p:spPr>
          <a:xfrm>
            <a:off x="3066222" y="4026571"/>
            <a:ext cx="4464000" cy="21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xmlns="" id="{79679C48-5407-4D3E-91E0-1EF95FB732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401802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1AA56D-9F51-4548-8A03-959C9407DEA4}"/>
              </a:ext>
            </a:extLst>
          </p:cNvPr>
          <p:cNvSpPr/>
          <p:nvPr userDrawn="1"/>
        </p:nvSpPr>
        <p:spPr>
          <a:xfrm>
            <a:off x="3066222" y="1892511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1B2421DD-6580-439F-A896-99B266F0E8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92511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자유형: 도형 22">
            <a:extLst>
              <a:ext uri="{FF2B5EF4-FFF2-40B4-BE49-F238E27FC236}">
                <a16:creationId xmlns:a16="http://schemas.microsoft.com/office/drawing/2014/main" xmlns="" id="{3F52A6B3-42BE-4E2C-864F-4B3C4819524C}"/>
              </a:ext>
            </a:extLst>
          </p:cNvPr>
          <p:cNvSpPr/>
          <p:nvPr userDrawn="1"/>
        </p:nvSpPr>
        <p:spPr>
          <a:xfrm>
            <a:off x="726229" y="189251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2" name="자유형: 도형 23">
            <a:extLst>
              <a:ext uri="{FF2B5EF4-FFF2-40B4-BE49-F238E27FC236}">
                <a16:creationId xmlns:a16="http://schemas.microsoft.com/office/drawing/2014/main" xmlns="" id="{45949401-E889-46F8-B56F-6D2C1A69C625}"/>
              </a:ext>
            </a:extLst>
          </p:cNvPr>
          <p:cNvSpPr/>
          <p:nvPr userDrawn="1"/>
        </p:nvSpPr>
        <p:spPr>
          <a:xfrm>
            <a:off x="726229" y="402657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86699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466" y="354014"/>
            <a:ext cx="10143067" cy="5603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43000"/>
            <a:ext cx="11176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54307DC-3A91-4E71-94CE-72BBCE41F715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xmlns="" id="{26A4517D-D57D-4C7C-A103-09506C56E3A5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xmlns="" id="{09B59339-1F03-41BC-83FB-F8C70E4D19F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16ACF6C-9C3D-4933-B6CC-7CFA45A380C5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xmlns="" id="{CEC84844-21F9-4A8F-ACE6-0BEE7523A078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xmlns="" id="{6F23DCF8-13A9-4A90-B4A8-F86366E5B6E9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58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2459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345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980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401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65" r:id="rId11"/>
    <p:sldLayoutId id="2147483679" r:id="rId12"/>
    <p:sldLayoutId id="2147483683" r:id="rId13"/>
    <p:sldLayoutId id="2147483681" r:id="rId14"/>
    <p:sldLayoutId id="2147483682" r:id="rId15"/>
    <p:sldLayoutId id="214748368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62767697-BAFA-4104-96A6-C3D279C026CB}"/>
              </a:ext>
            </a:extLst>
          </p:cNvPr>
          <p:cNvSpPr/>
          <p:nvPr/>
        </p:nvSpPr>
        <p:spPr>
          <a:xfrm rot="10800000" flipH="1">
            <a:off x="0" y="-1"/>
            <a:ext cx="6068041" cy="6858000"/>
          </a:xfrm>
          <a:custGeom>
            <a:avLst/>
            <a:gdLst>
              <a:gd name="connsiteX0" fmla="*/ 1301604 w 6068041"/>
              <a:gd name="connsiteY0" fmla="*/ 6858000 h 6858000"/>
              <a:gd name="connsiteX1" fmla="*/ 4400982 w 6068041"/>
              <a:gd name="connsiteY1" fmla="*/ 6858000 h 6858000"/>
              <a:gd name="connsiteX2" fmla="*/ 6068041 w 6068041"/>
              <a:gd name="connsiteY2" fmla="*/ 5069335 h 6858000"/>
              <a:gd name="connsiteX3" fmla="*/ 1343355 w 6068041"/>
              <a:gd name="connsiteY3" fmla="*/ 0 h 6858000"/>
              <a:gd name="connsiteX4" fmla="*/ 0 w 6068041"/>
              <a:gd name="connsiteY4" fmla="*/ 0 h 6858000"/>
              <a:gd name="connsiteX5" fmla="*/ 0 w 6068041"/>
              <a:gd name="connsiteY5" fmla="*/ 1884119 h 6858000"/>
              <a:gd name="connsiteX6" fmla="*/ 2968663 w 6068041"/>
              <a:gd name="connsiteY6" fmla="*/ 50693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8041" h="6858000">
                <a:moveTo>
                  <a:pt x="1301604" y="6858000"/>
                </a:moveTo>
                <a:lnTo>
                  <a:pt x="4400982" y="6858000"/>
                </a:lnTo>
                <a:lnTo>
                  <a:pt x="6068041" y="5069335"/>
                </a:lnTo>
                <a:lnTo>
                  <a:pt x="1343355" y="0"/>
                </a:lnTo>
                <a:lnTo>
                  <a:pt x="0" y="0"/>
                </a:lnTo>
                <a:lnTo>
                  <a:pt x="0" y="1884119"/>
                </a:lnTo>
                <a:lnTo>
                  <a:pt x="2968663" y="5069335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D591BCC6-3338-45D1-8148-6E358E0A2781}"/>
              </a:ext>
            </a:extLst>
          </p:cNvPr>
          <p:cNvSpPr/>
          <p:nvPr/>
        </p:nvSpPr>
        <p:spPr>
          <a:xfrm rot="10800000" flipH="1">
            <a:off x="0" y="-1"/>
            <a:ext cx="4536138" cy="6655698"/>
          </a:xfrm>
          <a:custGeom>
            <a:avLst/>
            <a:gdLst>
              <a:gd name="connsiteX0" fmla="*/ 0 w 4536138"/>
              <a:gd name="connsiteY0" fmla="*/ 6655698 h 6655698"/>
              <a:gd name="connsiteX1" fmla="*/ 2869079 w 4536138"/>
              <a:gd name="connsiteY1" fmla="*/ 6655698 h 6655698"/>
              <a:gd name="connsiteX2" fmla="*/ 4536138 w 4536138"/>
              <a:gd name="connsiteY2" fmla="*/ 4867033 h 6655698"/>
              <a:gd name="connsiteX3" fmla="*/ 0 w 4536138"/>
              <a:gd name="connsiteY3" fmla="*/ 0 h 6655698"/>
              <a:gd name="connsiteX4" fmla="*/ 0 w 4536138"/>
              <a:gd name="connsiteY4" fmla="*/ 3325467 h 6655698"/>
              <a:gd name="connsiteX5" fmla="*/ 1436760 w 4536138"/>
              <a:gd name="connsiteY5" fmla="*/ 4867033 h 6655698"/>
              <a:gd name="connsiteX6" fmla="*/ 0 w 4536138"/>
              <a:gd name="connsiteY6" fmla="*/ 6408599 h 665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6138" h="6655698">
                <a:moveTo>
                  <a:pt x="0" y="6655698"/>
                </a:moveTo>
                <a:lnTo>
                  <a:pt x="2869079" y="6655698"/>
                </a:lnTo>
                <a:lnTo>
                  <a:pt x="4536138" y="4867033"/>
                </a:lnTo>
                <a:lnTo>
                  <a:pt x="0" y="0"/>
                </a:lnTo>
                <a:lnTo>
                  <a:pt x="0" y="3325467"/>
                </a:lnTo>
                <a:lnTo>
                  <a:pt x="1436760" y="4867033"/>
                </a:lnTo>
                <a:lnTo>
                  <a:pt x="0" y="6408599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F939AFA-8410-4304-B078-18875C4B14D2}"/>
              </a:ext>
            </a:extLst>
          </p:cNvPr>
          <p:cNvSpPr/>
          <p:nvPr/>
        </p:nvSpPr>
        <p:spPr>
          <a:xfrm rot="10800000" flipH="1">
            <a:off x="0" y="-1"/>
            <a:ext cx="3004233" cy="5012046"/>
          </a:xfrm>
          <a:custGeom>
            <a:avLst/>
            <a:gdLst>
              <a:gd name="connsiteX0" fmla="*/ 0 w 3004233"/>
              <a:gd name="connsiteY0" fmla="*/ 5012046 h 5012046"/>
              <a:gd name="connsiteX1" fmla="*/ 1337174 w 3004233"/>
              <a:gd name="connsiteY1" fmla="*/ 5012046 h 5012046"/>
              <a:gd name="connsiteX2" fmla="*/ 3004233 w 3004233"/>
              <a:gd name="connsiteY2" fmla="*/ 3223381 h 5012046"/>
              <a:gd name="connsiteX3" fmla="*/ 0 w 3004233"/>
              <a:gd name="connsiteY3" fmla="*/ 0 h 501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4233" h="5012046">
                <a:moveTo>
                  <a:pt x="0" y="5012046"/>
                </a:moveTo>
                <a:lnTo>
                  <a:pt x="1337174" y="5012046"/>
                </a:lnTo>
                <a:lnTo>
                  <a:pt x="3004233" y="32233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C70D55-8FF6-40DA-9EA1-48105DE61A65}"/>
              </a:ext>
            </a:extLst>
          </p:cNvPr>
          <p:cNvSpPr txBox="1"/>
          <p:nvPr/>
        </p:nvSpPr>
        <p:spPr>
          <a:xfrm>
            <a:off x="586769" y="962223"/>
            <a:ext cx="64318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+mj-lt"/>
              </a:rPr>
              <a:t>KAS DAN PIUTANG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0D1D8F-569C-44D9-AD24-D01A5DB499A1}"/>
              </a:ext>
            </a:extLst>
          </p:cNvPr>
          <p:cNvSpPr txBox="1"/>
          <p:nvPr/>
        </p:nvSpPr>
        <p:spPr>
          <a:xfrm>
            <a:off x="586769" y="2029181"/>
            <a:ext cx="564373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Fakultas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Ekonomi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Bisnis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FD95599-BF97-4BCB-9369-5B1DC46E6081}"/>
              </a:ext>
            </a:extLst>
          </p:cNvPr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xmlns="" id="{FE6FBF35-7C35-4A49-9EC1-AF7A6F44BA9B}"/>
              </a:ext>
            </a:extLst>
          </p:cNvPr>
          <p:cNvSpPr txBox="1"/>
          <p:nvPr/>
        </p:nvSpPr>
        <p:spPr>
          <a:xfrm>
            <a:off x="586769" y="6600074"/>
            <a:ext cx="115326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5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812800" y="1371600"/>
            <a:ext cx="10769600" cy="186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defRPr/>
            </a:pPr>
            <a:r>
              <a:rPr lang="en-US" sz="2000" dirty="0" err="1" smtClean="0">
                <a:latin typeface="Arial" charset="0"/>
              </a:rPr>
              <a:t>Pada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tanggal</a:t>
            </a:r>
            <a:r>
              <a:rPr lang="en-US" sz="2000" dirty="0">
                <a:latin typeface="Arial" charset="0"/>
              </a:rPr>
              <a:t> 3 </a:t>
            </a:r>
            <a:r>
              <a:rPr lang="en-US" sz="2000" dirty="0" err="1">
                <a:latin typeface="Arial" charset="0"/>
              </a:rPr>
              <a:t>Juni</a:t>
            </a:r>
            <a:r>
              <a:rPr lang="en-US" sz="2000" dirty="0">
                <a:latin typeface="Arial" charset="0"/>
              </a:rPr>
              <a:t>, Bolton Company </a:t>
            </a:r>
            <a:r>
              <a:rPr lang="en-US" sz="2000" dirty="0" err="1">
                <a:latin typeface="Arial" charset="0"/>
              </a:rPr>
              <a:t>menjual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barnag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dangang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kepada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Arquette</a:t>
            </a:r>
            <a:r>
              <a:rPr lang="en-US" sz="2000" dirty="0">
                <a:latin typeface="Arial" charset="0"/>
              </a:rPr>
              <a:t> Company </a:t>
            </a:r>
            <a:r>
              <a:rPr lang="en-US" sz="2000" dirty="0" err="1">
                <a:latin typeface="Arial" charset="0"/>
              </a:rPr>
              <a:t>seharga</a:t>
            </a:r>
            <a:r>
              <a:rPr lang="en-US" sz="2000" dirty="0">
                <a:latin typeface="Arial" charset="0"/>
              </a:rPr>
              <a:t> £2,000 </a:t>
            </a:r>
            <a:r>
              <a:rPr lang="en-US" sz="2000" dirty="0" err="1">
                <a:latin typeface="Arial" charset="0"/>
              </a:rPr>
              <a:t>dengan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ketentuan</a:t>
            </a:r>
            <a:r>
              <a:rPr lang="en-US" sz="2000" dirty="0">
                <a:latin typeface="Arial" charset="0"/>
              </a:rPr>
              <a:t> 2/10, n/60, f.o.b. shipping point. </a:t>
            </a:r>
            <a:r>
              <a:rPr lang="en-US" sz="2000" dirty="0" err="1">
                <a:latin typeface="Arial" charset="0"/>
              </a:rPr>
              <a:t>Pada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tanggal</a:t>
            </a:r>
            <a:r>
              <a:rPr lang="en-US" sz="2000" dirty="0">
                <a:latin typeface="Arial" charset="0"/>
              </a:rPr>
              <a:t> 12 </a:t>
            </a:r>
            <a:r>
              <a:rPr lang="en-US" sz="2000" dirty="0" err="1">
                <a:latin typeface="Arial" charset="0"/>
              </a:rPr>
              <a:t>Juni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perusahaan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menerima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cek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untuk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saldo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piutang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Arquette</a:t>
            </a:r>
            <a:r>
              <a:rPr lang="en-US" sz="2000" dirty="0">
                <a:latin typeface="Arial" charset="0"/>
              </a:rPr>
              <a:t> Company. </a:t>
            </a:r>
            <a:r>
              <a:rPr lang="en-US" sz="2000" dirty="0" err="1">
                <a:latin typeface="Arial" charset="0"/>
              </a:rPr>
              <a:t>Buat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ayat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jurnal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pada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pembukuan</a:t>
            </a:r>
            <a:r>
              <a:rPr lang="en-US" sz="2000" dirty="0">
                <a:latin typeface="Arial" charset="0"/>
              </a:rPr>
              <a:t> Bolton Company </a:t>
            </a:r>
            <a:r>
              <a:rPr lang="en-US" sz="2000" dirty="0" err="1">
                <a:latin typeface="Arial" charset="0"/>
              </a:rPr>
              <a:t>untuk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mencatat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penjualan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menggunakan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metode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kotor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 (gross method)</a:t>
            </a:r>
            <a:r>
              <a:rPr lang="en-US" sz="2000" dirty="0">
                <a:latin typeface="Arial" charset="0"/>
              </a:rPr>
              <a:t>.</a:t>
            </a:r>
          </a:p>
        </p:txBody>
      </p:sp>
      <p:sp>
        <p:nvSpPr>
          <p:cNvPr id="685061" name="Text Box 5"/>
          <p:cNvSpPr txBox="1">
            <a:spLocks noChangeArrowheads="1"/>
          </p:cNvSpPr>
          <p:nvPr/>
        </p:nvSpPr>
        <p:spPr bwMode="auto">
          <a:xfrm>
            <a:off x="2946400" y="4252914"/>
            <a:ext cx="8636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l">
              <a:spcBef>
                <a:spcPct val="50000"/>
              </a:spcBef>
              <a:tabLst>
                <a:tab pos="6054725" algn="r"/>
              </a:tabLst>
            </a:pPr>
            <a:r>
              <a:rPr lang="en-US" sz="2000">
                <a:latin typeface="Arial" charset="0"/>
                <a:cs typeface="Arial" charset="0"/>
              </a:rPr>
              <a:t>Sales 	2,000</a:t>
            </a: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2946400" y="3794126"/>
            <a:ext cx="8636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683125" algn="r"/>
              </a:tabLst>
            </a:pPr>
            <a:r>
              <a:rPr lang="en-US" sz="2000">
                <a:latin typeface="Arial" charset="0"/>
                <a:cs typeface="Arial" charset="0"/>
              </a:rPr>
              <a:t>Accounts receivable  	2,000</a:t>
            </a: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1016000" y="3794126"/>
            <a:ext cx="1625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  <a:latin typeface="Arial" charset="0"/>
                <a:cs typeface="Arial" charset="0"/>
              </a:rPr>
              <a:t>June 3</a:t>
            </a:r>
          </a:p>
        </p:txBody>
      </p:sp>
      <p:sp>
        <p:nvSpPr>
          <p:cNvPr id="685082" name="Rectangle 2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762000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  <p:sp>
        <p:nvSpPr>
          <p:cNvPr id="685085" name="Text Box 29"/>
          <p:cNvSpPr txBox="1">
            <a:spLocks noChangeArrowheads="1"/>
          </p:cNvSpPr>
          <p:nvPr/>
        </p:nvSpPr>
        <p:spPr bwMode="auto">
          <a:xfrm>
            <a:off x="2946400" y="4860926"/>
            <a:ext cx="8636000" cy="1311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683125" algn="r"/>
                <a:tab pos="6057900" algn="r"/>
              </a:tabLst>
            </a:pPr>
            <a:r>
              <a:rPr lang="en-US" sz="2000">
                <a:latin typeface="Arial" charset="0"/>
                <a:cs typeface="Arial" charset="0"/>
              </a:rPr>
              <a:t>Cash  	1,960</a:t>
            </a:r>
          </a:p>
          <a:p>
            <a:pPr algn="l">
              <a:spcBef>
                <a:spcPct val="50000"/>
              </a:spcBef>
              <a:tabLst>
                <a:tab pos="4683125" algn="r"/>
                <a:tab pos="6057900" algn="r"/>
              </a:tabLst>
            </a:pPr>
            <a:r>
              <a:rPr lang="en-US" sz="2000">
                <a:latin typeface="Arial" charset="0"/>
                <a:cs typeface="Arial" charset="0"/>
              </a:rPr>
              <a:t>Sales discounts</a:t>
            </a:r>
            <a:r>
              <a:rPr lang="en-US" sz="1800">
                <a:latin typeface="Arial" charset="0"/>
                <a:cs typeface="Arial" charset="0"/>
              </a:rPr>
              <a:t> (£2,000 x 2%)</a:t>
            </a:r>
            <a:r>
              <a:rPr lang="en-US" sz="2000">
                <a:latin typeface="Arial" charset="0"/>
                <a:cs typeface="Arial" charset="0"/>
              </a:rPr>
              <a:t> 	40</a:t>
            </a:r>
          </a:p>
          <a:p>
            <a:pPr algn="l">
              <a:spcBef>
                <a:spcPct val="50000"/>
              </a:spcBef>
              <a:tabLst>
                <a:tab pos="4683125" algn="r"/>
                <a:tab pos="6057900" algn="r"/>
              </a:tabLst>
            </a:pPr>
            <a:r>
              <a:rPr lang="en-US" sz="2000">
                <a:latin typeface="Arial" charset="0"/>
                <a:cs typeface="Arial" charset="0"/>
              </a:rPr>
              <a:t>      Accounts receivable                          		2,000</a:t>
            </a:r>
          </a:p>
        </p:txBody>
      </p:sp>
      <p:sp>
        <p:nvSpPr>
          <p:cNvPr id="26632" name="Text Box 30"/>
          <p:cNvSpPr txBox="1">
            <a:spLocks noChangeArrowheads="1"/>
          </p:cNvSpPr>
          <p:nvPr/>
        </p:nvSpPr>
        <p:spPr bwMode="auto">
          <a:xfrm>
            <a:off x="1016000" y="4860926"/>
            <a:ext cx="1625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  <a:latin typeface="Arial" charset="0"/>
                <a:cs typeface="Arial" charset="0"/>
              </a:rPr>
              <a:t>June 12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5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5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5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1" grpId="0" autoUpdateAnimBg="0"/>
      <p:bldP spid="685063" grpId="0" autoUpdateAnimBg="0"/>
      <p:bldP spid="68508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3" name="Text Box 3"/>
          <p:cNvSpPr txBox="1">
            <a:spLocks noChangeArrowheads="1"/>
          </p:cNvSpPr>
          <p:nvPr/>
        </p:nvSpPr>
        <p:spPr bwMode="auto">
          <a:xfrm>
            <a:off x="2946400" y="4252914"/>
            <a:ext cx="8636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l">
              <a:spcBef>
                <a:spcPct val="50000"/>
              </a:spcBef>
              <a:tabLst>
                <a:tab pos="6054725" algn="r"/>
              </a:tabLst>
            </a:pPr>
            <a:r>
              <a:rPr lang="en-US" sz="2000">
                <a:latin typeface="Arial" charset="0"/>
                <a:cs typeface="Arial" charset="0"/>
              </a:rPr>
              <a:t>Sales 	1,960</a:t>
            </a:r>
          </a:p>
        </p:txBody>
      </p:sp>
      <p:sp>
        <p:nvSpPr>
          <p:cNvPr id="773124" name="Text Box 4"/>
          <p:cNvSpPr txBox="1">
            <a:spLocks noChangeArrowheads="1"/>
          </p:cNvSpPr>
          <p:nvPr/>
        </p:nvSpPr>
        <p:spPr bwMode="auto">
          <a:xfrm>
            <a:off x="2946400" y="3794126"/>
            <a:ext cx="8636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683125" algn="r"/>
              </a:tabLst>
            </a:pPr>
            <a:r>
              <a:rPr lang="en-US" sz="2000">
                <a:latin typeface="Arial" charset="0"/>
                <a:cs typeface="Arial" charset="0"/>
              </a:rPr>
              <a:t>Accounts receivable  	1,960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016000" y="3794126"/>
            <a:ext cx="1625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  <a:latin typeface="Arial" charset="0"/>
                <a:cs typeface="Arial" charset="0"/>
              </a:rPr>
              <a:t>June 3</a:t>
            </a:r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776514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2946400" y="4860926"/>
            <a:ext cx="8636000" cy="854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683125" algn="r"/>
              </a:tabLst>
            </a:pPr>
            <a:r>
              <a:rPr lang="en-US" sz="2000">
                <a:latin typeface="Arial" charset="0"/>
                <a:cs typeface="Arial" charset="0"/>
              </a:rPr>
              <a:t>Cash  </a:t>
            </a:r>
            <a:r>
              <a:rPr lang="en-US" sz="1800">
                <a:latin typeface="Arial" charset="0"/>
                <a:cs typeface="Arial" charset="0"/>
              </a:rPr>
              <a:t>(£2,000 x 98%)</a:t>
            </a:r>
            <a:r>
              <a:rPr lang="en-US" sz="2000">
                <a:latin typeface="Arial" charset="0"/>
                <a:cs typeface="Arial" charset="0"/>
              </a:rPr>
              <a:t>	1,960</a:t>
            </a:r>
          </a:p>
          <a:p>
            <a:pPr algn="l">
              <a:spcBef>
                <a:spcPct val="50000"/>
              </a:spcBef>
              <a:tabLst>
                <a:tab pos="4683125" algn="r"/>
              </a:tabLst>
            </a:pPr>
            <a:r>
              <a:rPr lang="en-US" sz="2000">
                <a:latin typeface="Arial" charset="0"/>
                <a:cs typeface="Arial" charset="0"/>
              </a:rPr>
              <a:t>      Accounts receivable                          		1,960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1016000" y="4860926"/>
            <a:ext cx="1625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  <a:latin typeface="Arial" charset="0"/>
                <a:cs typeface="Arial" charset="0"/>
              </a:rPr>
              <a:t>June 12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12800" y="1371600"/>
            <a:ext cx="10769600" cy="1862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defRPr/>
            </a:pPr>
            <a:r>
              <a:rPr lang="en-US" sz="2000" dirty="0" err="1" smtClean="0">
                <a:latin typeface="Arial" charset="0"/>
              </a:rPr>
              <a:t>Pada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tanggal</a:t>
            </a:r>
            <a:r>
              <a:rPr lang="en-US" sz="2000" dirty="0">
                <a:latin typeface="Arial" charset="0"/>
              </a:rPr>
              <a:t> 3 </a:t>
            </a:r>
            <a:r>
              <a:rPr lang="en-US" sz="2000" dirty="0" err="1">
                <a:latin typeface="Arial" charset="0"/>
              </a:rPr>
              <a:t>Juni</a:t>
            </a:r>
            <a:r>
              <a:rPr lang="en-US" sz="2000" dirty="0">
                <a:latin typeface="Arial" charset="0"/>
              </a:rPr>
              <a:t>, Bolton Company </a:t>
            </a:r>
            <a:r>
              <a:rPr lang="en-US" sz="2000" dirty="0" err="1">
                <a:latin typeface="Arial" charset="0"/>
              </a:rPr>
              <a:t>menjual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barnag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dangang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kepada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Arquette</a:t>
            </a:r>
            <a:r>
              <a:rPr lang="en-US" sz="2000" dirty="0">
                <a:latin typeface="Arial" charset="0"/>
              </a:rPr>
              <a:t> Company </a:t>
            </a:r>
            <a:r>
              <a:rPr lang="en-US" sz="2000" dirty="0" err="1">
                <a:latin typeface="Arial" charset="0"/>
              </a:rPr>
              <a:t>seharga</a:t>
            </a:r>
            <a:r>
              <a:rPr lang="en-US" sz="2000" dirty="0">
                <a:latin typeface="Arial" charset="0"/>
              </a:rPr>
              <a:t> £2,000 </a:t>
            </a:r>
            <a:r>
              <a:rPr lang="en-US" sz="2000" dirty="0" err="1">
                <a:latin typeface="Arial" charset="0"/>
              </a:rPr>
              <a:t>dengan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ketentuan</a:t>
            </a:r>
            <a:r>
              <a:rPr lang="en-US" sz="2000" dirty="0">
                <a:latin typeface="Arial" charset="0"/>
              </a:rPr>
              <a:t> 2/10, n/60, f.o.b. shipping point. </a:t>
            </a:r>
            <a:r>
              <a:rPr lang="en-US" sz="2000" dirty="0" err="1">
                <a:latin typeface="Arial" charset="0"/>
              </a:rPr>
              <a:t>Pada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tanggal</a:t>
            </a:r>
            <a:r>
              <a:rPr lang="en-US" sz="2000" dirty="0">
                <a:latin typeface="Arial" charset="0"/>
              </a:rPr>
              <a:t> 12 </a:t>
            </a:r>
            <a:r>
              <a:rPr lang="en-US" sz="2000" dirty="0" err="1">
                <a:latin typeface="Arial" charset="0"/>
              </a:rPr>
              <a:t>Juni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perusahaan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menerima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cek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untuk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saldo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piutang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Arquette</a:t>
            </a:r>
            <a:r>
              <a:rPr lang="en-US" sz="2000" dirty="0">
                <a:latin typeface="Arial" charset="0"/>
              </a:rPr>
              <a:t> Company. </a:t>
            </a:r>
            <a:r>
              <a:rPr lang="en-US" sz="2000" dirty="0" err="1">
                <a:latin typeface="Arial" charset="0"/>
              </a:rPr>
              <a:t>Buat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ayat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jurnal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pada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pembukuan</a:t>
            </a:r>
            <a:r>
              <a:rPr lang="en-US" sz="2000" dirty="0">
                <a:latin typeface="Arial" charset="0"/>
              </a:rPr>
              <a:t> Bolton Company </a:t>
            </a:r>
            <a:r>
              <a:rPr lang="en-US" sz="2000" dirty="0" err="1">
                <a:latin typeface="Arial" charset="0"/>
              </a:rPr>
              <a:t>untuk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mencatat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penjualan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menggunakan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metode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bersih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 (net method)</a:t>
            </a:r>
            <a:r>
              <a:rPr lang="en-US" sz="2000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3" grpId="0" autoUpdateAnimBg="0"/>
      <p:bldP spid="773124" grpId="0" autoUpdateAnimBg="0"/>
      <p:bldP spid="77312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Text Box 2"/>
          <p:cNvSpPr txBox="1">
            <a:spLocks noChangeArrowheads="1"/>
          </p:cNvSpPr>
          <p:nvPr/>
        </p:nvSpPr>
        <p:spPr bwMode="auto">
          <a:xfrm>
            <a:off x="812800" y="1371600"/>
            <a:ext cx="10769600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10000"/>
              </a:spcBef>
              <a:defRPr/>
            </a:pPr>
            <a:r>
              <a:rPr lang="en-US" sz="2000" dirty="0" err="1" smtClean="0">
                <a:latin typeface="Arial" charset="0"/>
              </a:rPr>
              <a:t>Pada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tanggal</a:t>
            </a:r>
            <a:r>
              <a:rPr lang="en-US" sz="2000" dirty="0">
                <a:latin typeface="Arial" charset="0"/>
              </a:rPr>
              <a:t> 3 </a:t>
            </a:r>
            <a:r>
              <a:rPr lang="en-US" sz="2000" dirty="0" err="1">
                <a:latin typeface="Arial" charset="0"/>
              </a:rPr>
              <a:t>Juni</a:t>
            </a:r>
            <a:r>
              <a:rPr lang="en-US" sz="2000" dirty="0">
                <a:latin typeface="Arial" charset="0"/>
              </a:rPr>
              <a:t>, Bolton Company </a:t>
            </a:r>
            <a:r>
              <a:rPr lang="en-US" sz="2000" dirty="0" err="1">
                <a:latin typeface="Arial" charset="0"/>
              </a:rPr>
              <a:t>menjual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barang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dagang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kepada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Arquette</a:t>
            </a:r>
            <a:r>
              <a:rPr lang="en-US" sz="2000" dirty="0">
                <a:latin typeface="Arial" charset="0"/>
              </a:rPr>
              <a:t> Company </a:t>
            </a:r>
            <a:r>
              <a:rPr lang="en-US" sz="2000" dirty="0" err="1">
                <a:latin typeface="Arial" charset="0"/>
              </a:rPr>
              <a:t>seharga</a:t>
            </a:r>
            <a:r>
              <a:rPr lang="en-US" sz="2000" dirty="0">
                <a:latin typeface="Arial" charset="0"/>
              </a:rPr>
              <a:t> £2,000 </a:t>
            </a:r>
            <a:r>
              <a:rPr lang="en-US" sz="2000" dirty="0" err="1">
                <a:latin typeface="Arial" charset="0"/>
              </a:rPr>
              <a:t>dengan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ketentuan</a:t>
            </a:r>
            <a:r>
              <a:rPr lang="en-US" sz="2000" dirty="0">
                <a:latin typeface="Arial" charset="0"/>
              </a:rPr>
              <a:t> 2/10, n/60, f.o.b. shipping point. </a:t>
            </a:r>
            <a:r>
              <a:rPr lang="en-US" sz="2000" dirty="0" err="1">
                <a:latin typeface="Arial" charset="0"/>
              </a:rPr>
              <a:t>Buat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ayat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jurnal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pada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pembukuan</a:t>
            </a:r>
            <a:r>
              <a:rPr lang="en-US" sz="2000" dirty="0">
                <a:latin typeface="Arial" charset="0"/>
              </a:rPr>
              <a:t> Bolton Company </a:t>
            </a:r>
            <a:r>
              <a:rPr lang="en-US" sz="2000" dirty="0" err="1">
                <a:latin typeface="Arial" charset="0"/>
              </a:rPr>
              <a:t>untuk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mencatat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penjualan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dengan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menggunakan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metode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bersih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 (net method)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Arquette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mengirimkan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pembayaran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tanggal</a:t>
            </a:r>
            <a:r>
              <a:rPr lang="en-US" sz="2000" dirty="0">
                <a:latin typeface="Arial" charset="0"/>
              </a:rPr>
              <a:t> 2</a:t>
            </a:r>
            <a:r>
              <a:rPr lang="en-US" sz="2000" dirty="0">
                <a:latin typeface="Arial" charset="0"/>
              </a:rPr>
              <a:t>9 </a:t>
            </a:r>
            <a:r>
              <a:rPr lang="en-US" sz="2000" dirty="0" err="1">
                <a:latin typeface="Arial" charset="0"/>
              </a:rPr>
              <a:t>Juni</a:t>
            </a:r>
            <a:r>
              <a:rPr lang="en-US" sz="2000" dirty="0">
                <a:latin typeface="Arial" charset="0"/>
              </a:rPr>
              <a:t>.</a:t>
            </a:r>
          </a:p>
        </p:txBody>
      </p:sp>
      <p:sp>
        <p:nvSpPr>
          <p:cNvPr id="774147" name="Text Box 3"/>
          <p:cNvSpPr txBox="1">
            <a:spLocks noChangeArrowheads="1"/>
          </p:cNvSpPr>
          <p:nvPr/>
        </p:nvSpPr>
        <p:spPr bwMode="auto">
          <a:xfrm>
            <a:off x="2946400" y="4252914"/>
            <a:ext cx="8636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l">
              <a:spcBef>
                <a:spcPct val="50000"/>
              </a:spcBef>
              <a:tabLst>
                <a:tab pos="6054725" algn="r"/>
              </a:tabLst>
            </a:pPr>
            <a:r>
              <a:rPr lang="en-US" sz="2000">
                <a:latin typeface="Arial" charset="0"/>
                <a:cs typeface="Arial" charset="0"/>
              </a:rPr>
              <a:t>Sales 	1,960</a:t>
            </a:r>
          </a:p>
        </p:txBody>
      </p:sp>
      <p:sp>
        <p:nvSpPr>
          <p:cNvPr id="774148" name="Text Box 4"/>
          <p:cNvSpPr txBox="1">
            <a:spLocks noChangeArrowheads="1"/>
          </p:cNvSpPr>
          <p:nvPr/>
        </p:nvSpPr>
        <p:spPr bwMode="auto">
          <a:xfrm>
            <a:off x="2946400" y="3794126"/>
            <a:ext cx="86360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683125" algn="r"/>
              </a:tabLst>
            </a:pPr>
            <a:r>
              <a:rPr lang="en-US" sz="2000">
                <a:latin typeface="Arial" charset="0"/>
                <a:cs typeface="Arial" charset="0"/>
              </a:rPr>
              <a:t>Accounts receivable  	1,960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16000" y="3794126"/>
            <a:ext cx="1625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  <a:latin typeface="Arial" charset="0"/>
                <a:cs typeface="Arial" charset="0"/>
              </a:rPr>
              <a:t>June 3</a:t>
            </a:r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747486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  <p:sp>
        <p:nvSpPr>
          <p:cNvPr id="774152" name="Text Box 8"/>
          <p:cNvSpPr txBox="1">
            <a:spLocks noChangeArrowheads="1"/>
          </p:cNvSpPr>
          <p:nvPr/>
        </p:nvSpPr>
        <p:spPr bwMode="auto">
          <a:xfrm>
            <a:off x="2946400" y="4860926"/>
            <a:ext cx="8636000" cy="1311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457200" algn="l"/>
                <a:tab pos="4683125" algn="r"/>
                <a:tab pos="6057900" algn="r"/>
              </a:tabLst>
            </a:pPr>
            <a:r>
              <a:rPr lang="en-US" sz="2000">
                <a:latin typeface="Arial" charset="0"/>
                <a:cs typeface="Arial" charset="0"/>
              </a:rPr>
              <a:t>Cash  	2,000</a:t>
            </a:r>
          </a:p>
          <a:p>
            <a:pPr algn="l">
              <a:spcBef>
                <a:spcPct val="50000"/>
              </a:spcBef>
              <a:tabLst>
                <a:tab pos="457200" algn="l"/>
                <a:tab pos="4683125" algn="r"/>
                <a:tab pos="6057900" algn="r"/>
              </a:tabLst>
            </a:pPr>
            <a:r>
              <a:rPr lang="en-US" sz="2000">
                <a:latin typeface="Arial" charset="0"/>
                <a:cs typeface="Arial" charset="0"/>
              </a:rPr>
              <a:t>      Accounts receivable                          		1,960</a:t>
            </a:r>
          </a:p>
          <a:p>
            <a:pPr algn="l">
              <a:spcBef>
                <a:spcPct val="50000"/>
              </a:spcBef>
              <a:tabLst>
                <a:tab pos="457200" algn="l"/>
                <a:tab pos="4683125" algn="r"/>
                <a:tab pos="6057900" algn="r"/>
              </a:tabLst>
            </a:pPr>
            <a:r>
              <a:rPr lang="en-US" sz="2000">
                <a:latin typeface="Arial" charset="0"/>
                <a:cs typeface="Arial" charset="0"/>
              </a:rPr>
              <a:t>	Sales discounts forfeited		40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1016000" y="4860926"/>
            <a:ext cx="16256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  <a:latin typeface="Arial" charset="0"/>
                <a:cs typeface="Arial" charset="0"/>
              </a:rPr>
              <a:t>June 29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4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4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7" grpId="0" autoUpdateAnimBg="0"/>
      <p:bldP spid="774148" grpId="0" autoUpdateAnimBg="0"/>
      <p:bldP spid="77415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320800" y="1981200"/>
            <a:ext cx="10160000" cy="906402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300">
                <a:latin typeface="Arial" charset="0"/>
              </a:rPr>
              <a:t>Piutang harus diukur dalam dengan nilai sekarang </a:t>
            </a:r>
            <a:r>
              <a:rPr lang="en-US" sz="2300" i="1">
                <a:latin typeface="Arial" charset="0"/>
              </a:rPr>
              <a:t>(present value), </a:t>
            </a:r>
            <a:r>
              <a:rPr lang="en-US" sz="2300">
                <a:latin typeface="Arial" charset="0"/>
              </a:rPr>
              <a:t>yaitu nilai diskonto dari kas yang akan diterima di masa depan.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914400" y="1431925"/>
            <a:ext cx="10160000" cy="512448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solidFill>
                  <a:srgbClr val="800000"/>
                </a:solidFill>
                <a:latin typeface="Arial" charset="0"/>
              </a:rPr>
              <a:t>Tidak Ada Pengakuan atas Unsur Bunga</a:t>
            </a:r>
          </a:p>
        </p:txBody>
      </p:sp>
      <p:sp>
        <p:nvSpPr>
          <p:cNvPr id="688137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457199"/>
            <a:ext cx="10972800" cy="805543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1320800" y="3352800"/>
            <a:ext cx="10160000" cy="1313436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300">
                <a:latin typeface="Arial" charset="0"/>
              </a:rPr>
              <a:t>Jika ekspektasi penerimaan kas memerlukan periode tunggu </a:t>
            </a:r>
            <a:r>
              <a:rPr lang="en-US" sz="2300" i="1">
                <a:latin typeface="Arial" charset="0"/>
              </a:rPr>
              <a:t>(waiting period)</a:t>
            </a:r>
            <a:r>
              <a:rPr lang="en-US" sz="2300">
                <a:latin typeface="Arial" charset="0"/>
              </a:rPr>
              <a:t>, maka jumlah nominal </a:t>
            </a:r>
            <a:r>
              <a:rPr lang="en-US" sz="2300" i="1">
                <a:latin typeface="Arial" charset="0"/>
              </a:rPr>
              <a:t>(face amount) </a:t>
            </a:r>
            <a:r>
              <a:rPr lang="en-US" sz="2300">
                <a:latin typeface="Arial" charset="0"/>
              </a:rPr>
              <a:t>piutang tidak sama nilainya dengan jumlah yang akan diterima kemudian.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20800" y="1981200"/>
            <a:ext cx="10160000" cy="3702552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300" b="1">
                <a:latin typeface="Arial" charset="0"/>
              </a:rPr>
              <a:t>Sebagai ilustrasi:</a:t>
            </a:r>
          </a:p>
          <a:p>
            <a:pPr algn="l">
              <a:lnSpc>
                <a:spcPct val="11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300">
                <a:latin typeface="Arial" charset="0"/>
              </a:rPr>
              <a:t>Asumsikan </a:t>
            </a:r>
            <a:r>
              <a:rPr lang="en-US" sz="2300" b="1">
                <a:latin typeface="Arial" charset="0"/>
              </a:rPr>
              <a:t>Best Buy </a:t>
            </a:r>
            <a:r>
              <a:rPr lang="en-US" sz="2300">
                <a:latin typeface="Arial" charset="0"/>
              </a:rPr>
              <a:t>melakukan penjualan kredit sebesar $1000 dengan pembayaran jatuh tempo 4 bulan. Suku bunga tahunan yang berlaku adalah 12%, dan pembayaran dilakukan pada akhir bulan ke-4. Nilai sekarang dari piutang ini bukanlah $1000 tetapi $961,54 ($1000 x 0,96154). Dengan kata lain, $1000 yang akan diterima 4 bulan dari sekarang tidak sama dengan $1000 yang diterima hari ini.</a:t>
            </a:r>
          </a:p>
          <a:p>
            <a:pPr algn="l">
              <a:lnSpc>
                <a:spcPct val="11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endParaRPr lang="en-US" sz="2300">
              <a:latin typeface="Arial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914400" y="1431925"/>
            <a:ext cx="10160000" cy="512448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solidFill>
                  <a:srgbClr val="800000"/>
                </a:solidFill>
                <a:latin typeface="Arial" charset="0"/>
              </a:rPr>
              <a:t>Tidak Ada Pengakuan atas Unsur Bunga</a:t>
            </a:r>
          </a:p>
        </p:txBody>
      </p:sp>
      <p:sp>
        <p:nvSpPr>
          <p:cNvPr id="688137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457199"/>
            <a:ext cx="10972800" cy="805543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914400" y="1431925"/>
            <a:ext cx="10160000" cy="512448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solidFill>
                  <a:srgbClr val="800000"/>
                </a:solidFill>
                <a:latin typeface="Arial" charset="0"/>
              </a:rPr>
              <a:t>Tidak Ada Pengakuan atas Unsur Bunga</a:t>
            </a:r>
          </a:p>
        </p:txBody>
      </p:sp>
      <p:sp>
        <p:nvSpPr>
          <p:cNvPr id="688137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776514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1320800" y="2133600"/>
            <a:ext cx="10160000" cy="1720471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sz="2300" b="1" dirty="0" err="1">
                <a:solidFill>
                  <a:srgbClr val="800000"/>
                </a:solidFill>
                <a:latin typeface="Arial" charset="0"/>
              </a:rPr>
              <a:t>Secara</a:t>
            </a:r>
            <a:r>
              <a:rPr lang="en-US" sz="23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800000"/>
                </a:solidFill>
                <a:latin typeface="Arial" charset="0"/>
              </a:rPr>
              <a:t>teoritis</a:t>
            </a:r>
            <a:r>
              <a:rPr lang="en-US" sz="2300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sz="2300" dirty="0" err="1">
                <a:latin typeface="Arial" charset="0"/>
              </a:rPr>
              <a:t>setiap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pendapatan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setelah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periode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penjualan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adalah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pendapatan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bunga</a:t>
            </a:r>
            <a:r>
              <a:rPr lang="en-US" sz="2300" dirty="0">
                <a:latin typeface="Arial" charset="0"/>
              </a:rPr>
              <a:t>. </a:t>
            </a:r>
            <a:r>
              <a:rPr lang="en-US" sz="2300" b="1" dirty="0" err="1">
                <a:solidFill>
                  <a:srgbClr val="800000"/>
                </a:solidFill>
                <a:latin typeface="Arial" charset="0"/>
              </a:rPr>
              <a:t>Dalam</a:t>
            </a:r>
            <a:r>
              <a:rPr lang="en-US" sz="23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300" b="1" dirty="0" err="1">
                <a:solidFill>
                  <a:srgbClr val="800000"/>
                </a:solidFill>
                <a:latin typeface="Arial" charset="0"/>
              </a:rPr>
              <a:t>praktik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dirty="0" err="1">
                <a:latin typeface="Arial" charset="0"/>
              </a:rPr>
              <a:t>pendapatan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bunga</a:t>
            </a:r>
            <a:r>
              <a:rPr lang="en-US" sz="2300" dirty="0">
                <a:latin typeface="Arial" charset="0"/>
              </a:rPr>
              <a:t> yang </a:t>
            </a:r>
            <a:r>
              <a:rPr lang="en-US" sz="2300" dirty="0" err="1">
                <a:latin typeface="Arial" charset="0"/>
              </a:rPr>
              <a:t>berhubungan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dengan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piutang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usaha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diabaikan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karena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jumlah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diskon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biasanya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tidak</a:t>
            </a:r>
            <a:r>
              <a:rPr lang="en-US" sz="2300" dirty="0">
                <a:latin typeface="Arial" charset="0"/>
              </a:rPr>
              <a:t> material </a:t>
            </a:r>
            <a:r>
              <a:rPr lang="en-US" sz="2300" dirty="0" err="1">
                <a:latin typeface="Arial" charset="0"/>
              </a:rPr>
              <a:t>dibandingkan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dengan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laba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bersih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periode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bersangkutan</a:t>
            </a:r>
            <a:r>
              <a:rPr lang="en-US" sz="2300" dirty="0">
                <a:latin typeface="Arial" charset="0"/>
              </a:rPr>
              <a:t>.</a:t>
            </a:r>
          </a:p>
        </p:txBody>
      </p:sp>
      <p:sp>
        <p:nvSpPr>
          <p:cNvPr id="31750" name="Rectangle 12"/>
          <p:cNvSpPr>
            <a:spLocks noChangeArrowheads="1"/>
          </p:cNvSpPr>
          <p:nvPr/>
        </p:nvSpPr>
        <p:spPr bwMode="auto">
          <a:xfrm>
            <a:off x="10160000" y="4267200"/>
            <a:ext cx="914400" cy="2286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1476375"/>
            <a:ext cx="11099800" cy="962025"/>
          </a:xfrm>
          <a:solidFill>
            <a:srgbClr val="FFFFFF"/>
          </a:solidFill>
        </p:spPr>
        <p:txBody>
          <a:bodyPr lIns="90488" tIns="44450" rIns="90488" bIns="44450"/>
          <a:lstStyle/>
          <a:p>
            <a:pPr marL="0" indent="0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2400" b="0" dirty="0" err="1" smtClean="0"/>
              <a:t>Bagaiman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Akun-akun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dibawah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ini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disajikan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dalam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Laporan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Posisi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Keuangan</a:t>
            </a:r>
            <a:r>
              <a:rPr lang="en-US" sz="2400" b="0" dirty="0" smtClean="0"/>
              <a:t>?</a:t>
            </a: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13567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66399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33528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87376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1221318" y="3125789"/>
            <a:ext cx="4669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Accounts Receivable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6402918" y="2820988"/>
            <a:ext cx="466936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Allowance for       Doubtful Accounts</a:t>
            </a: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13567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13567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66399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66399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6117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Beg.       500</a:t>
            </a:r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88413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Beg.       </a:t>
            </a:r>
          </a:p>
        </p:txBody>
      </p:sp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6117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End.       500</a:t>
            </a:r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88413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End.       </a:t>
            </a:r>
          </a:p>
        </p:txBody>
      </p:sp>
      <p:sp>
        <p:nvSpPr>
          <p:cNvPr id="775186" name="Rectangle 18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762000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986367" y="1577976"/>
          <a:ext cx="10871200" cy="3370263"/>
        </p:xfrm>
        <a:graphic>
          <a:graphicData uri="http://schemas.openxmlformats.org/presentationml/2006/ole">
            <p:oleObj spid="_x0000_s1026" name="Worksheet" r:id="rId4" imgW="4467343" imgH="1857443" progId="Excel.Sheet.8">
              <p:embed/>
            </p:oleObj>
          </a:graphicData>
        </a:graphic>
      </p:graphicFrame>
      <p:sp>
        <p:nvSpPr>
          <p:cNvPr id="776202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457199"/>
            <a:ext cx="10972800" cy="820057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990600" y="1524001"/>
          <a:ext cx="10896600" cy="3305175"/>
        </p:xfrm>
        <a:graphic>
          <a:graphicData uri="http://schemas.openxmlformats.org/presentationml/2006/ole">
            <p:oleObj spid="_x0000_s2050" name="Worksheet" r:id="rId4" imgW="4467225" imgH="1809810" progId="Excel.Sheet.8">
              <p:embed/>
            </p:oleObj>
          </a:graphicData>
        </a:graphic>
      </p:graphicFrame>
      <p:sp>
        <p:nvSpPr>
          <p:cNvPr id="96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762000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276350"/>
            <a:ext cx="11099800" cy="1390650"/>
          </a:xfrm>
          <a:solidFill>
            <a:srgbClr val="FFFFFF"/>
          </a:solidFill>
          <a:ln w="57150" cap="flat" cmpd="thickThin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dirty="0" err="1" smtClean="0">
                <a:solidFill>
                  <a:srgbClr val="800000"/>
                </a:solidFill>
              </a:rPr>
              <a:t>Ayat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Jurnal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untuk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penjualan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kredit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sebesar</a:t>
            </a:r>
            <a:r>
              <a:rPr lang="en-US" sz="2200" dirty="0" smtClean="0">
                <a:solidFill>
                  <a:srgbClr val="800000"/>
                </a:solidFill>
              </a:rPr>
              <a:t> $100?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b="0" dirty="0" smtClean="0"/>
              <a:t>	Accounts receivable			100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b="0" dirty="0" smtClean="0"/>
              <a:t>		Sales						 100</a:t>
            </a: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13567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66399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33528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87376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1221318" y="3125789"/>
            <a:ext cx="4669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Accounts Receivable</a:t>
            </a: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6402918" y="2820988"/>
            <a:ext cx="466936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Allowance for       Doubtful Accounts</a:t>
            </a: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13567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13567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66399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66399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auto">
          <a:xfrm>
            <a:off x="6117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Beg.       500</a:t>
            </a:r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88413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Beg.       </a:t>
            </a:r>
          </a:p>
        </p:txBody>
      </p:sp>
      <p:sp>
        <p:nvSpPr>
          <p:cNvPr id="33807" name="Rectangle 16"/>
          <p:cNvSpPr>
            <a:spLocks noChangeArrowheads="1"/>
          </p:cNvSpPr>
          <p:nvPr/>
        </p:nvSpPr>
        <p:spPr bwMode="auto">
          <a:xfrm>
            <a:off x="6117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End.       500</a:t>
            </a:r>
          </a:p>
        </p:txBody>
      </p:sp>
      <p:sp>
        <p:nvSpPr>
          <p:cNvPr id="33808" name="Rectangle 17"/>
          <p:cNvSpPr>
            <a:spLocks noChangeArrowheads="1"/>
          </p:cNvSpPr>
          <p:nvPr/>
        </p:nvSpPr>
        <p:spPr bwMode="auto">
          <a:xfrm>
            <a:off x="88413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End.       </a:t>
            </a:r>
          </a:p>
        </p:txBody>
      </p:sp>
      <p:sp>
        <p:nvSpPr>
          <p:cNvPr id="778258" name="Rectangle 18"/>
          <p:cNvSpPr>
            <a:spLocks noGrp="1" noChangeArrowheads="1"/>
          </p:cNvSpPr>
          <p:nvPr>
            <p:ph type="title"/>
          </p:nvPr>
        </p:nvSpPr>
        <p:spPr>
          <a:xfrm>
            <a:off x="609600" y="319314"/>
            <a:ext cx="10972800" cy="698274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F0169FE-9207-49B6-88E2-24A422BA7E35}"/>
              </a:ext>
            </a:extLst>
          </p:cNvPr>
          <p:cNvGrpSpPr/>
          <p:nvPr/>
        </p:nvGrpSpPr>
        <p:grpSpPr>
          <a:xfrm rot="10800000">
            <a:off x="4438650" y="837790"/>
            <a:ext cx="7600950" cy="1250874"/>
            <a:chOff x="2203174" y="4452730"/>
            <a:chExt cx="8540094" cy="1391478"/>
          </a:xfrm>
          <a:solidFill>
            <a:schemeClr val="accent2">
              <a:alpha val="7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E8B188-D64E-49B7-AEA8-AAAE7DAC8102}"/>
                </a:ext>
              </a:extLst>
            </p:cNvPr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xmlns="" id="{64610898-C54C-4258-878C-B0CF860C4285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xmlns="" id="{6321F14D-7F7F-4069-8692-D98DDDD675CC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xmlns="" id="{2A85CE99-4132-43E5-B6E8-EA5DDE9223E8}"/>
                </a:ext>
              </a:extLst>
            </p:cNvPr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xmlns="" id="{BD669EDF-8711-4A26-B9C2-77E7C372EAC4}"/>
                </a:ext>
              </a:extLst>
            </p:cNvPr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C5785E5-E343-4372-801A-DBC1D253C837}"/>
              </a:ext>
            </a:extLst>
          </p:cNvPr>
          <p:cNvSpPr txBox="1"/>
          <p:nvPr/>
        </p:nvSpPr>
        <p:spPr>
          <a:xfrm>
            <a:off x="5436972" y="1141036"/>
            <a:ext cx="62525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Capaian</a:t>
            </a:r>
            <a:r>
              <a:rPr lang="en-US" altLang="ko-KR" sz="3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Pembelajaran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CE6B9E-73E2-4B38-98C5-2C3C5D875F26}"/>
              </a:ext>
            </a:extLst>
          </p:cNvPr>
          <p:cNvSpPr txBox="1"/>
          <p:nvPr/>
        </p:nvSpPr>
        <p:spPr>
          <a:xfrm>
            <a:off x="4646141" y="2423154"/>
            <a:ext cx="6944497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memahami</a:t>
            </a:r>
            <a:r>
              <a:rPr lang="en-US" sz="2800" dirty="0" smtClean="0"/>
              <a:t> </a:t>
            </a:r>
            <a:r>
              <a:rPr lang="en-US" sz="2800" dirty="0" err="1" smtClean="0"/>
              <a:t>akuntansi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lingkup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permasalahan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terkait</a:t>
            </a:r>
            <a:r>
              <a:rPr lang="en-US" sz="2800" dirty="0" smtClean="0"/>
              <a:t>.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diharapkan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kemampuan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tepat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penyediaan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pengambilan</a:t>
            </a:r>
            <a:r>
              <a:rPr lang="en-US" sz="2800" dirty="0" smtClean="0"/>
              <a:t> </a:t>
            </a:r>
            <a:r>
              <a:rPr lang="en-US" sz="2800" dirty="0" err="1" smtClean="0"/>
              <a:t>keputusan</a:t>
            </a:r>
            <a:r>
              <a:rPr lang="en-US" sz="2800" dirty="0" smtClean="0"/>
              <a:t> </a:t>
            </a:r>
            <a:r>
              <a:rPr lang="en-US" sz="2800" dirty="0" err="1" smtClean="0"/>
              <a:t>manajer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4"/>
          <p:cNvSpPr>
            <a:spLocks noChangeShapeType="1"/>
          </p:cNvSpPr>
          <p:nvPr/>
        </p:nvSpPr>
        <p:spPr bwMode="auto">
          <a:xfrm>
            <a:off x="13567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Line 5"/>
          <p:cNvSpPr>
            <a:spLocks noChangeShapeType="1"/>
          </p:cNvSpPr>
          <p:nvPr/>
        </p:nvSpPr>
        <p:spPr bwMode="auto">
          <a:xfrm>
            <a:off x="66399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Line 6"/>
          <p:cNvSpPr>
            <a:spLocks noChangeShapeType="1"/>
          </p:cNvSpPr>
          <p:nvPr/>
        </p:nvSpPr>
        <p:spPr bwMode="auto">
          <a:xfrm>
            <a:off x="33528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>
            <a:off x="87376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1221318" y="3125789"/>
            <a:ext cx="4669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Accounts Receivable</a:t>
            </a:r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6402918" y="2820988"/>
            <a:ext cx="466936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Allowance for       Doubtful Accounts</a:t>
            </a:r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13567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>
            <a:off x="13567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>
            <a:off x="66399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66399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4"/>
          <p:cNvSpPr>
            <a:spLocks noChangeArrowheads="1"/>
          </p:cNvSpPr>
          <p:nvPr/>
        </p:nvSpPr>
        <p:spPr bwMode="auto">
          <a:xfrm>
            <a:off x="6117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Beg.       500</a:t>
            </a:r>
          </a:p>
        </p:txBody>
      </p: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88413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Beg.       </a:t>
            </a:r>
          </a:p>
        </p:txBody>
      </p:sp>
      <p:sp>
        <p:nvSpPr>
          <p:cNvPr id="34830" name="Rectangle 16"/>
          <p:cNvSpPr>
            <a:spLocks noChangeArrowheads="1"/>
          </p:cNvSpPr>
          <p:nvPr/>
        </p:nvSpPr>
        <p:spPr bwMode="auto">
          <a:xfrm>
            <a:off x="6117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End.       600</a:t>
            </a:r>
          </a:p>
        </p:txBody>
      </p:sp>
      <p:sp>
        <p:nvSpPr>
          <p:cNvPr id="34831" name="Rectangle 17"/>
          <p:cNvSpPr>
            <a:spLocks noChangeArrowheads="1"/>
          </p:cNvSpPr>
          <p:nvPr/>
        </p:nvSpPr>
        <p:spPr bwMode="auto">
          <a:xfrm>
            <a:off x="88413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End.       </a:t>
            </a:r>
          </a:p>
        </p:txBody>
      </p:sp>
      <p:sp>
        <p:nvSpPr>
          <p:cNvPr id="34832" name="Rectangle 18"/>
          <p:cNvSpPr>
            <a:spLocks noChangeArrowheads="1"/>
          </p:cNvSpPr>
          <p:nvPr/>
        </p:nvSpPr>
        <p:spPr bwMode="auto">
          <a:xfrm>
            <a:off x="611718" y="4192589"/>
            <a:ext cx="2637367" cy="459100"/>
          </a:xfrm>
          <a:prstGeom prst="rect">
            <a:avLst/>
          </a:prstGeom>
          <a:solidFill>
            <a:srgbClr val="FAFD00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Sale       100</a:t>
            </a:r>
          </a:p>
        </p:txBody>
      </p:sp>
      <p:sp>
        <p:nvSpPr>
          <p:cNvPr id="779283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246743"/>
            <a:ext cx="10972800" cy="770845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  <p:sp>
        <p:nvSpPr>
          <p:cNvPr id="779287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546100" y="1276350"/>
            <a:ext cx="11099800" cy="1390650"/>
          </a:xfrm>
          <a:solidFill>
            <a:srgbClr val="FFFFFF"/>
          </a:solidFill>
          <a:ln w="57150" cap="flat" cmpd="thickThin" algn="ctr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dirty="0" err="1" smtClean="0">
                <a:solidFill>
                  <a:srgbClr val="800000"/>
                </a:solidFill>
              </a:rPr>
              <a:t>Ayat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Jurnal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untuk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penjualan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kredit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sebesar</a:t>
            </a:r>
            <a:r>
              <a:rPr lang="en-US" sz="2200" dirty="0" smtClean="0">
                <a:solidFill>
                  <a:srgbClr val="800000"/>
                </a:solidFill>
              </a:rPr>
              <a:t> $100?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b="0" dirty="0" smtClean="0"/>
              <a:t>	Accounts receivable			100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b="0" dirty="0" smtClean="0"/>
              <a:t>		Sales						 100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276350"/>
            <a:ext cx="11099800" cy="1390650"/>
          </a:xfrm>
          <a:solidFill>
            <a:srgbClr val="FFFFFF"/>
          </a:solidFill>
          <a:ln w="57150" cap="flat" cmpd="thickThin" algn="ctr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dirty="0" err="1" smtClean="0">
                <a:solidFill>
                  <a:srgbClr val="800000"/>
                </a:solidFill>
              </a:rPr>
              <a:t>Diterima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sebesar</a:t>
            </a:r>
            <a:r>
              <a:rPr lang="en-US" sz="2200" dirty="0" smtClean="0">
                <a:solidFill>
                  <a:srgbClr val="800000"/>
                </a:solidFill>
              </a:rPr>
              <a:t> $333 </a:t>
            </a:r>
            <a:r>
              <a:rPr lang="en-US" sz="2200" dirty="0" err="1" smtClean="0">
                <a:solidFill>
                  <a:srgbClr val="800000"/>
                </a:solidFill>
              </a:rPr>
              <a:t>atas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piutang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usaha</a:t>
            </a:r>
            <a:r>
              <a:rPr lang="en-US" sz="2200" dirty="0" smtClean="0">
                <a:solidFill>
                  <a:srgbClr val="800000"/>
                </a:solidFill>
              </a:rPr>
              <a:t>?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b="0" dirty="0" smtClean="0"/>
              <a:t>	Cash					333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b="0" dirty="0" smtClean="0"/>
              <a:t>		Accounts receivable				333</a:t>
            </a:r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13567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66399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33528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87376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1221318" y="3125789"/>
            <a:ext cx="4669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Accounts Receivable</a:t>
            </a: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6402918" y="2820988"/>
            <a:ext cx="466936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Allowance for       Doubtful Accounts</a:t>
            </a:r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13567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13567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66399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66399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4"/>
          <p:cNvSpPr>
            <a:spLocks noChangeArrowheads="1"/>
          </p:cNvSpPr>
          <p:nvPr/>
        </p:nvSpPr>
        <p:spPr bwMode="auto">
          <a:xfrm>
            <a:off x="6117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Beg.       500</a:t>
            </a:r>
          </a:p>
        </p:txBody>
      </p:sp>
      <p:sp>
        <p:nvSpPr>
          <p:cNvPr id="35854" name="Rectangle 15"/>
          <p:cNvSpPr>
            <a:spLocks noChangeArrowheads="1"/>
          </p:cNvSpPr>
          <p:nvPr/>
        </p:nvSpPr>
        <p:spPr bwMode="auto">
          <a:xfrm>
            <a:off x="88413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Beg.       </a:t>
            </a:r>
          </a:p>
        </p:txBody>
      </p:sp>
      <p:sp>
        <p:nvSpPr>
          <p:cNvPr id="35855" name="Rectangle 16"/>
          <p:cNvSpPr>
            <a:spLocks noChangeArrowheads="1"/>
          </p:cNvSpPr>
          <p:nvPr/>
        </p:nvSpPr>
        <p:spPr bwMode="auto">
          <a:xfrm>
            <a:off x="6117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End.       600</a:t>
            </a:r>
          </a:p>
        </p:txBody>
      </p:sp>
      <p:sp>
        <p:nvSpPr>
          <p:cNvPr id="35856" name="Rectangle 17"/>
          <p:cNvSpPr>
            <a:spLocks noChangeArrowheads="1"/>
          </p:cNvSpPr>
          <p:nvPr/>
        </p:nvSpPr>
        <p:spPr bwMode="auto">
          <a:xfrm>
            <a:off x="88413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End.       </a:t>
            </a:r>
          </a:p>
        </p:txBody>
      </p:sp>
      <p:sp>
        <p:nvSpPr>
          <p:cNvPr id="35857" name="Rectangle 18"/>
          <p:cNvSpPr>
            <a:spLocks noChangeArrowheads="1"/>
          </p:cNvSpPr>
          <p:nvPr/>
        </p:nvSpPr>
        <p:spPr bwMode="auto">
          <a:xfrm>
            <a:off x="611718" y="41925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Sale       100</a:t>
            </a:r>
          </a:p>
        </p:txBody>
      </p:sp>
      <p:sp>
        <p:nvSpPr>
          <p:cNvPr id="780307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319314"/>
            <a:ext cx="10972800" cy="698274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276350"/>
            <a:ext cx="11099800" cy="1390650"/>
          </a:xfrm>
          <a:solidFill>
            <a:srgbClr val="FFFFFF"/>
          </a:solidFill>
          <a:ln w="57150" cap="flat" cmpd="thickThin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dirty="0" err="1" smtClean="0">
                <a:solidFill>
                  <a:srgbClr val="800000"/>
                </a:solidFill>
              </a:rPr>
              <a:t>Diterima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sebesar</a:t>
            </a:r>
            <a:r>
              <a:rPr lang="en-US" sz="2200" dirty="0" smtClean="0">
                <a:solidFill>
                  <a:srgbClr val="800000"/>
                </a:solidFill>
              </a:rPr>
              <a:t> $333 </a:t>
            </a:r>
            <a:r>
              <a:rPr lang="en-US" sz="2200" dirty="0" err="1" smtClean="0">
                <a:solidFill>
                  <a:srgbClr val="800000"/>
                </a:solidFill>
              </a:rPr>
              <a:t>atas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piutang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usaha</a:t>
            </a:r>
            <a:r>
              <a:rPr lang="en-US" sz="2200" dirty="0" smtClean="0">
                <a:solidFill>
                  <a:srgbClr val="800000"/>
                </a:solidFill>
              </a:rPr>
              <a:t>?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b="0" dirty="0" smtClean="0"/>
              <a:t>	Cash					333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b="0" dirty="0" smtClean="0"/>
              <a:t>		Accounts receivable				333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13567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66399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33528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87376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1221318" y="3125789"/>
            <a:ext cx="4669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Accounts Receivable</a:t>
            </a: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6402918" y="2820988"/>
            <a:ext cx="466936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Allowance for       Doubtful Accounts</a:t>
            </a: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13567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13567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>
            <a:off x="66399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66399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4"/>
          <p:cNvSpPr>
            <a:spLocks noChangeArrowheads="1"/>
          </p:cNvSpPr>
          <p:nvPr/>
        </p:nvSpPr>
        <p:spPr bwMode="auto">
          <a:xfrm>
            <a:off x="6117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Beg.       500</a:t>
            </a:r>
          </a:p>
        </p:txBody>
      </p:sp>
      <p:sp>
        <p:nvSpPr>
          <p:cNvPr id="36878" name="Rectangle 15"/>
          <p:cNvSpPr>
            <a:spLocks noChangeArrowheads="1"/>
          </p:cNvSpPr>
          <p:nvPr/>
        </p:nvSpPr>
        <p:spPr bwMode="auto">
          <a:xfrm>
            <a:off x="88413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Beg.       </a:t>
            </a:r>
          </a:p>
        </p:txBody>
      </p:sp>
      <p:sp>
        <p:nvSpPr>
          <p:cNvPr id="36879" name="Rectangle 16"/>
          <p:cNvSpPr>
            <a:spLocks noChangeArrowheads="1"/>
          </p:cNvSpPr>
          <p:nvPr/>
        </p:nvSpPr>
        <p:spPr bwMode="auto">
          <a:xfrm>
            <a:off x="6117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End.       267</a:t>
            </a:r>
          </a:p>
        </p:txBody>
      </p:sp>
      <p:sp>
        <p:nvSpPr>
          <p:cNvPr id="36880" name="Rectangle 17"/>
          <p:cNvSpPr>
            <a:spLocks noChangeArrowheads="1"/>
          </p:cNvSpPr>
          <p:nvPr/>
        </p:nvSpPr>
        <p:spPr bwMode="auto">
          <a:xfrm>
            <a:off x="88413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End.       </a:t>
            </a:r>
          </a:p>
        </p:txBody>
      </p:sp>
      <p:sp>
        <p:nvSpPr>
          <p:cNvPr id="36881" name="Rectangle 18"/>
          <p:cNvSpPr>
            <a:spLocks noChangeArrowheads="1"/>
          </p:cNvSpPr>
          <p:nvPr/>
        </p:nvSpPr>
        <p:spPr bwMode="auto">
          <a:xfrm>
            <a:off x="611718" y="41925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Sale       100</a:t>
            </a:r>
          </a:p>
        </p:txBody>
      </p:sp>
      <p:sp>
        <p:nvSpPr>
          <p:cNvPr id="36882" name="Rectangle 19"/>
          <p:cNvSpPr>
            <a:spLocks noChangeArrowheads="1"/>
          </p:cNvSpPr>
          <p:nvPr/>
        </p:nvSpPr>
        <p:spPr bwMode="auto">
          <a:xfrm>
            <a:off x="3558118" y="4192589"/>
            <a:ext cx="2434167" cy="459100"/>
          </a:xfrm>
          <a:prstGeom prst="rect">
            <a:avLst/>
          </a:prstGeom>
          <a:solidFill>
            <a:srgbClr val="FAFD00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333     Coll.       </a:t>
            </a:r>
          </a:p>
        </p:txBody>
      </p:sp>
      <p:sp>
        <p:nvSpPr>
          <p:cNvPr id="781332" name="Rectangle 20"/>
          <p:cNvSpPr>
            <a:spLocks noGrp="1" noChangeArrowheads="1"/>
          </p:cNvSpPr>
          <p:nvPr>
            <p:ph type="title"/>
          </p:nvPr>
        </p:nvSpPr>
        <p:spPr>
          <a:xfrm>
            <a:off x="609600" y="261257"/>
            <a:ext cx="10972800" cy="756331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76350"/>
            <a:ext cx="11277600" cy="1619250"/>
          </a:xfrm>
          <a:solidFill>
            <a:srgbClr val="FFFFFF"/>
          </a:solidFill>
          <a:ln w="57150" cap="flat" cmpd="thickThin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dirty="0" err="1" smtClean="0">
                <a:solidFill>
                  <a:srgbClr val="800000"/>
                </a:solidFill>
              </a:rPr>
              <a:t>Penyesuaian</a:t>
            </a:r>
            <a:r>
              <a:rPr lang="en-US" sz="2200" dirty="0" smtClean="0">
                <a:solidFill>
                  <a:srgbClr val="800000"/>
                </a:solidFill>
              </a:rPr>
              <a:t> $15 </a:t>
            </a:r>
            <a:r>
              <a:rPr lang="en-US" sz="2200" dirty="0" err="1" smtClean="0">
                <a:solidFill>
                  <a:srgbClr val="800000"/>
                </a:solidFill>
              </a:rPr>
              <a:t>untuk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estimasi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Piutang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Tak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Tertagih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i="1" dirty="0" smtClean="0">
                <a:solidFill>
                  <a:srgbClr val="800000"/>
                </a:solidFill>
              </a:rPr>
              <a:t>(Bad Debts)</a:t>
            </a:r>
            <a:r>
              <a:rPr lang="en-US" sz="2200" dirty="0" smtClean="0">
                <a:solidFill>
                  <a:srgbClr val="800000"/>
                </a:solidFill>
              </a:rPr>
              <a:t>?</a:t>
            </a:r>
            <a:r>
              <a:rPr lang="en-US" sz="2200" b="0" dirty="0" smtClean="0"/>
              <a:t> 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b="0" dirty="0" smtClean="0"/>
              <a:t>	Bad debt expense				15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b="0" dirty="0" smtClean="0"/>
              <a:t>		Allowance for Doubtful Accounts		15</a:t>
            </a:r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13567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>
            <a:off x="66399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33528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87376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1221318" y="3125789"/>
            <a:ext cx="4669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Accounts Receivable</a:t>
            </a: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6402918" y="2820988"/>
            <a:ext cx="466936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Allowance for       Doubtful Accounts</a:t>
            </a:r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>
            <a:off x="13567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>
            <a:off x="13567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2"/>
          <p:cNvSpPr>
            <a:spLocks noChangeShapeType="1"/>
          </p:cNvSpPr>
          <p:nvPr/>
        </p:nvSpPr>
        <p:spPr bwMode="auto">
          <a:xfrm>
            <a:off x="66399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>
            <a:off x="66399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6117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Beg.       500</a:t>
            </a: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88413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Beg.       </a:t>
            </a:r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6117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End.       267</a:t>
            </a:r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88413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End.       </a:t>
            </a:r>
          </a:p>
        </p:txBody>
      </p:sp>
      <p:sp>
        <p:nvSpPr>
          <p:cNvPr id="37905" name="Rectangle 18"/>
          <p:cNvSpPr>
            <a:spLocks noChangeArrowheads="1"/>
          </p:cNvSpPr>
          <p:nvPr/>
        </p:nvSpPr>
        <p:spPr bwMode="auto">
          <a:xfrm>
            <a:off x="611718" y="41925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Sale       100</a:t>
            </a:r>
          </a:p>
        </p:txBody>
      </p:sp>
      <p:sp>
        <p:nvSpPr>
          <p:cNvPr id="37906" name="Rectangle 19"/>
          <p:cNvSpPr>
            <a:spLocks noChangeArrowheads="1"/>
          </p:cNvSpPr>
          <p:nvPr/>
        </p:nvSpPr>
        <p:spPr bwMode="auto">
          <a:xfrm>
            <a:off x="3558118" y="4192589"/>
            <a:ext cx="24341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333     Coll.       </a:t>
            </a:r>
          </a:p>
        </p:txBody>
      </p:sp>
      <p:sp>
        <p:nvSpPr>
          <p:cNvPr id="782356" name="Rectangle 20"/>
          <p:cNvSpPr>
            <a:spLocks noGrp="1" noChangeArrowheads="1"/>
          </p:cNvSpPr>
          <p:nvPr>
            <p:ph type="title"/>
          </p:nvPr>
        </p:nvSpPr>
        <p:spPr>
          <a:xfrm>
            <a:off x="609600" y="232229"/>
            <a:ext cx="10972800" cy="785359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4"/>
          <p:cNvSpPr>
            <a:spLocks noChangeShapeType="1"/>
          </p:cNvSpPr>
          <p:nvPr/>
        </p:nvSpPr>
        <p:spPr bwMode="auto">
          <a:xfrm>
            <a:off x="13567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66399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>
            <a:off x="33528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87376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1221318" y="3125789"/>
            <a:ext cx="4669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Accounts Receivable</a:t>
            </a:r>
          </a:p>
        </p:txBody>
      </p:sp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6402918" y="2820988"/>
            <a:ext cx="466936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Allowance for       Doubtful Accounts</a:t>
            </a:r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>
            <a:off x="13567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13567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>
            <a:off x="66399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66399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6117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Beg.       500</a:t>
            </a:r>
          </a:p>
        </p:txBody>
      </p:sp>
      <p:sp>
        <p:nvSpPr>
          <p:cNvPr id="38925" name="Rectangle 15"/>
          <p:cNvSpPr>
            <a:spLocks noChangeArrowheads="1"/>
          </p:cNvSpPr>
          <p:nvPr/>
        </p:nvSpPr>
        <p:spPr bwMode="auto">
          <a:xfrm>
            <a:off x="88413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Beg.       </a:t>
            </a:r>
          </a:p>
        </p:txBody>
      </p:sp>
      <p:sp>
        <p:nvSpPr>
          <p:cNvPr id="38926" name="Rectangle 16"/>
          <p:cNvSpPr>
            <a:spLocks noChangeArrowheads="1"/>
          </p:cNvSpPr>
          <p:nvPr/>
        </p:nvSpPr>
        <p:spPr bwMode="auto">
          <a:xfrm>
            <a:off x="6117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End.       267</a:t>
            </a:r>
          </a:p>
        </p:txBody>
      </p:sp>
      <p:sp>
        <p:nvSpPr>
          <p:cNvPr id="38927" name="Rectangle 17"/>
          <p:cNvSpPr>
            <a:spLocks noChangeArrowheads="1"/>
          </p:cNvSpPr>
          <p:nvPr/>
        </p:nvSpPr>
        <p:spPr bwMode="auto">
          <a:xfrm>
            <a:off x="88413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40      End.       </a:t>
            </a:r>
          </a:p>
        </p:txBody>
      </p:sp>
      <p:sp>
        <p:nvSpPr>
          <p:cNvPr id="38928" name="Rectangle 18"/>
          <p:cNvSpPr>
            <a:spLocks noChangeArrowheads="1"/>
          </p:cNvSpPr>
          <p:nvPr/>
        </p:nvSpPr>
        <p:spPr bwMode="auto">
          <a:xfrm>
            <a:off x="611718" y="41925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Sale       100</a:t>
            </a:r>
          </a:p>
        </p:txBody>
      </p:sp>
      <p:sp>
        <p:nvSpPr>
          <p:cNvPr id="38929" name="Rectangle 19"/>
          <p:cNvSpPr>
            <a:spLocks noChangeArrowheads="1"/>
          </p:cNvSpPr>
          <p:nvPr/>
        </p:nvSpPr>
        <p:spPr bwMode="auto">
          <a:xfrm>
            <a:off x="3558118" y="4192589"/>
            <a:ext cx="24341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333     Coll.       </a:t>
            </a:r>
          </a:p>
        </p:txBody>
      </p:sp>
      <p:sp>
        <p:nvSpPr>
          <p:cNvPr id="38930" name="Rectangle 20"/>
          <p:cNvSpPr>
            <a:spLocks noChangeArrowheads="1"/>
          </p:cNvSpPr>
          <p:nvPr/>
        </p:nvSpPr>
        <p:spPr bwMode="auto">
          <a:xfrm>
            <a:off x="8841318" y="4192589"/>
            <a:ext cx="2637367" cy="459100"/>
          </a:xfrm>
          <a:prstGeom prst="rect">
            <a:avLst/>
          </a:prstGeom>
          <a:solidFill>
            <a:srgbClr val="FAFD00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15      Est.       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09600" y="1276350"/>
            <a:ext cx="11277600" cy="1619250"/>
          </a:xfrm>
          <a:prstGeom prst="rect">
            <a:avLst/>
          </a:prstGeom>
          <a:solidFill>
            <a:srgbClr val="FFFFFF"/>
          </a:solidFill>
          <a:ln w="57150" cap="flat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0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2200" b="1" kern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Penyesuaian</a:t>
            </a:r>
            <a:r>
              <a:rPr lang="en-US" sz="2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$15 </a:t>
            </a:r>
            <a:r>
              <a:rPr lang="en-US" sz="2200" b="1" kern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untuk</a:t>
            </a:r>
            <a:r>
              <a:rPr lang="en-US" sz="2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kern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estimasi</a:t>
            </a:r>
            <a:r>
              <a:rPr lang="en-US" sz="2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kern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Piutang</a:t>
            </a:r>
            <a:r>
              <a:rPr lang="en-US" sz="2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kern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Tak</a:t>
            </a:r>
            <a:r>
              <a:rPr lang="en-US" sz="2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kern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Tertagih</a:t>
            </a:r>
            <a:r>
              <a:rPr lang="en-US" sz="2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(Bad Debts)</a:t>
            </a:r>
            <a:r>
              <a:rPr lang="en-US" sz="2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?</a:t>
            </a:r>
            <a:r>
              <a:rPr lang="en-US" sz="2200" kern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  <a:p>
            <a:pPr marL="342900" indent="-342900" algn="l">
              <a:lnSpc>
                <a:spcPct val="10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2200" kern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r>
              <a:rPr lang="en-US" sz="2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Bad debt expense				15</a:t>
            </a:r>
          </a:p>
          <a:p>
            <a:pPr marL="342900" indent="-342900" algn="l">
              <a:lnSpc>
                <a:spcPct val="10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2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Allowance for Doubtful Accounts		15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title"/>
          </p:nvPr>
        </p:nvSpPr>
        <p:spPr>
          <a:xfrm>
            <a:off x="609600" y="333829"/>
            <a:ext cx="10972800" cy="683759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6100" y="1276350"/>
            <a:ext cx="11099800" cy="1390650"/>
          </a:xfrm>
          <a:solidFill>
            <a:srgbClr val="FFFFFF"/>
          </a:solidFill>
          <a:ln w="57150" cap="flat" cmpd="thickThin" algn="ctr">
            <a:solidFill>
              <a:schemeClr val="tx1"/>
            </a:solidFill>
          </a:ln>
        </p:spPr>
        <p:txBody>
          <a:bodyPr lIns="90488" tIns="44450" rIns="90488" bIns="44450"/>
          <a:lstStyle/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dirty="0" err="1" smtClean="0">
                <a:solidFill>
                  <a:srgbClr val="800000"/>
                </a:solidFill>
              </a:rPr>
              <a:t>Penghapusan</a:t>
            </a:r>
            <a:r>
              <a:rPr lang="en-US" sz="2200" dirty="0" smtClean="0">
                <a:solidFill>
                  <a:srgbClr val="800000"/>
                </a:solidFill>
              </a:rPr>
              <a:t> (</a:t>
            </a:r>
            <a:r>
              <a:rPr lang="en-US" sz="2200" i="1" dirty="0" smtClean="0">
                <a:solidFill>
                  <a:srgbClr val="800000"/>
                </a:solidFill>
              </a:rPr>
              <a:t>Write-off</a:t>
            </a:r>
            <a:r>
              <a:rPr lang="en-US" sz="2200" dirty="0" smtClean="0">
                <a:solidFill>
                  <a:srgbClr val="800000"/>
                </a:solidFill>
              </a:rPr>
              <a:t>) </a:t>
            </a:r>
            <a:r>
              <a:rPr lang="en-US" sz="2200" dirty="0" err="1" smtClean="0">
                <a:solidFill>
                  <a:srgbClr val="800000"/>
                </a:solidFill>
              </a:rPr>
              <a:t>piutang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tak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tertagih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err="1" smtClean="0">
                <a:solidFill>
                  <a:srgbClr val="800000"/>
                </a:solidFill>
              </a:rPr>
              <a:t>sebesar</a:t>
            </a:r>
            <a:r>
              <a:rPr lang="en-US" sz="2200" dirty="0" smtClean="0">
                <a:solidFill>
                  <a:srgbClr val="800000"/>
                </a:solidFill>
              </a:rPr>
              <a:t> $10?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b="0" dirty="0" smtClean="0"/>
              <a:t>	Allowance for Doubtful accounts		10</a:t>
            </a:r>
          </a:p>
          <a:p>
            <a:pPr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200" b="0" dirty="0" smtClean="0"/>
              <a:t>		Accounts receivable				10</a:t>
            </a:r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13567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66399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33528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87376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1221318" y="3125789"/>
            <a:ext cx="4669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Accounts Receivable</a:t>
            </a:r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6402918" y="2820988"/>
            <a:ext cx="466936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Allowance for       Doubtful Accounts</a:t>
            </a:r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13567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13567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>
            <a:off x="66399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>
            <a:off x="66399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Rectangle 14"/>
          <p:cNvSpPr>
            <a:spLocks noChangeArrowheads="1"/>
          </p:cNvSpPr>
          <p:nvPr/>
        </p:nvSpPr>
        <p:spPr bwMode="auto">
          <a:xfrm>
            <a:off x="6117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Beg.       500</a:t>
            </a:r>
          </a:p>
        </p:txBody>
      </p:sp>
      <p:sp>
        <p:nvSpPr>
          <p:cNvPr id="39950" name="Rectangle 15"/>
          <p:cNvSpPr>
            <a:spLocks noChangeArrowheads="1"/>
          </p:cNvSpPr>
          <p:nvPr/>
        </p:nvSpPr>
        <p:spPr bwMode="auto">
          <a:xfrm>
            <a:off x="88413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Beg.       </a:t>
            </a:r>
          </a:p>
        </p:txBody>
      </p:sp>
      <p:sp>
        <p:nvSpPr>
          <p:cNvPr id="39951" name="Rectangle 16"/>
          <p:cNvSpPr>
            <a:spLocks noChangeArrowheads="1"/>
          </p:cNvSpPr>
          <p:nvPr/>
        </p:nvSpPr>
        <p:spPr bwMode="auto">
          <a:xfrm>
            <a:off x="6117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End.       267</a:t>
            </a:r>
          </a:p>
        </p:txBody>
      </p:sp>
      <p:sp>
        <p:nvSpPr>
          <p:cNvPr id="39952" name="Rectangle 17"/>
          <p:cNvSpPr>
            <a:spLocks noChangeArrowheads="1"/>
          </p:cNvSpPr>
          <p:nvPr/>
        </p:nvSpPr>
        <p:spPr bwMode="auto">
          <a:xfrm>
            <a:off x="88413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40      End.       </a:t>
            </a:r>
          </a:p>
        </p:txBody>
      </p:sp>
      <p:sp>
        <p:nvSpPr>
          <p:cNvPr id="39953" name="Rectangle 18"/>
          <p:cNvSpPr>
            <a:spLocks noChangeArrowheads="1"/>
          </p:cNvSpPr>
          <p:nvPr/>
        </p:nvSpPr>
        <p:spPr bwMode="auto">
          <a:xfrm>
            <a:off x="611718" y="41925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Sale       100</a:t>
            </a:r>
          </a:p>
        </p:txBody>
      </p:sp>
      <p:sp>
        <p:nvSpPr>
          <p:cNvPr id="39954" name="Rectangle 19"/>
          <p:cNvSpPr>
            <a:spLocks noChangeArrowheads="1"/>
          </p:cNvSpPr>
          <p:nvPr/>
        </p:nvSpPr>
        <p:spPr bwMode="auto">
          <a:xfrm>
            <a:off x="3558118" y="4192589"/>
            <a:ext cx="24341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333     Coll.       </a:t>
            </a:r>
          </a:p>
        </p:txBody>
      </p:sp>
      <p:sp>
        <p:nvSpPr>
          <p:cNvPr id="39955" name="Rectangle 20"/>
          <p:cNvSpPr>
            <a:spLocks noChangeArrowheads="1"/>
          </p:cNvSpPr>
          <p:nvPr/>
        </p:nvSpPr>
        <p:spPr bwMode="auto">
          <a:xfrm>
            <a:off x="8841318" y="41925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15      Est.       </a:t>
            </a:r>
          </a:p>
        </p:txBody>
      </p:sp>
      <p:sp>
        <p:nvSpPr>
          <p:cNvPr id="784405" name="Rectangle 21"/>
          <p:cNvSpPr>
            <a:spLocks noGrp="1" noChangeArrowheads="1"/>
          </p:cNvSpPr>
          <p:nvPr>
            <p:ph type="title"/>
          </p:nvPr>
        </p:nvSpPr>
        <p:spPr>
          <a:xfrm>
            <a:off x="609600" y="290286"/>
            <a:ext cx="10972800" cy="727302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4"/>
          <p:cNvSpPr>
            <a:spLocks noChangeShapeType="1"/>
          </p:cNvSpPr>
          <p:nvPr/>
        </p:nvSpPr>
        <p:spPr bwMode="auto">
          <a:xfrm>
            <a:off x="13567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Line 5"/>
          <p:cNvSpPr>
            <a:spLocks noChangeShapeType="1"/>
          </p:cNvSpPr>
          <p:nvPr/>
        </p:nvSpPr>
        <p:spPr bwMode="auto">
          <a:xfrm>
            <a:off x="6639984" y="3581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33528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8737600" y="3608388"/>
            <a:ext cx="0" cy="238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1221318" y="3125789"/>
            <a:ext cx="4669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Accounts Receivable</a:t>
            </a:r>
          </a:p>
        </p:txBody>
      </p:sp>
      <p:sp>
        <p:nvSpPr>
          <p:cNvPr id="40967" name="Rectangle 9"/>
          <p:cNvSpPr>
            <a:spLocks noChangeArrowheads="1"/>
          </p:cNvSpPr>
          <p:nvPr/>
        </p:nvSpPr>
        <p:spPr bwMode="auto">
          <a:xfrm>
            <a:off x="6402918" y="2820988"/>
            <a:ext cx="466936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Allowance for       Doubtful Accounts</a:t>
            </a:r>
          </a:p>
        </p:txBody>
      </p:sp>
      <p:sp>
        <p:nvSpPr>
          <p:cNvPr id="40968" name="Line 10"/>
          <p:cNvSpPr>
            <a:spLocks noChangeShapeType="1"/>
          </p:cNvSpPr>
          <p:nvPr/>
        </p:nvSpPr>
        <p:spPr bwMode="auto">
          <a:xfrm>
            <a:off x="13567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11"/>
          <p:cNvSpPr>
            <a:spLocks noChangeShapeType="1"/>
          </p:cNvSpPr>
          <p:nvPr/>
        </p:nvSpPr>
        <p:spPr bwMode="auto">
          <a:xfrm>
            <a:off x="13567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2"/>
          <p:cNvSpPr>
            <a:spLocks noChangeShapeType="1"/>
          </p:cNvSpPr>
          <p:nvPr/>
        </p:nvSpPr>
        <p:spPr bwMode="auto">
          <a:xfrm>
            <a:off x="6639984" y="54864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3"/>
          <p:cNvSpPr>
            <a:spLocks noChangeShapeType="1"/>
          </p:cNvSpPr>
          <p:nvPr/>
        </p:nvSpPr>
        <p:spPr bwMode="auto">
          <a:xfrm>
            <a:off x="6639984" y="6019800"/>
            <a:ext cx="409574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4"/>
          <p:cNvSpPr>
            <a:spLocks noChangeArrowheads="1"/>
          </p:cNvSpPr>
          <p:nvPr/>
        </p:nvSpPr>
        <p:spPr bwMode="auto">
          <a:xfrm>
            <a:off x="6117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Beg.       500</a:t>
            </a:r>
          </a:p>
        </p:txBody>
      </p:sp>
      <p:sp>
        <p:nvSpPr>
          <p:cNvPr id="40973" name="Rectangle 15"/>
          <p:cNvSpPr>
            <a:spLocks noChangeArrowheads="1"/>
          </p:cNvSpPr>
          <p:nvPr/>
        </p:nvSpPr>
        <p:spPr bwMode="auto">
          <a:xfrm>
            <a:off x="8841318" y="3659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25      Beg.       </a:t>
            </a:r>
          </a:p>
        </p:txBody>
      </p:sp>
      <p:sp>
        <p:nvSpPr>
          <p:cNvPr id="40974" name="Rectangle 16"/>
          <p:cNvSpPr>
            <a:spLocks noChangeArrowheads="1"/>
          </p:cNvSpPr>
          <p:nvPr/>
        </p:nvSpPr>
        <p:spPr bwMode="auto">
          <a:xfrm>
            <a:off x="6117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End.       257</a:t>
            </a:r>
          </a:p>
        </p:txBody>
      </p:sp>
      <p:sp>
        <p:nvSpPr>
          <p:cNvPr id="40975" name="Rectangle 17"/>
          <p:cNvSpPr>
            <a:spLocks noChangeArrowheads="1"/>
          </p:cNvSpPr>
          <p:nvPr/>
        </p:nvSpPr>
        <p:spPr bwMode="auto">
          <a:xfrm>
            <a:off x="8841318" y="55641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30      End.       </a:t>
            </a:r>
          </a:p>
        </p:txBody>
      </p:sp>
      <p:sp>
        <p:nvSpPr>
          <p:cNvPr id="40976" name="Rectangle 18"/>
          <p:cNvSpPr>
            <a:spLocks noChangeArrowheads="1"/>
          </p:cNvSpPr>
          <p:nvPr/>
        </p:nvSpPr>
        <p:spPr bwMode="auto">
          <a:xfrm>
            <a:off x="611718" y="41925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Sale       100</a:t>
            </a:r>
          </a:p>
        </p:txBody>
      </p:sp>
      <p:sp>
        <p:nvSpPr>
          <p:cNvPr id="40977" name="Rectangle 19"/>
          <p:cNvSpPr>
            <a:spLocks noChangeArrowheads="1"/>
          </p:cNvSpPr>
          <p:nvPr/>
        </p:nvSpPr>
        <p:spPr bwMode="auto">
          <a:xfrm>
            <a:off x="3558118" y="4192589"/>
            <a:ext cx="24341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333     Coll.       </a:t>
            </a:r>
          </a:p>
        </p:txBody>
      </p:sp>
      <p:sp>
        <p:nvSpPr>
          <p:cNvPr id="40978" name="Rectangle 20"/>
          <p:cNvSpPr>
            <a:spLocks noChangeArrowheads="1"/>
          </p:cNvSpPr>
          <p:nvPr/>
        </p:nvSpPr>
        <p:spPr bwMode="auto">
          <a:xfrm>
            <a:off x="8841318" y="4192589"/>
            <a:ext cx="26373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 15      Est.       </a:t>
            </a:r>
          </a:p>
        </p:txBody>
      </p:sp>
      <p:sp>
        <p:nvSpPr>
          <p:cNvPr id="40979" name="Rectangle 21"/>
          <p:cNvSpPr>
            <a:spLocks noChangeArrowheads="1"/>
          </p:cNvSpPr>
          <p:nvPr/>
        </p:nvSpPr>
        <p:spPr bwMode="auto">
          <a:xfrm>
            <a:off x="6301318" y="4725989"/>
            <a:ext cx="2230967" cy="459100"/>
          </a:xfrm>
          <a:prstGeom prst="rect">
            <a:avLst/>
          </a:prstGeom>
          <a:solidFill>
            <a:srgbClr val="FAFD00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W/O      10</a:t>
            </a:r>
          </a:p>
        </p:txBody>
      </p:sp>
      <p:sp>
        <p:nvSpPr>
          <p:cNvPr id="40980" name="Rectangle 22"/>
          <p:cNvSpPr>
            <a:spLocks noChangeArrowheads="1"/>
          </p:cNvSpPr>
          <p:nvPr/>
        </p:nvSpPr>
        <p:spPr bwMode="auto">
          <a:xfrm>
            <a:off x="3558118" y="4725989"/>
            <a:ext cx="2332567" cy="459100"/>
          </a:xfrm>
          <a:prstGeom prst="rect">
            <a:avLst/>
          </a:prstGeom>
          <a:solidFill>
            <a:srgbClr val="FAFD00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  10     W/O       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546100" y="1276350"/>
            <a:ext cx="11099800" cy="1390650"/>
          </a:xfrm>
          <a:prstGeom prst="rect">
            <a:avLst/>
          </a:prstGeom>
          <a:solidFill>
            <a:srgbClr val="FFFFFF"/>
          </a:solidFill>
          <a:ln w="57150" cap="flat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0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2200" b="1" kern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Penghapusan</a:t>
            </a:r>
            <a:r>
              <a:rPr lang="en-US" sz="2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(</a:t>
            </a:r>
            <a:r>
              <a:rPr lang="en-US" sz="2200" b="1" i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Write-off</a:t>
            </a:r>
            <a:r>
              <a:rPr lang="en-US" sz="2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) </a:t>
            </a:r>
            <a:r>
              <a:rPr lang="en-US" sz="2200" b="1" kern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piutang</a:t>
            </a:r>
            <a:r>
              <a:rPr lang="en-US" sz="2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kern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tak</a:t>
            </a:r>
            <a:r>
              <a:rPr lang="en-US" sz="2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kern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tertagih</a:t>
            </a:r>
            <a:r>
              <a:rPr lang="en-US" sz="2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200" b="1" kern="0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sebesar</a:t>
            </a:r>
            <a:r>
              <a:rPr lang="en-US" sz="22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$10?</a:t>
            </a:r>
          </a:p>
          <a:p>
            <a:pPr marL="342900" indent="-342900" algn="l">
              <a:lnSpc>
                <a:spcPct val="10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2200" kern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r>
              <a:rPr lang="en-US" sz="2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Allowance for Doubtful accounts		10</a:t>
            </a:r>
          </a:p>
          <a:p>
            <a:pPr marL="342900" indent="-342900" algn="l">
              <a:lnSpc>
                <a:spcPct val="10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2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Accounts receivable				10</a:t>
            </a:r>
          </a:p>
        </p:txBody>
      </p:sp>
      <p:sp>
        <p:nvSpPr>
          <p:cNvPr id="27" name="Rectangle 21"/>
          <p:cNvSpPr>
            <a:spLocks noGrp="1" noChangeArrowheads="1"/>
          </p:cNvSpPr>
          <p:nvPr>
            <p:ph type="title"/>
          </p:nvPr>
        </p:nvSpPr>
        <p:spPr>
          <a:xfrm>
            <a:off x="609600" y="319314"/>
            <a:ext cx="10972800" cy="698274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990600" y="1524001"/>
          <a:ext cx="10896600" cy="3305175"/>
        </p:xfrm>
        <a:graphic>
          <a:graphicData uri="http://schemas.openxmlformats.org/presentationml/2006/ole">
            <p:oleObj spid="_x0000_s3074" name="Worksheet" r:id="rId4" imgW="4467225" imgH="1809810" progId="Excel.Sheet.8">
              <p:embed/>
            </p:oleObj>
          </a:graphicData>
        </a:graphic>
      </p:graphicFrame>
      <p:sp>
        <p:nvSpPr>
          <p:cNvPr id="96256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747486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776514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943428" y="1431926"/>
            <a:ext cx="10160000" cy="57355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3200" b="1">
                <a:solidFill>
                  <a:srgbClr val="006600"/>
                </a:solidFill>
                <a:latin typeface="Arial" charset="0"/>
              </a:rPr>
              <a:t>Penilaian Piutang Usaha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1320800" y="2081214"/>
            <a:ext cx="10160000" cy="3120854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01638" indent="-401638" algn="l">
              <a:lnSpc>
                <a:spcPct val="125000"/>
              </a:lnSpc>
              <a:spcBef>
                <a:spcPct val="45000"/>
              </a:spcBef>
              <a:spcAft>
                <a:spcPct val="20000"/>
              </a:spcAft>
              <a:buSzPct val="80000"/>
              <a:buFontTx/>
              <a:buBlip>
                <a:blip r:embed="rId3"/>
              </a:buBlip>
            </a:pPr>
            <a:r>
              <a:rPr lang="en-US" sz="2400">
                <a:latin typeface="Arial" charset="0"/>
              </a:rPr>
              <a:t>Klasifikasi</a:t>
            </a:r>
          </a:p>
          <a:p>
            <a:pPr marL="401638" indent="-401638" algn="l">
              <a:lnSpc>
                <a:spcPct val="125000"/>
              </a:lnSpc>
              <a:spcBef>
                <a:spcPct val="45000"/>
              </a:spcBef>
              <a:spcAft>
                <a:spcPct val="20000"/>
              </a:spcAft>
              <a:buSzPct val="80000"/>
              <a:buFontTx/>
              <a:buBlip>
                <a:blip r:embed="rId3"/>
              </a:buBlip>
            </a:pPr>
            <a:r>
              <a:rPr lang="en-US" sz="2400">
                <a:latin typeface="Arial" charset="0"/>
              </a:rPr>
              <a:t>Penilaian (nilai realisasi bersih)</a:t>
            </a:r>
          </a:p>
          <a:p>
            <a:pPr marL="401638" indent="-401638" algn="l">
              <a:lnSpc>
                <a:spcPct val="125000"/>
              </a:lnSpc>
              <a:spcBef>
                <a:spcPct val="45000"/>
              </a:spcBef>
              <a:spcAft>
                <a:spcPct val="20000"/>
              </a:spcAft>
              <a:buSzPct val="80000"/>
            </a:pPr>
            <a:r>
              <a:rPr lang="en-US" sz="2400" b="1">
                <a:latin typeface="Arial" charset="0"/>
              </a:rPr>
              <a:t>Piutang Usaha yang tak Tertagih</a:t>
            </a:r>
          </a:p>
          <a:p>
            <a:pPr marL="401638" indent="-401638" algn="l">
              <a:lnSpc>
                <a:spcPct val="125000"/>
              </a:lnSpc>
              <a:spcBef>
                <a:spcPct val="45000"/>
              </a:spcBef>
              <a:spcAft>
                <a:spcPct val="20000"/>
              </a:spcAft>
              <a:buSzPct val="80000"/>
              <a:buFontTx/>
              <a:buBlip>
                <a:blip r:embed="rId3"/>
              </a:buBlip>
            </a:pPr>
            <a:r>
              <a:rPr lang="en-US" sz="2400">
                <a:latin typeface="Arial" charset="0"/>
              </a:rPr>
              <a:t>Penjualan atas dasar selain penjualan tunai berisiko menimbulkan kegagagalan untuk menagih piutang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AD752E57-AE48-4B2E-BD13-E299482EC991}"/>
              </a:ext>
            </a:extLst>
          </p:cNvPr>
          <p:cNvGrpSpPr/>
          <p:nvPr/>
        </p:nvGrpSpPr>
        <p:grpSpPr>
          <a:xfrm>
            <a:off x="8575589" y="713811"/>
            <a:ext cx="3888265" cy="5845731"/>
            <a:chOff x="412501" y="2943143"/>
            <a:chExt cx="3761594" cy="3743050"/>
          </a:xfrm>
        </p:grpSpPr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xmlns="" id="{92D13E30-3900-43A3-89A6-9D64C3CFAB44}"/>
                </a:ext>
              </a:extLst>
            </p:cNvPr>
            <p:cNvSpPr/>
            <p:nvPr/>
          </p:nvSpPr>
          <p:spPr>
            <a:xfrm rot="6342521">
              <a:off x="3097527" y="3516043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xmlns="" id="{3702C2D0-CC89-48A1-800A-CAF425B6250D}"/>
                </a:ext>
              </a:extLst>
            </p:cNvPr>
            <p:cNvSpPr/>
            <p:nvPr/>
          </p:nvSpPr>
          <p:spPr>
            <a:xfrm rot="4500000">
              <a:off x="3296179" y="3543395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xmlns="" id="{438975E4-D3CF-47DE-8BC9-3A050D183F65}"/>
                </a:ext>
              </a:extLst>
            </p:cNvPr>
            <p:cNvSpPr/>
            <p:nvPr/>
          </p:nvSpPr>
          <p:spPr>
            <a:xfrm rot="2700000">
              <a:off x="3452489" y="3440460"/>
              <a:ext cx="422301" cy="23656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Graphic 27">
              <a:extLst>
                <a:ext uri="{FF2B5EF4-FFF2-40B4-BE49-F238E27FC236}">
                  <a16:creationId xmlns:a16="http://schemas.microsoft.com/office/drawing/2014/main" xmlns="" id="{66D5C128-FBBD-4C3F-9C23-D7690A3776DF}"/>
                </a:ext>
              </a:extLst>
            </p:cNvPr>
            <p:cNvGrpSpPr/>
            <p:nvPr/>
          </p:nvGrpSpPr>
          <p:grpSpPr>
            <a:xfrm>
              <a:off x="412501" y="2943143"/>
              <a:ext cx="3761594" cy="3743050"/>
              <a:chOff x="2564432" y="-3077"/>
              <a:chExt cx="6894435" cy="6860447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31527167-A5F0-4354-83BC-82E6A8E910C5}"/>
                  </a:ext>
                </a:extLst>
              </p:cNvPr>
              <p:cNvSpPr/>
              <p:nvPr/>
            </p:nvSpPr>
            <p:spPr>
              <a:xfrm>
                <a:off x="3332452" y="147375"/>
                <a:ext cx="949569" cy="1085222"/>
              </a:xfrm>
              <a:custGeom>
                <a:avLst/>
                <a:gdLst>
                  <a:gd name="connsiteX0" fmla="*/ 926207 w 949569"/>
                  <a:gd name="connsiteY0" fmla="*/ 381671 h 1085221"/>
                  <a:gd name="connsiteX1" fmla="*/ 902091 w 949569"/>
                  <a:gd name="connsiteY1" fmla="*/ 320627 h 1085221"/>
                  <a:gd name="connsiteX2" fmla="*/ 872699 w 949569"/>
                  <a:gd name="connsiteY2" fmla="*/ 234714 h 1085221"/>
                  <a:gd name="connsiteX3" fmla="*/ 709916 w 949569"/>
                  <a:gd name="connsiteY3" fmla="*/ 57612 h 1085221"/>
                  <a:gd name="connsiteX4" fmla="*/ 557684 w 949569"/>
                  <a:gd name="connsiteY4" fmla="*/ 2597 h 1085221"/>
                  <a:gd name="connsiteX5" fmla="*/ 340639 w 949569"/>
                  <a:gd name="connsiteY5" fmla="*/ 1090 h 1085221"/>
                  <a:gd name="connsiteX6" fmla="*/ 228349 w 949569"/>
                  <a:gd name="connsiteY6" fmla="*/ 48568 h 1085221"/>
                  <a:gd name="connsiteX7" fmla="*/ 109276 w 949569"/>
                  <a:gd name="connsiteY7" fmla="*/ 228685 h 1085221"/>
                  <a:gd name="connsiteX8" fmla="*/ 61044 w 949569"/>
                  <a:gd name="connsiteY8" fmla="*/ 360569 h 1085221"/>
                  <a:gd name="connsiteX9" fmla="*/ 25623 w 949569"/>
                  <a:gd name="connsiteY9" fmla="*/ 557266 h 1085221"/>
                  <a:gd name="connsiteX10" fmla="*/ 25623 w 949569"/>
                  <a:gd name="connsiteY10" fmla="*/ 557266 h 1085221"/>
                  <a:gd name="connsiteX11" fmla="*/ 25623 w 949569"/>
                  <a:gd name="connsiteY11" fmla="*/ 557266 h 1085221"/>
                  <a:gd name="connsiteX12" fmla="*/ 0 w 949569"/>
                  <a:gd name="connsiteY12" fmla="*/ 607759 h 1085221"/>
                  <a:gd name="connsiteX13" fmla="*/ 119827 w 949569"/>
                  <a:gd name="connsiteY13" fmla="*/ 754716 h 1085221"/>
                  <a:gd name="connsiteX14" fmla="*/ 252465 w 949569"/>
                  <a:gd name="connsiteY14" fmla="*/ 987587 h 1085221"/>
                  <a:gd name="connsiteX15" fmla="*/ 302958 w 949569"/>
                  <a:gd name="connsiteY15" fmla="*/ 1006427 h 1085221"/>
                  <a:gd name="connsiteX16" fmla="*/ 385857 w 949569"/>
                  <a:gd name="connsiteY16" fmla="*/ 1081790 h 1085221"/>
                  <a:gd name="connsiteX17" fmla="*/ 480814 w 949569"/>
                  <a:gd name="connsiteY17" fmla="*/ 1044109 h 1085221"/>
                  <a:gd name="connsiteX18" fmla="*/ 516234 w 949569"/>
                  <a:gd name="connsiteY18" fmla="*/ 1003413 h 1085221"/>
                  <a:gd name="connsiteX19" fmla="*/ 602901 w 949569"/>
                  <a:gd name="connsiteY19" fmla="*/ 938601 h 1085221"/>
                  <a:gd name="connsiteX20" fmla="*/ 617220 w 949569"/>
                  <a:gd name="connsiteY20" fmla="*/ 920514 h 1085221"/>
                  <a:gd name="connsiteX21" fmla="*/ 648119 w 949569"/>
                  <a:gd name="connsiteY21" fmla="*/ 910717 h 1085221"/>
                  <a:gd name="connsiteX22" fmla="*/ 693336 w 949569"/>
                  <a:gd name="connsiteY22" fmla="*/ 896398 h 1085221"/>
                  <a:gd name="connsiteX23" fmla="*/ 703133 w 949569"/>
                  <a:gd name="connsiteY23" fmla="*/ 855702 h 1085221"/>
                  <a:gd name="connsiteX24" fmla="*/ 696351 w 949569"/>
                  <a:gd name="connsiteY24" fmla="*/ 784861 h 1085221"/>
                  <a:gd name="connsiteX25" fmla="*/ 723481 w 949569"/>
                  <a:gd name="connsiteY25" fmla="*/ 752455 h 1085221"/>
                  <a:gd name="connsiteX26" fmla="*/ 755134 w 949569"/>
                  <a:gd name="connsiteY26" fmla="*/ 752455 h 1085221"/>
                  <a:gd name="connsiteX27" fmla="*/ 774728 w 949569"/>
                  <a:gd name="connsiteY27" fmla="*/ 740397 h 1085221"/>
                  <a:gd name="connsiteX28" fmla="*/ 830496 w 949569"/>
                  <a:gd name="connsiteY28" fmla="*/ 583643 h 1085221"/>
                  <a:gd name="connsiteX29" fmla="*/ 856120 w 949569"/>
                  <a:gd name="connsiteY29" fmla="*/ 515816 h 1085221"/>
                  <a:gd name="connsiteX30" fmla="*/ 884757 w 949569"/>
                  <a:gd name="connsiteY30" fmla="*/ 536918 h 1085221"/>
                  <a:gd name="connsiteX31" fmla="*/ 899830 w 949569"/>
                  <a:gd name="connsiteY31" fmla="*/ 540686 h 1085221"/>
                  <a:gd name="connsiteX32" fmla="*/ 944294 w 949569"/>
                  <a:gd name="connsiteY32" fmla="*/ 496976 h 1085221"/>
                  <a:gd name="connsiteX33" fmla="*/ 926207 w 949569"/>
                  <a:gd name="connsiteY33" fmla="*/ 381671 h 108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49569" h="1085221">
                    <a:moveTo>
                      <a:pt x="926207" y="381671"/>
                    </a:moveTo>
                    <a:cubicBezTo>
                      <a:pt x="909627" y="364338"/>
                      <a:pt x="902844" y="343990"/>
                      <a:pt x="902091" y="320627"/>
                    </a:cubicBezTo>
                    <a:cubicBezTo>
                      <a:pt x="900584" y="288975"/>
                      <a:pt x="891540" y="257323"/>
                      <a:pt x="872699" y="234714"/>
                    </a:cubicBezTo>
                    <a:cubicBezTo>
                      <a:pt x="821453" y="172916"/>
                      <a:pt x="776989" y="105090"/>
                      <a:pt x="709916" y="57612"/>
                    </a:cubicBezTo>
                    <a:cubicBezTo>
                      <a:pt x="663191" y="24452"/>
                      <a:pt x="611945" y="6365"/>
                      <a:pt x="557684" y="2597"/>
                    </a:cubicBezTo>
                    <a:cubicBezTo>
                      <a:pt x="486089" y="-2678"/>
                      <a:pt x="412987" y="1843"/>
                      <a:pt x="340639" y="1090"/>
                    </a:cubicBezTo>
                    <a:cubicBezTo>
                      <a:pt x="296175" y="1090"/>
                      <a:pt x="255479" y="10887"/>
                      <a:pt x="228349" y="48568"/>
                    </a:cubicBezTo>
                    <a:cubicBezTo>
                      <a:pt x="185392" y="106597"/>
                      <a:pt x="143189" y="165380"/>
                      <a:pt x="109276" y="228685"/>
                    </a:cubicBezTo>
                    <a:cubicBezTo>
                      <a:pt x="87421" y="270134"/>
                      <a:pt x="79131" y="317613"/>
                      <a:pt x="61044" y="360569"/>
                    </a:cubicBezTo>
                    <a:cubicBezTo>
                      <a:pt x="34667" y="423874"/>
                      <a:pt x="26377" y="489440"/>
                      <a:pt x="25623" y="557266"/>
                    </a:cubicBezTo>
                    <a:lnTo>
                      <a:pt x="25623" y="557266"/>
                    </a:lnTo>
                    <a:cubicBezTo>
                      <a:pt x="25623" y="557266"/>
                      <a:pt x="25623" y="557266"/>
                      <a:pt x="25623" y="557266"/>
                    </a:cubicBezTo>
                    <a:cubicBezTo>
                      <a:pt x="17333" y="576107"/>
                      <a:pt x="10551" y="584396"/>
                      <a:pt x="0" y="607759"/>
                    </a:cubicBezTo>
                    <a:cubicBezTo>
                      <a:pt x="0" y="620571"/>
                      <a:pt x="95711" y="714020"/>
                      <a:pt x="119827" y="754716"/>
                    </a:cubicBezTo>
                    <a:cubicBezTo>
                      <a:pt x="156001" y="815760"/>
                      <a:pt x="247943" y="979297"/>
                      <a:pt x="252465" y="987587"/>
                    </a:cubicBezTo>
                    <a:cubicBezTo>
                      <a:pt x="272813" y="985326"/>
                      <a:pt x="290146" y="989847"/>
                      <a:pt x="302958" y="1006427"/>
                    </a:cubicBezTo>
                    <a:cubicBezTo>
                      <a:pt x="308987" y="1013964"/>
                      <a:pt x="345914" y="1061442"/>
                      <a:pt x="385857" y="1081790"/>
                    </a:cubicBezTo>
                    <a:cubicBezTo>
                      <a:pt x="423538" y="1100631"/>
                      <a:pt x="471770" y="1097616"/>
                      <a:pt x="480814" y="1044109"/>
                    </a:cubicBezTo>
                    <a:cubicBezTo>
                      <a:pt x="484582" y="1024514"/>
                      <a:pt x="495886" y="1009442"/>
                      <a:pt x="516234" y="1003413"/>
                    </a:cubicBezTo>
                    <a:cubicBezTo>
                      <a:pt x="552408" y="991355"/>
                      <a:pt x="581800" y="970253"/>
                      <a:pt x="602901" y="938601"/>
                    </a:cubicBezTo>
                    <a:cubicBezTo>
                      <a:pt x="607423" y="932572"/>
                      <a:pt x="612698" y="926543"/>
                      <a:pt x="617220" y="920514"/>
                    </a:cubicBezTo>
                    <a:cubicBezTo>
                      <a:pt x="625510" y="910717"/>
                      <a:pt x="633800" y="906195"/>
                      <a:pt x="648119" y="910717"/>
                    </a:cubicBezTo>
                    <a:cubicBezTo>
                      <a:pt x="664698" y="915238"/>
                      <a:pt x="684293" y="916746"/>
                      <a:pt x="693336" y="896398"/>
                    </a:cubicBezTo>
                    <a:cubicBezTo>
                      <a:pt x="698612" y="883586"/>
                      <a:pt x="703133" y="870021"/>
                      <a:pt x="703133" y="855702"/>
                    </a:cubicBezTo>
                    <a:cubicBezTo>
                      <a:pt x="703133" y="831586"/>
                      <a:pt x="700119" y="808224"/>
                      <a:pt x="696351" y="784861"/>
                    </a:cubicBezTo>
                    <a:cubicBezTo>
                      <a:pt x="692583" y="764513"/>
                      <a:pt x="702380" y="752455"/>
                      <a:pt x="723481" y="752455"/>
                    </a:cubicBezTo>
                    <a:cubicBezTo>
                      <a:pt x="734032" y="752455"/>
                      <a:pt x="744583" y="752455"/>
                      <a:pt x="755134" y="752455"/>
                    </a:cubicBezTo>
                    <a:cubicBezTo>
                      <a:pt x="764931" y="753209"/>
                      <a:pt x="770960" y="748687"/>
                      <a:pt x="774728" y="740397"/>
                    </a:cubicBezTo>
                    <a:cubicBezTo>
                      <a:pt x="798844" y="689904"/>
                      <a:pt x="812409" y="635643"/>
                      <a:pt x="830496" y="583643"/>
                    </a:cubicBezTo>
                    <a:cubicBezTo>
                      <a:pt x="838033" y="561034"/>
                      <a:pt x="843308" y="536918"/>
                      <a:pt x="856120" y="515816"/>
                    </a:cubicBezTo>
                    <a:cubicBezTo>
                      <a:pt x="865917" y="522599"/>
                      <a:pt x="874960" y="530135"/>
                      <a:pt x="884757" y="536918"/>
                    </a:cubicBezTo>
                    <a:cubicBezTo>
                      <a:pt x="889279" y="540686"/>
                      <a:pt x="893801" y="544454"/>
                      <a:pt x="899830" y="540686"/>
                    </a:cubicBezTo>
                    <a:cubicBezTo>
                      <a:pt x="916410" y="527874"/>
                      <a:pt x="936758" y="517324"/>
                      <a:pt x="944294" y="496976"/>
                    </a:cubicBezTo>
                    <a:cubicBezTo>
                      <a:pt x="958613" y="456280"/>
                      <a:pt x="958613" y="416338"/>
                      <a:pt x="926207" y="381671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043FC487-F488-423C-9398-C4D831B97F6F}"/>
                  </a:ext>
                </a:extLst>
              </p:cNvPr>
              <p:cNvSpPr/>
              <p:nvPr/>
            </p:nvSpPr>
            <p:spPr>
              <a:xfrm>
                <a:off x="2930353" y="5544431"/>
                <a:ext cx="6528514" cy="1312939"/>
              </a:xfrm>
              <a:custGeom>
                <a:avLst/>
                <a:gdLst>
                  <a:gd name="connsiteX0" fmla="*/ 2091982 w 6579158"/>
                  <a:gd name="connsiteY0" fmla="*/ 368523 h 1311309"/>
                  <a:gd name="connsiteX1" fmla="*/ 4955762 w 6579158"/>
                  <a:gd name="connsiteY1" fmla="*/ 131885 h 1311309"/>
                  <a:gd name="connsiteX2" fmla="*/ 6581335 w 6579158"/>
                  <a:gd name="connsiteY2" fmla="*/ 0 h 1311309"/>
                  <a:gd name="connsiteX3" fmla="*/ 6581335 w 6579158"/>
                  <a:gd name="connsiteY3" fmla="*/ 315769 h 1311309"/>
                  <a:gd name="connsiteX4" fmla="*/ 2574303 w 6579158"/>
                  <a:gd name="connsiteY4" fmla="*/ 1312817 h 1311309"/>
                  <a:gd name="connsiteX5" fmla="*/ 715860 w 6579158"/>
                  <a:gd name="connsiteY5" fmla="*/ 1164353 h 1311309"/>
                  <a:gd name="connsiteX6" fmla="*/ 430989 w 6579158"/>
                  <a:gd name="connsiteY6" fmla="*/ 1070150 h 1311309"/>
                  <a:gd name="connsiteX7" fmla="*/ 24031 w 6579158"/>
                  <a:gd name="connsiteY7" fmla="*/ 568234 h 1311309"/>
                  <a:gd name="connsiteX8" fmla="*/ 424207 w 6579158"/>
                  <a:gd name="connsiteY8" fmla="*/ 533567 h 1311309"/>
                  <a:gd name="connsiteX9" fmla="*/ 2091982 w 6579158"/>
                  <a:gd name="connsiteY9" fmla="*/ 368523 h 1311309"/>
                  <a:gd name="connsiteX0" fmla="*/ 2091982 w 6581335"/>
                  <a:gd name="connsiteY0" fmla="*/ 368523 h 1312887"/>
                  <a:gd name="connsiteX1" fmla="*/ 4955762 w 6581335"/>
                  <a:gd name="connsiteY1" fmla="*/ 131885 h 1312887"/>
                  <a:gd name="connsiteX2" fmla="*/ 6581335 w 6581335"/>
                  <a:gd name="connsiteY2" fmla="*/ 0 h 1312887"/>
                  <a:gd name="connsiteX3" fmla="*/ 6581335 w 6581335"/>
                  <a:gd name="connsiteY3" fmla="*/ 315769 h 1312887"/>
                  <a:gd name="connsiteX4" fmla="*/ 2574303 w 6581335"/>
                  <a:gd name="connsiteY4" fmla="*/ 1312817 h 1312887"/>
                  <a:gd name="connsiteX5" fmla="*/ 715860 w 6581335"/>
                  <a:gd name="connsiteY5" fmla="*/ 1164353 h 1312887"/>
                  <a:gd name="connsiteX6" fmla="*/ 430989 w 6581335"/>
                  <a:gd name="connsiteY6" fmla="*/ 1070150 h 1312887"/>
                  <a:gd name="connsiteX7" fmla="*/ 24031 w 6581335"/>
                  <a:gd name="connsiteY7" fmla="*/ 568234 h 1312887"/>
                  <a:gd name="connsiteX8" fmla="*/ 481288 w 6581335"/>
                  <a:gd name="connsiteY8" fmla="*/ 453654 h 1312887"/>
                  <a:gd name="connsiteX9" fmla="*/ 2091982 w 6581335"/>
                  <a:gd name="connsiteY9" fmla="*/ 368523 h 1312887"/>
                  <a:gd name="connsiteX0" fmla="*/ 2204774 w 6694127"/>
                  <a:gd name="connsiteY0" fmla="*/ 368523 h 1312937"/>
                  <a:gd name="connsiteX1" fmla="*/ 5068554 w 6694127"/>
                  <a:gd name="connsiteY1" fmla="*/ 131885 h 1312937"/>
                  <a:gd name="connsiteX2" fmla="*/ 6694127 w 6694127"/>
                  <a:gd name="connsiteY2" fmla="*/ 0 h 1312937"/>
                  <a:gd name="connsiteX3" fmla="*/ 6694127 w 6694127"/>
                  <a:gd name="connsiteY3" fmla="*/ 315769 h 1312937"/>
                  <a:gd name="connsiteX4" fmla="*/ 2687095 w 6694127"/>
                  <a:gd name="connsiteY4" fmla="*/ 1312817 h 1312937"/>
                  <a:gd name="connsiteX5" fmla="*/ 828652 w 6694127"/>
                  <a:gd name="connsiteY5" fmla="*/ 1164353 h 1312937"/>
                  <a:gd name="connsiteX6" fmla="*/ 18636 w 6694127"/>
                  <a:gd name="connsiteY6" fmla="*/ 910323 h 1312937"/>
                  <a:gd name="connsiteX7" fmla="*/ 136823 w 6694127"/>
                  <a:gd name="connsiteY7" fmla="*/ 568234 h 1312937"/>
                  <a:gd name="connsiteX8" fmla="*/ 594080 w 6694127"/>
                  <a:gd name="connsiteY8" fmla="*/ 453654 h 1312937"/>
                  <a:gd name="connsiteX9" fmla="*/ 2204774 w 6694127"/>
                  <a:gd name="connsiteY9" fmla="*/ 368523 h 131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94127" h="1312937">
                    <a:moveTo>
                      <a:pt x="2204774" y="368523"/>
                    </a:moveTo>
                    <a:lnTo>
                      <a:pt x="5068554" y="131885"/>
                    </a:lnTo>
                    <a:lnTo>
                      <a:pt x="6694127" y="0"/>
                    </a:lnTo>
                    <a:lnTo>
                      <a:pt x="6694127" y="315769"/>
                    </a:lnTo>
                    <a:cubicBezTo>
                      <a:pt x="6636097" y="335364"/>
                      <a:pt x="2730805" y="1306788"/>
                      <a:pt x="2687095" y="1312817"/>
                    </a:cubicBezTo>
                    <a:cubicBezTo>
                      <a:pt x="2659211" y="1316585"/>
                      <a:pt x="1273395" y="1231435"/>
                      <a:pt x="828652" y="1164353"/>
                    </a:cubicBezTo>
                    <a:cubicBezTo>
                      <a:pt x="383909" y="1097271"/>
                      <a:pt x="105304" y="967598"/>
                      <a:pt x="18636" y="910323"/>
                    </a:cubicBezTo>
                    <a:cubicBezTo>
                      <a:pt x="-22059" y="883192"/>
                      <a:pt x="-1844" y="568988"/>
                      <a:pt x="136823" y="568234"/>
                    </a:cubicBezTo>
                    <a:cubicBezTo>
                      <a:pt x="234795" y="568234"/>
                      <a:pt x="643819" y="444611"/>
                      <a:pt x="594080" y="453654"/>
                    </a:cubicBezTo>
                    <a:cubicBezTo>
                      <a:pt x="572225" y="458176"/>
                      <a:pt x="2136194" y="374552"/>
                      <a:pt x="2204774" y="36852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D91614B4-7682-40C9-AD82-40CC6FCA5109}"/>
                  </a:ext>
                </a:extLst>
              </p:cNvPr>
              <p:cNvSpPr/>
              <p:nvPr/>
            </p:nvSpPr>
            <p:spPr>
              <a:xfrm>
                <a:off x="4863501" y="-3077"/>
                <a:ext cx="4129872" cy="6383215"/>
              </a:xfrm>
              <a:custGeom>
                <a:avLst/>
                <a:gdLst>
                  <a:gd name="connsiteX0" fmla="*/ 1002642 w 4129872"/>
                  <a:gd name="connsiteY0" fmla="*/ 5760029 h 6383215"/>
                  <a:gd name="connsiteX1" fmla="*/ 1009425 w 4129872"/>
                  <a:gd name="connsiteY1" fmla="*/ 6376495 h 6383215"/>
                  <a:gd name="connsiteX2" fmla="*/ 815743 w 4129872"/>
                  <a:gd name="connsiteY2" fmla="*/ 6389307 h 6383215"/>
                  <a:gd name="connsiteX3" fmla="*/ 847395 w 4129872"/>
                  <a:gd name="connsiteY3" fmla="*/ 5249070 h 6383215"/>
                  <a:gd name="connsiteX4" fmla="*/ 849656 w 4129872"/>
                  <a:gd name="connsiteY4" fmla="*/ 3630281 h 6383215"/>
                  <a:gd name="connsiteX5" fmla="*/ 833076 w 4129872"/>
                  <a:gd name="connsiteY5" fmla="*/ 3615962 h 6383215"/>
                  <a:gd name="connsiteX6" fmla="*/ 537655 w 4129872"/>
                  <a:gd name="connsiteY6" fmla="*/ 3749354 h 6383215"/>
                  <a:gd name="connsiteX7" fmla="*/ 350755 w 4129872"/>
                  <a:gd name="connsiteY7" fmla="*/ 3751615 h 6383215"/>
                  <a:gd name="connsiteX8" fmla="*/ 178929 w 4129872"/>
                  <a:gd name="connsiteY8" fmla="*/ 3646107 h 6383215"/>
                  <a:gd name="connsiteX9" fmla="*/ 18406 w 4129872"/>
                  <a:gd name="connsiteY9" fmla="*/ 3457700 h 6383215"/>
                  <a:gd name="connsiteX10" fmla="*/ 25942 w 4129872"/>
                  <a:gd name="connsiteY10" fmla="*/ 3407961 h 6383215"/>
                  <a:gd name="connsiteX11" fmla="*/ 236204 w 4129872"/>
                  <a:gd name="connsiteY11" fmla="*/ 3283613 h 6383215"/>
                  <a:gd name="connsiteX12" fmla="*/ 436669 w 4129872"/>
                  <a:gd name="connsiteY12" fmla="*/ 3215786 h 6383215"/>
                  <a:gd name="connsiteX13" fmla="*/ 585887 w 4129872"/>
                  <a:gd name="connsiteY13" fmla="*/ 3245178 h 6383215"/>
                  <a:gd name="connsiteX14" fmla="*/ 747917 w 4129872"/>
                  <a:gd name="connsiteY14" fmla="*/ 3377816 h 6383215"/>
                  <a:gd name="connsiteX15" fmla="*/ 778062 w 4129872"/>
                  <a:gd name="connsiteY15" fmla="*/ 3465990 h 6383215"/>
                  <a:gd name="connsiteX16" fmla="*/ 851917 w 4129872"/>
                  <a:gd name="connsiteY16" fmla="*/ 3588831 h 6383215"/>
                  <a:gd name="connsiteX17" fmla="*/ 857192 w 4129872"/>
                  <a:gd name="connsiteY17" fmla="*/ 3510454 h 6383215"/>
                  <a:gd name="connsiteX18" fmla="*/ 1379455 w 4129872"/>
                  <a:gd name="connsiteY18" fmla="*/ 1309865 h 6383215"/>
                  <a:gd name="connsiteX19" fmla="*/ 1368151 w 4129872"/>
                  <a:gd name="connsiteY19" fmla="*/ 1281227 h 6383215"/>
                  <a:gd name="connsiteX20" fmla="*/ 1213658 w 4129872"/>
                  <a:gd name="connsiteY20" fmla="*/ 1229227 h 6383215"/>
                  <a:gd name="connsiteX21" fmla="*/ 1151860 w 4129872"/>
                  <a:gd name="connsiteY21" fmla="*/ 1148589 h 6383215"/>
                  <a:gd name="connsiteX22" fmla="*/ 1096092 w 4129872"/>
                  <a:gd name="connsiteY22" fmla="*/ 989574 h 6383215"/>
                  <a:gd name="connsiteX23" fmla="*/ 1105889 w 4129872"/>
                  <a:gd name="connsiteY23" fmla="*/ 965458 h 6383215"/>
                  <a:gd name="connsiteX24" fmla="*/ 1176730 w 4129872"/>
                  <a:gd name="connsiteY24" fmla="*/ 933805 h 6383215"/>
                  <a:gd name="connsiteX25" fmla="*/ 1269426 w 4129872"/>
                  <a:gd name="connsiteY25" fmla="*/ 939081 h 6383215"/>
                  <a:gd name="connsiteX26" fmla="*/ 1389252 w 4129872"/>
                  <a:gd name="connsiteY26" fmla="*/ 1054386 h 6383215"/>
                  <a:gd name="connsiteX27" fmla="*/ 1398296 w 4129872"/>
                  <a:gd name="connsiteY27" fmla="*/ 1111661 h 6383215"/>
                  <a:gd name="connsiteX28" fmla="*/ 1404325 w 4129872"/>
                  <a:gd name="connsiteY28" fmla="*/ 1257865 h 6383215"/>
                  <a:gd name="connsiteX29" fmla="*/ 1426180 w 4129872"/>
                  <a:gd name="connsiteY29" fmla="*/ 1213401 h 6383215"/>
                  <a:gd name="connsiteX30" fmla="*/ 1870066 w 4129872"/>
                  <a:gd name="connsiteY30" fmla="*/ 461282 h 6383215"/>
                  <a:gd name="connsiteX31" fmla="*/ 2173778 w 4129872"/>
                  <a:gd name="connsiteY31" fmla="*/ 194498 h 6383215"/>
                  <a:gd name="connsiteX32" fmla="*/ 2911578 w 4129872"/>
                  <a:gd name="connsiteY32" fmla="*/ 237455 h 6383215"/>
                  <a:gd name="connsiteX33" fmla="*/ 3283869 w 4129872"/>
                  <a:gd name="connsiteY33" fmla="*/ 920240 h 6383215"/>
                  <a:gd name="connsiteX34" fmla="*/ 3498653 w 4129872"/>
                  <a:gd name="connsiteY34" fmla="*/ 407021 h 6383215"/>
                  <a:gd name="connsiteX35" fmla="*/ 4131699 w 4129872"/>
                  <a:gd name="connsiteY35" fmla="*/ 62 h 6383215"/>
                  <a:gd name="connsiteX36" fmla="*/ 4002829 w 4129872"/>
                  <a:gd name="connsiteY36" fmla="*/ 659485 h 6383215"/>
                  <a:gd name="connsiteX37" fmla="*/ 3283115 w 4129872"/>
                  <a:gd name="connsiteY37" fmla="*/ 938327 h 6383215"/>
                  <a:gd name="connsiteX38" fmla="*/ 3026129 w 4129872"/>
                  <a:gd name="connsiteY38" fmla="*/ 914965 h 6383215"/>
                  <a:gd name="connsiteX39" fmla="*/ 2381778 w 4129872"/>
                  <a:gd name="connsiteY39" fmla="*/ 761225 h 6383215"/>
                  <a:gd name="connsiteX40" fmla="*/ 2830940 w 4129872"/>
                  <a:gd name="connsiteY40" fmla="*/ 661746 h 6383215"/>
                  <a:gd name="connsiteX41" fmla="*/ 3083404 w 4129872"/>
                  <a:gd name="connsiteY41" fmla="*/ 884820 h 6383215"/>
                  <a:gd name="connsiteX42" fmla="*/ 3206246 w 4129872"/>
                  <a:gd name="connsiteY42" fmla="*/ 927776 h 6383215"/>
                  <a:gd name="connsiteX43" fmla="*/ 3157260 w 4129872"/>
                  <a:gd name="connsiteY43" fmla="*/ 631601 h 6383215"/>
                  <a:gd name="connsiteX44" fmla="*/ 3022361 w 4129872"/>
                  <a:gd name="connsiteY44" fmla="*/ 392702 h 6383215"/>
                  <a:gd name="connsiteX45" fmla="*/ 1527920 w 4129872"/>
                  <a:gd name="connsiteY45" fmla="*/ 1165169 h 6383215"/>
                  <a:gd name="connsiteX46" fmla="*/ 1013193 w 4129872"/>
                  <a:gd name="connsiteY46" fmla="*/ 2874393 h 6383215"/>
                  <a:gd name="connsiteX47" fmla="*/ 1289020 w 4129872"/>
                  <a:gd name="connsiteY47" fmla="*/ 2364942 h 6383215"/>
                  <a:gd name="connsiteX48" fmla="*/ 1474412 w 4129872"/>
                  <a:gd name="connsiteY48" fmla="*/ 2008477 h 6383215"/>
                  <a:gd name="connsiteX49" fmla="*/ 1512847 w 4129872"/>
                  <a:gd name="connsiteY49" fmla="*/ 1887143 h 6383215"/>
                  <a:gd name="connsiteX50" fmla="*/ 1624384 w 4129872"/>
                  <a:gd name="connsiteY50" fmla="*/ 1755258 h 6383215"/>
                  <a:gd name="connsiteX51" fmla="*/ 1810530 w 4129872"/>
                  <a:gd name="connsiteY51" fmla="*/ 1728881 h 6383215"/>
                  <a:gd name="connsiteX52" fmla="*/ 1845950 w 4129872"/>
                  <a:gd name="connsiteY52" fmla="*/ 1734910 h 6383215"/>
                  <a:gd name="connsiteX53" fmla="*/ 1887400 w 4129872"/>
                  <a:gd name="connsiteY53" fmla="*/ 1798969 h 6383215"/>
                  <a:gd name="connsiteX54" fmla="*/ 1868559 w 4129872"/>
                  <a:gd name="connsiteY54" fmla="*/ 1859259 h 6383215"/>
                  <a:gd name="connsiteX55" fmla="*/ 1806008 w 4129872"/>
                  <a:gd name="connsiteY55" fmla="*/ 1987375 h 6383215"/>
                  <a:gd name="connsiteX56" fmla="*/ 1776617 w 4129872"/>
                  <a:gd name="connsiteY56" fmla="*/ 2022042 h 6383215"/>
                  <a:gd name="connsiteX57" fmla="*/ 1776617 w 4129872"/>
                  <a:gd name="connsiteY57" fmla="*/ 2047665 h 6383215"/>
                  <a:gd name="connsiteX58" fmla="*/ 1802240 w 4129872"/>
                  <a:gd name="connsiteY58" fmla="*/ 2065752 h 6383215"/>
                  <a:gd name="connsiteX59" fmla="*/ 1879863 w 4129872"/>
                  <a:gd name="connsiteY59" fmla="*/ 2214217 h 6383215"/>
                  <a:gd name="connsiteX60" fmla="*/ 1851979 w 4129872"/>
                  <a:gd name="connsiteY60" fmla="*/ 2297116 h 6383215"/>
                  <a:gd name="connsiteX61" fmla="*/ 1827110 w 4129872"/>
                  <a:gd name="connsiteY61" fmla="*/ 2309174 h 6383215"/>
                  <a:gd name="connsiteX62" fmla="*/ 1674123 w 4129872"/>
                  <a:gd name="connsiteY62" fmla="*/ 2293348 h 6383215"/>
                  <a:gd name="connsiteX63" fmla="*/ 1579920 w 4129872"/>
                  <a:gd name="connsiteY63" fmla="*/ 2250391 h 6383215"/>
                  <a:gd name="connsiteX64" fmla="*/ 1487977 w 4129872"/>
                  <a:gd name="connsiteY64" fmla="*/ 2214217 h 6383215"/>
                  <a:gd name="connsiteX65" fmla="*/ 1469890 w 4129872"/>
                  <a:gd name="connsiteY65" fmla="*/ 2196883 h 6383215"/>
                  <a:gd name="connsiteX66" fmla="*/ 1475919 w 4129872"/>
                  <a:gd name="connsiteY66" fmla="*/ 2138854 h 6383215"/>
                  <a:gd name="connsiteX67" fmla="*/ 1491746 w 4129872"/>
                  <a:gd name="connsiteY67" fmla="*/ 2082332 h 6383215"/>
                  <a:gd name="connsiteX68" fmla="*/ 1463108 w 4129872"/>
                  <a:gd name="connsiteY68" fmla="*/ 2135840 h 6383215"/>
                  <a:gd name="connsiteX69" fmla="*/ 1037309 w 4129872"/>
                  <a:gd name="connsiteY69" fmla="*/ 2986684 h 6383215"/>
                  <a:gd name="connsiteX70" fmla="*/ 944613 w 4129872"/>
                  <a:gd name="connsiteY70" fmla="*/ 3632542 h 6383215"/>
                  <a:gd name="connsiteX71" fmla="*/ 975512 w 4129872"/>
                  <a:gd name="connsiteY71" fmla="*/ 4913706 h 6383215"/>
                  <a:gd name="connsiteX72" fmla="*/ 1080266 w 4129872"/>
                  <a:gd name="connsiteY72" fmla="*/ 4559502 h 6383215"/>
                  <a:gd name="connsiteX73" fmla="*/ 1094585 w 4129872"/>
                  <a:gd name="connsiteY73" fmla="*/ 4531618 h 6383215"/>
                  <a:gd name="connsiteX74" fmla="*/ 1285252 w 4129872"/>
                  <a:gd name="connsiteY74" fmla="*/ 4338690 h 6383215"/>
                  <a:gd name="connsiteX75" fmla="*/ 1489485 w 4129872"/>
                  <a:gd name="connsiteY75" fmla="*/ 4258051 h 6383215"/>
                  <a:gd name="connsiteX76" fmla="*/ 1552036 w 4129872"/>
                  <a:gd name="connsiteY76" fmla="*/ 4233936 h 6383215"/>
                  <a:gd name="connsiteX77" fmla="*/ 1734413 w 4129872"/>
                  <a:gd name="connsiteY77" fmla="*/ 4177414 h 6383215"/>
                  <a:gd name="connsiteX78" fmla="*/ 1746471 w 4129872"/>
                  <a:gd name="connsiteY78" fmla="*/ 4178167 h 6383215"/>
                  <a:gd name="connsiteX79" fmla="*/ 1745718 w 4129872"/>
                  <a:gd name="connsiteY79" fmla="*/ 4191732 h 6383215"/>
                  <a:gd name="connsiteX80" fmla="*/ 1650007 w 4129872"/>
                  <a:gd name="connsiteY80" fmla="*/ 4371849 h 6383215"/>
                  <a:gd name="connsiteX81" fmla="*/ 1591978 w 4129872"/>
                  <a:gd name="connsiteY81" fmla="*/ 4426111 h 6383215"/>
                  <a:gd name="connsiteX82" fmla="*/ 1260382 w 4129872"/>
                  <a:gd name="connsiteY82" fmla="*/ 4668024 h 6383215"/>
                  <a:gd name="connsiteX83" fmla="*/ 977773 w 4129872"/>
                  <a:gd name="connsiteY83" fmla="*/ 4983040 h 6383215"/>
                  <a:gd name="connsiteX84" fmla="*/ 1002642 w 4129872"/>
                  <a:gd name="connsiteY84" fmla="*/ 5760029 h 638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129872" h="6383215">
                    <a:moveTo>
                      <a:pt x="1002642" y="5760029"/>
                    </a:moveTo>
                    <a:cubicBezTo>
                      <a:pt x="1004149" y="5965015"/>
                      <a:pt x="1008671" y="6190350"/>
                      <a:pt x="1009425" y="6376495"/>
                    </a:cubicBezTo>
                    <a:cubicBezTo>
                      <a:pt x="949135" y="6376495"/>
                      <a:pt x="896381" y="6389307"/>
                      <a:pt x="815743" y="6389307"/>
                    </a:cubicBezTo>
                    <a:cubicBezTo>
                      <a:pt x="815743" y="6164726"/>
                      <a:pt x="853424" y="5473651"/>
                      <a:pt x="847395" y="5249070"/>
                    </a:cubicBezTo>
                    <a:cubicBezTo>
                      <a:pt x="847395" y="4729068"/>
                      <a:pt x="827801" y="3975441"/>
                      <a:pt x="849656" y="3630281"/>
                    </a:cubicBezTo>
                    <a:cubicBezTo>
                      <a:pt x="850410" y="3616715"/>
                      <a:pt x="847395" y="3614455"/>
                      <a:pt x="833076" y="3615962"/>
                    </a:cubicBezTo>
                    <a:cubicBezTo>
                      <a:pt x="759221" y="3625005"/>
                      <a:pt x="570814" y="3734281"/>
                      <a:pt x="537655" y="3749354"/>
                    </a:cubicBezTo>
                    <a:cubicBezTo>
                      <a:pt x="476611" y="3777238"/>
                      <a:pt x="414814" y="3781006"/>
                      <a:pt x="350755" y="3751615"/>
                    </a:cubicBezTo>
                    <a:cubicBezTo>
                      <a:pt x="288958" y="3722977"/>
                      <a:pt x="233943" y="3685296"/>
                      <a:pt x="178929" y="3646107"/>
                    </a:cubicBezTo>
                    <a:cubicBezTo>
                      <a:pt x="126928" y="3609933"/>
                      <a:pt x="56841" y="3496889"/>
                      <a:pt x="18406" y="3457700"/>
                    </a:cubicBezTo>
                    <a:cubicBezTo>
                      <a:pt x="-7971" y="3430570"/>
                      <a:pt x="-6464" y="3426802"/>
                      <a:pt x="25942" y="3407961"/>
                    </a:cubicBezTo>
                    <a:cubicBezTo>
                      <a:pt x="96030" y="3367265"/>
                      <a:pt x="167624" y="3328830"/>
                      <a:pt x="236204" y="3283613"/>
                    </a:cubicBezTo>
                    <a:cubicBezTo>
                      <a:pt x="294987" y="3244424"/>
                      <a:pt x="343973" y="3208250"/>
                      <a:pt x="436669" y="3215786"/>
                    </a:cubicBezTo>
                    <a:cubicBezTo>
                      <a:pt x="472089" y="3218801"/>
                      <a:pt x="547452" y="3221062"/>
                      <a:pt x="585887" y="3245178"/>
                    </a:cubicBezTo>
                    <a:cubicBezTo>
                      <a:pt x="645423" y="3282859"/>
                      <a:pt x="703452" y="3321294"/>
                      <a:pt x="747917" y="3377816"/>
                    </a:cubicBezTo>
                    <a:cubicBezTo>
                      <a:pt x="769018" y="3404193"/>
                      <a:pt x="775047" y="3434338"/>
                      <a:pt x="778062" y="3465990"/>
                    </a:cubicBezTo>
                    <a:cubicBezTo>
                      <a:pt x="783337" y="3527034"/>
                      <a:pt x="839105" y="3574512"/>
                      <a:pt x="851917" y="3588831"/>
                    </a:cubicBezTo>
                    <a:cubicBezTo>
                      <a:pt x="854178" y="3560193"/>
                      <a:pt x="856439" y="3535324"/>
                      <a:pt x="857192" y="3510454"/>
                    </a:cubicBezTo>
                    <a:cubicBezTo>
                      <a:pt x="887337" y="2749291"/>
                      <a:pt x="1077251" y="2005462"/>
                      <a:pt x="1379455" y="1309865"/>
                    </a:cubicBezTo>
                    <a:cubicBezTo>
                      <a:pt x="1386238" y="1294793"/>
                      <a:pt x="1383223" y="1288010"/>
                      <a:pt x="1368151" y="1281227"/>
                    </a:cubicBezTo>
                    <a:cubicBezTo>
                      <a:pt x="1316904" y="1258619"/>
                      <a:pt x="1260382" y="1258619"/>
                      <a:pt x="1213658" y="1229227"/>
                    </a:cubicBezTo>
                    <a:cubicBezTo>
                      <a:pt x="1184266" y="1210386"/>
                      <a:pt x="1164672" y="1180995"/>
                      <a:pt x="1151860" y="1148589"/>
                    </a:cubicBezTo>
                    <a:cubicBezTo>
                      <a:pt x="1132266" y="1095835"/>
                      <a:pt x="1114179" y="1043081"/>
                      <a:pt x="1096092" y="989574"/>
                    </a:cubicBezTo>
                    <a:cubicBezTo>
                      <a:pt x="1092324" y="978269"/>
                      <a:pt x="1095338" y="969980"/>
                      <a:pt x="1105889" y="965458"/>
                    </a:cubicBezTo>
                    <a:cubicBezTo>
                      <a:pt x="1129251" y="954907"/>
                      <a:pt x="1152614" y="942095"/>
                      <a:pt x="1176730" y="933805"/>
                    </a:cubicBezTo>
                    <a:cubicBezTo>
                      <a:pt x="1207629" y="924008"/>
                      <a:pt x="1237774" y="927776"/>
                      <a:pt x="1269426" y="939081"/>
                    </a:cubicBezTo>
                    <a:cubicBezTo>
                      <a:pt x="1327455" y="960182"/>
                      <a:pt x="1361368" y="1003893"/>
                      <a:pt x="1389252" y="1054386"/>
                    </a:cubicBezTo>
                    <a:cubicBezTo>
                      <a:pt x="1399050" y="1072473"/>
                      <a:pt x="1399050" y="1092067"/>
                      <a:pt x="1398296" y="1111661"/>
                    </a:cubicBezTo>
                    <a:cubicBezTo>
                      <a:pt x="1397542" y="1151603"/>
                      <a:pt x="1392267" y="1219430"/>
                      <a:pt x="1404325" y="1257865"/>
                    </a:cubicBezTo>
                    <a:cubicBezTo>
                      <a:pt x="1411861" y="1253343"/>
                      <a:pt x="1423166" y="1219430"/>
                      <a:pt x="1426180" y="1213401"/>
                    </a:cubicBezTo>
                    <a:cubicBezTo>
                      <a:pt x="1559572" y="955661"/>
                      <a:pt x="1680152" y="683602"/>
                      <a:pt x="1870066" y="461282"/>
                    </a:cubicBezTo>
                    <a:cubicBezTo>
                      <a:pt x="1962762" y="352760"/>
                      <a:pt x="2054704" y="274382"/>
                      <a:pt x="2173778" y="194498"/>
                    </a:cubicBezTo>
                    <a:cubicBezTo>
                      <a:pt x="2378764" y="57338"/>
                      <a:pt x="2653837" y="29454"/>
                      <a:pt x="2911578" y="237455"/>
                    </a:cubicBezTo>
                    <a:cubicBezTo>
                      <a:pt x="3158767" y="437166"/>
                      <a:pt x="3228101" y="615022"/>
                      <a:pt x="3283869" y="920240"/>
                    </a:cubicBezTo>
                    <a:cubicBezTo>
                      <a:pt x="3389377" y="795138"/>
                      <a:pt x="3433087" y="556992"/>
                      <a:pt x="3498653" y="407021"/>
                    </a:cubicBezTo>
                    <a:cubicBezTo>
                      <a:pt x="3605668" y="163599"/>
                      <a:pt x="3865669" y="-3706"/>
                      <a:pt x="4131699" y="62"/>
                    </a:cubicBezTo>
                    <a:cubicBezTo>
                      <a:pt x="4139235" y="202788"/>
                      <a:pt x="4119641" y="493688"/>
                      <a:pt x="4002829" y="659485"/>
                    </a:cubicBezTo>
                    <a:cubicBezTo>
                      <a:pt x="3876219" y="838849"/>
                      <a:pt x="3484334" y="916472"/>
                      <a:pt x="3283115" y="938327"/>
                    </a:cubicBezTo>
                    <a:cubicBezTo>
                      <a:pt x="3185144" y="948878"/>
                      <a:pt x="3159521" y="918733"/>
                      <a:pt x="3026129" y="914965"/>
                    </a:cubicBezTo>
                    <a:cubicBezTo>
                      <a:pt x="2513663" y="900646"/>
                      <a:pt x="2731461" y="804935"/>
                      <a:pt x="2381778" y="761225"/>
                    </a:cubicBezTo>
                    <a:cubicBezTo>
                      <a:pt x="2509141" y="667775"/>
                      <a:pt x="2675693" y="630094"/>
                      <a:pt x="2830940" y="661746"/>
                    </a:cubicBezTo>
                    <a:cubicBezTo>
                      <a:pt x="2963578" y="688877"/>
                      <a:pt x="3016332" y="767254"/>
                      <a:pt x="3083404" y="884820"/>
                    </a:cubicBezTo>
                    <a:cubicBezTo>
                      <a:pt x="3103752" y="919487"/>
                      <a:pt x="3163289" y="917226"/>
                      <a:pt x="3206246" y="927776"/>
                    </a:cubicBezTo>
                    <a:cubicBezTo>
                      <a:pt x="3191927" y="881805"/>
                      <a:pt x="3185898" y="709225"/>
                      <a:pt x="3157260" y="631601"/>
                    </a:cubicBezTo>
                    <a:cubicBezTo>
                      <a:pt x="3122593" y="538152"/>
                      <a:pt x="3089434" y="470325"/>
                      <a:pt x="3022361" y="392702"/>
                    </a:cubicBezTo>
                    <a:cubicBezTo>
                      <a:pt x="2477489" y="-237330"/>
                      <a:pt x="1914530" y="385165"/>
                      <a:pt x="1527920" y="1165169"/>
                    </a:cubicBezTo>
                    <a:cubicBezTo>
                      <a:pt x="1259629" y="1707026"/>
                      <a:pt x="1102121" y="2275261"/>
                      <a:pt x="1013193" y="2874393"/>
                    </a:cubicBezTo>
                    <a:cubicBezTo>
                      <a:pt x="1099860" y="2694277"/>
                      <a:pt x="1198585" y="2523204"/>
                      <a:pt x="1289020" y="2364942"/>
                    </a:cubicBezTo>
                    <a:cubicBezTo>
                      <a:pt x="1342528" y="2271492"/>
                      <a:pt x="1420905" y="2101926"/>
                      <a:pt x="1474412" y="2008477"/>
                    </a:cubicBezTo>
                    <a:cubicBezTo>
                      <a:pt x="1501543" y="1960998"/>
                      <a:pt x="1509833" y="1942158"/>
                      <a:pt x="1512847" y="1887143"/>
                    </a:cubicBezTo>
                    <a:cubicBezTo>
                      <a:pt x="1516615" y="1813287"/>
                      <a:pt x="1563340" y="1777113"/>
                      <a:pt x="1624384" y="1755258"/>
                    </a:cubicBezTo>
                    <a:cubicBezTo>
                      <a:pt x="1683921" y="1733403"/>
                      <a:pt x="1746471" y="1723606"/>
                      <a:pt x="1810530" y="1728881"/>
                    </a:cubicBezTo>
                    <a:cubicBezTo>
                      <a:pt x="1822588" y="1729635"/>
                      <a:pt x="1833892" y="1731896"/>
                      <a:pt x="1845950" y="1734910"/>
                    </a:cubicBezTo>
                    <a:cubicBezTo>
                      <a:pt x="1879863" y="1743200"/>
                      <a:pt x="1893429" y="1765055"/>
                      <a:pt x="1887400" y="1798969"/>
                    </a:cubicBezTo>
                    <a:cubicBezTo>
                      <a:pt x="1883632" y="1820070"/>
                      <a:pt x="1877602" y="1840418"/>
                      <a:pt x="1868559" y="1859259"/>
                    </a:cubicBezTo>
                    <a:cubicBezTo>
                      <a:pt x="1848211" y="1902215"/>
                      <a:pt x="1827110" y="1945172"/>
                      <a:pt x="1806008" y="1987375"/>
                    </a:cubicBezTo>
                    <a:cubicBezTo>
                      <a:pt x="1799225" y="2000941"/>
                      <a:pt x="1790182" y="2013752"/>
                      <a:pt x="1776617" y="2022042"/>
                    </a:cubicBezTo>
                    <a:cubicBezTo>
                      <a:pt x="1763051" y="2030332"/>
                      <a:pt x="1763805" y="2039375"/>
                      <a:pt x="1776617" y="2047665"/>
                    </a:cubicBezTo>
                    <a:cubicBezTo>
                      <a:pt x="1785660" y="2053694"/>
                      <a:pt x="1793950" y="2059723"/>
                      <a:pt x="1802240" y="2065752"/>
                    </a:cubicBezTo>
                    <a:cubicBezTo>
                      <a:pt x="1851225" y="2102680"/>
                      <a:pt x="1880617" y="2151666"/>
                      <a:pt x="1879863" y="2214217"/>
                    </a:cubicBezTo>
                    <a:cubicBezTo>
                      <a:pt x="1879863" y="2244362"/>
                      <a:pt x="1865544" y="2270739"/>
                      <a:pt x="1851979" y="2297116"/>
                    </a:cubicBezTo>
                    <a:cubicBezTo>
                      <a:pt x="1846704" y="2306913"/>
                      <a:pt x="1838414" y="2310681"/>
                      <a:pt x="1827110" y="2309174"/>
                    </a:cubicBezTo>
                    <a:cubicBezTo>
                      <a:pt x="1775863" y="2303898"/>
                      <a:pt x="1725370" y="2297869"/>
                      <a:pt x="1674123" y="2293348"/>
                    </a:cubicBezTo>
                    <a:cubicBezTo>
                      <a:pt x="1637949" y="2289579"/>
                      <a:pt x="1607051" y="2274507"/>
                      <a:pt x="1579920" y="2250391"/>
                    </a:cubicBezTo>
                    <a:cubicBezTo>
                      <a:pt x="1553543" y="2227028"/>
                      <a:pt x="1526412" y="2206680"/>
                      <a:pt x="1487977" y="2214217"/>
                    </a:cubicBezTo>
                    <a:cubicBezTo>
                      <a:pt x="1476673" y="2216478"/>
                      <a:pt x="1472905" y="2205927"/>
                      <a:pt x="1469890" y="2196883"/>
                    </a:cubicBezTo>
                    <a:cubicBezTo>
                      <a:pt x="1463108" y="2176535"/>
                      <a:pt x="1471398" y="2158448"/>
                      <a:pt x="1475919" y="2138854"/>
                    </a:cubicBezTo>
                    <a:cubicBezTo>
                      <a:pt x="1478934" y="2126043"/>
                      <a:pt x="1487224" y="2098158"/>
                      <a:pt x="1491746" y="2082332"/>
                    </a:cubicBezTo>
                    <a:cubicBezTo>
                      <a:pt x="1476673" y="2101173"/>
                      <a:pt x="1469137" y="2123028"/>
                      <a:pt x="1463108" y="2135840"/>
                    </a:cubicBezTo>
                    <a:cubicBezTo>
                      <a:pt x="1330470" y="2396594"/>
                      <a:pt x="1194063" y="2679204"/>
                      <a:pt x="1037309" y="2986684"/>
                    </a:cubicBezTo>
                    <a:cubicBezTo>
                      <a:pt x="976265" y="3105757"/>
                      <a:pt x="958932" y="3384599"/>
                      <a:pt x="944613" y="3632542"/>
                    </a:cubicBezTo>
                    <a:cubicBezTo>
                      <a:pt x="924265" y="3979210"/>
                      <a:pt x="970236" y="4831561"/>
                      <a:pt x="975512" y="4913706"/>
                    </a:cubicBezTo>
                    <a:cubicBezTo>
                      <a:pt x="989077" y="4789358"/>
                      <a:pt x="1036555" y="4674807"/>
                      <a:pt x="1080266" y="4559502"/>
                    </a:cubicBezTo>
                    <a:cubicBezTo>
                      <a:pt x="1084034" y="4549705"/>
                      <a:pt x="1088556" y="4539908"/>
                      <a:pt x="1094585" y="4531618"/>
                    </a:cubicBezTo>
                    <a:cubicBezTo>
                      <a:pt x="1148846" y="4458516"/>
                      <a:pt x="1202353" y="4386168"/>
                      <a:pt x="1285252" y="4338690"/>
                    </a:cubicBezTo>
                    <a:cubicBezTo>
                      <a:pt x="1350064" y="4301008"/>
                      <a:pt x="1419397" y="4278399"/>
                      <a:pt x="1489485" y="4258051"/>
                    </a:cubicBezTo>
                    <a:cubicBezTo>
                      <a:pt x="1511340" y="4252023"/>
                      <a:pt x="1532441" y="4244486"/>
                      <a:pt x="1552036" y="4233936"/>
                    </a:cubicBezTo>
                    <a:cubicBezTo>
                      <a:pt x="1609311" y="4203037"/>
                      <a:pt x="1671862" y="4190979"/>
                      <a:pt x="1734413" y="4177414"/>
                    </a:cubicBezTo>
                    <a:cubicBezTo>
                      <a:pt x="1738181" y="4176660"/>
                      <a:pt x="1743457" y="4175906"/>
                      <a:pt x="1746471" y="4178167"/>
                    </a:cubicBezTo>
                    <a:cubicBezTo>
                      <a:pt x="1750993" y="4181935"/>
                      <a:pt x="1747979" y="4187211"/>
                      <a:pt x="1745718" y="4191732"/>
                    </a:cubicBezTo>
                    <a:cubicBezTo>
                      <a:pt x="1712558" y="4251269"/>
                      <a:pt x="1686181" y="4313820"/>
                      <a:pt x="1650007" y="4371849"/>
                    </a:cubicBezTo>
                    <a:cubicBezTo>
                      <a:pt x="1635688" y="4394458"/>
                      <a:pt x="1613833" y="4411038"/>
                      <a:pt x="1591978" y="4426111"/>
                    </a:cubicBezTo>
                    <a:cubicBezTo>
                      <a:pt x="1478934" y="4502980"/>
                      <a:pt x="1366644" y="4581357"/>
                      <a:pt x="1260382" y="4668024"/>
                    </a:cubicBezTo>
                    <a:cubicBezTo>
                      <a:pt x="1154875" y="4753938"/>
                      <a:pt x="977773" y="4974750"/>
                      <a:pt x="977773" y="4983040"/>
                    </a:cubicBezTo>
                    <a:cubicBezTo>
                      <a:pt x="976265" y="5350056"/>
                      <a:pt x="1001888" y="5732145"/>
                      <a:pt x="1002642" y="5760029"/>
                    </a:cubicBezTo>
                    <a:close/>
                  </a:path>
                </a:pathLst>
              </a:custGeom>
              <a:solidFill>
                <a:srgbClr val="74A03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DCAEE881-F829-47F2-B754-53AC1F857E72}"/>
                  </a:ext>
                </a:extLst>
              </p:cNvPr>
              <p:cNvSpPr/>
              <p:nvPr/>
            </p:nvSpPr>
            <p:spPr>
              <a:xfrm>
                <a:off x="3440203" y="3431880"/>
                <a:ext cx="2147835" cy="1303774"/>
              </a:xfrm>
              <a:custGeom>
                <a:avLst/>
                <a:gdLst>
                  <a:gd name="connsiteX0" fmla="*/ 1188486 w 2147835"/>
                  <a:gd name="connsiteY0" fmla="*/ 377701 h 1303773"/>
                  <a:gd name="connsiteX1" fmla="*/ 1250283 w 2147835"/>
                  <a:gd name="connsiteY1" fmla="*/ 448542 h 1303773"/>
                  <a:gd name="connsiteX2" fmla="*/ 1233704 w 2147835"/>
                  <a:gd name="connsiteY2" fmla="*/ 544253 h 1303773"/>
                  <a:gd name="connsiteX3" fmla="*/ 1150051 w 2147835"/>
                  <a:gd name="connsiteY3" fmla="*/ 707036 h 1303773"/>
                  <a:gd name="connsiteX4" fmla="*/ 1276660 w 2147835"/>
                  <a:gd name="connsiteY4" fmla="*/ 763558 h 1303773"/>
                  <a:gd name="connsiteX5" fmla="*/ 1390458 w 2147835"/>
                  <a:gd name="connsiteY5" fmla="*/ 755268 h 1303773"/>
                  <a:gd name="connsiteX6" fmla="*/ 1593937 w 2147835"/>
                  <a:gd name="connsiteY6" fmla="*/ 809529 h 1303773"/>
                  <a:gd name="connsiteX7" fmla="*/ 1795155 w 2147835"/>
                  <a:gd name="connsiteY7" fmla="*/ 900718 h 1303773"/>
                  <a:gd name="connsiteX8" fmla="*/ 1887851 w 2147835"/>
                  <a:gd name="connsiteY8" fmla="*/ 914283 h 1303773"/>
                  <a:gd name="connsiteX9" fmla="*/ 2073244 w 2147835"/>
                  <a:gd name="connsiteY9" fmla="*/ 915791 h 1303773"/>
                  <a:gd name="connsiteX10" fmla="*/ 2135041 w 2147835"/>
                  <a:gd name="connsiteY10" fmla="*/ 914283 h 1303773"/>
                  <a:gd name="connsiteX11" fmla="*/ 2149360 w 2147835"/>
                  <a:gd name="connsiteY11" fmla="*/ 935385 h 1303773"/>
                  <a:gd name="connsiteX12" fmla="*/ 2098867 w 2147835"/>
                  <a:gd name="connsiteY12" fmla="*/ 991907 h 1303773"/>
                  <a:gd name="connsiteX13" fmla="*/ 1957185 w 2147835"/>
                  <a:gd name="connsiteY13" fmla="*/ 1092139 h 1303773"/>
                  <a:gd name="connsiteX14" fmla="*/ 1847156 w 2147835"/>
                  <a:gd name="connsiteY14" fmla="*/ 1126052 h 1303773"/>
                  <a:gd name="connsiteX15" fmla="*/ 1834344 w 2147835"/>
                  <a:gd name="connsiteY15" fmla="*/ 1110226 h 1303773"/>
                  <a:gd name="connsiteX16" fmla="*/ 1809474 w 2147835"/>
                  <a:gd name="connsiteY16" fmla="*/ 1022052 h 1303773"/>
                  <a:gd name="connsiteX17" fmla="*/ 1577357 w 2147835"/>
                  <a:gd name="connsiteY17" fmla="*/ 902225 h 1303773"/>
                  <a:gd name="connsiteX18" fmla="*/ 1457531 w 2147835"/>
                  <a:gd name="connsiteY18" fmla="*/ 878109 h 1303773"/>
                  <a:gd name="connsiteX19" fmla="*/ 1302284 w 2147835"/>
                  <a:gd name="connsiteY19" fmla="*/ 895443 h 1303773"/>
                  <a:gd name="connsiteX20" fmla="*/ 1045297 w 2147835"/>
                  <a:gd name="connsiteY20" fmla="*/ 973820 h 1303773"/>
                  <a:gd name="connsiteX21" fmla="*/ 959384 w 2147835"/>
                  <a:gd name="connsiteY21" fmla="*/ 1026573 h 1303773"/>
                  <a:gd name="connsiteX22" fmla="*/ 649643 w 2147835"/>
                  <a:gd name="connsiteY22" fmla="*/ 1295618 h 1303773"/>
                  <a:gd name="connsiteX23" fmla="*/ 615730 w 2147835"/>
                  <a:gd name="connsiteY23" fmla="*/ 1295618 h 1303773"/>
                  <a:gd name="connsiteX24" fmla="*/ 65583 w 2147835"/>
                  <a:gd name="connsiteY24" fmla="*/ 831384 h 1303773"/>
                  <a:gd name="connsiteX25" fmla="*/ 17 w 2147835"/>
                  <a:gd name="connsiteY25" fmla="*/ 731906 h 1303773"/>
                  <a:gd name="connsiteX26" fmla="*/ 38452 w 2147835"/>
                  <a:gd name="connsiteY26" fmla="*/ 651268 h 1303773"/>
                  <a:gd name="connsiteX27" fmla="*/ 600658 w 2147835"/>
                  <a:gd name="connsiteY27" fmla="*/ 33294 h 1303773"/>
                  <a:gd name="connsiteX28" fmla="*/ 813180 w 2147835"/>
                  <a:gd name="connsiteY28" fmla="*/ 73236 h 1303773"/>
                  <a:gd name="connsiteX29" fmla="*/ 1188486 w 2147835"/>
                  <a:gd name="connsiteY29" fmla="*/ 377701 h 1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47835" h="1303773">
                    <a:moveTo>
                      <a:pt x="1188486" y="377701"/>
                    </a:moveTo>
                    <a:cubicBezTo>
                      <a:pt x="1212602" y="396542"/>
                      <a:pt x="1240486" y="417643"/>
                      <a:pt x="1250283" y="448542"/>
                    </a:cubicBezTo>
                    <a:cubicBezTo>
                      <a:pt x="1260834" y="483209"/>
                      <a:pt x="1251791" y="512601"/>
                      <a:pt x="1233704" y="544253"/>
                    </a:cubicBezTo>
                    <a:cubicBezTo>
                      <a:pt x="1211095" y="584949"/>
                      <a:pt x="1150051" y="693471"/>
                      <a:pt x="1150051" y="707036"/>
                    </a:cubicBezTo>
                    <a:cubicBezTo>
                      <a:pt x="1151558" y="763558"/>
                      <a:pt x="1223153" y="766572"/>
                      <a:pt x="1276660" y="763558"/>
                    </a:cubicBezTo>
                    <a:cubicBezTo>
                      <a:pt x="1318863" y="761297"/>
                      <a:pt x="1355037" y="758283"/>
                      <a:pt x="1390458" y="755268"/>
                    </a:cubicBezTo>
                    <a:cubicBezTo>
                      <a:pt x="1466574" y="749239"/>
                      <a:pt x="1526864" y="776370"/>
                      <a:pt x="1593937" y="809529"/>
                    </a:cubicBezTo>
                    <a:cubicBezTo>
                      <a:pt x="1659502" y="842689"/>
                      <a:pt x="1728083" y="870573"/>
                      <a:pt x="1795155" y="900718"/>
                    </a:cubicBezTo>
                    <a:cubicBezTo>
                      <a:pt x="1824547" y="914283"/>
                      <a:pt x="1855445" y="912776"/>
                      <a:pt x="1887851" y="914283"/>
                    </a:cubicBezTo>
                    <a:cubicBezTo>
                      <a:pt x="1966228" y="917298"/>
                      <a:pt x="2006171" y="913529"/>
                      <a:pt x="2073244" y="915791"/>
                    </a:cubicBezTo>
                    <a:cubicBezTo>
                      <a:pt x="2092084" y="916544"/>
                      <a:pt x="2116200" y="914283"/>
                      <a:pt x="2135041" y="914283"/>
                    </a:cubicBezTo>
                    <a:cubicBezTo>
                      <a:pt x="2148606" y="914283"/>
                      <a:pt x="2155389" y="924834"/>
                      <a:pt x="2149360" y="935385"/>
                    </a:cubicBezTo>
                    <a:cubicBezTo>
                      <a:pt x="2135041" y="961762"/>
                      <a:pt x="2118461" y="971559"/>
                      <a:pt x="2098867" y="991907"/>
                    </a:cubicBezTo>
                    <a:cubicBezTo>
                      <a:pt x="2055156" y="1038632"/>
                      <a:pt x="2012200" y="1060487"/>
                      <a:pt x="1957185" y="1092139"/>
                    </a:cubicBezTo>
                    <a:cubicBezTo>
                      <a:pt x="1923272" y="1111734"/>
                      <a:pt x="1884837" y="1119270"/>
                      <a:pt x="1847156" y="1126052"/>
                    </a:cubicBezTo>
                    <a:cubicBezTo>
                      <a:pt x="1835851" y="1128313"/>
                      <a:pt x="1831329" y="1119270"/>
                      <a:pt x="1834344" y="1110226"/>
                    </a:cubicBezTo>
                    <a:cubicBezTo>
                      <a:pt x="1849416" y="1052197"/>
                      <a:pt x="1845648" y="1050690"/>
                      <a:pt x="1809474" y="1022052"/>
                    </a:cubicBezTo>
                    <a:cubicBezTo>
                      <a:pt x="1752952" y="976081"/>
                      <a:pt x="1647445" y="926341"/>
                      <a:pt x="1577357" y="902225"/>
                    </a:cubicBezTo>
                    <a:cubicBezTo>
                      <a:pt x="1533647" y="887153"/>
                      <a:pt x="1495212" y="882631"/>
                      <a:pt x="1457531" y="878109"/>
                    </a:cubicBezTo>
                    <a:cubicBezTo>
                      <a:pt x="1412313" y="872834"/>
                      <a:pt x="1343733" y="882631"/>
                      <a:pt x="1302284" y="895443"/>
                    </a:cubicBezTo>
                    <a:cubicBezTo>
                      <a:pt x="1213356" y="923327"/>
                      <a:pt x="1134979" y="946689"/>
                      <a:pt x="1045297" y="973820"/>
                    </a:cubicBezTo>
                    <a:cubicBezTo>
                      <a:pt x="1009877" y="984370"/>
                      <a:pt x="986514" y="1001704"/>
                      <a:pt x="959384" y="1026573"/>
                    </a:cubicBezTo>
                    <a:cubicBezTo>
                      <a:pt x="892311" y="1088371"/>
                      <a:pt x="685817" y="1265473"/>
                      <a:pt x="649643" y="1295618"/>
                    </a:cubicBezTo>
                    <a:cubicBezTo>
                      <a:pt x="636832" y="1306169"/>
                      <a:pt x="628542" y="1306923"/>
                      <a:pt x="615730" y="1295618"/>
                    </a:cubicBezTo>
                    <a:cubicBezTo>
                      <a:pt x="501179" y="1193879"/>
                      <a:pt x="132655" y="886399"/>
                      <a:pt x="65583" y="831384"/>
                    </a:cubicBezTo>
                    <a:cubicBezTo>
                      <a:pt x="28655" y="801239"/>
                      <a:pt x="771" y="778631"/>
                      <a:pt x="17" y="731906"/>
                    </a:cubicBezTo>
                    <a:cubicBezTo>
                      <a:pt x="-736" y="706282"/>
                      <a:pt x="23380" y="670108"/>
                      <a:pt x="38452" y="651268"/>
                    </a:cubicBezTo>
                    <a:cubicBezTo>
                      <a:pt x="76134" y="605297"/>
                      <a:pt x="555440" y="73990"/>
                      <a:pt x="600658" y="33294"/>
                    </a:cubicBezTo>
                    <a:cubicBezTo>
                      <a:pt x="673759" y="-33025"/>
                      <a:pt x="716716" y="9932"/>
                      <a:pt x="813180" y="73236"/>
                    </a:cubicBezTo>
                    <a:cubicBezTo>
                      <a:pt x="840311" y="92831"/>
                      <a:pt x="1132718" y="335498"/>
                      <a:pt x="1188486" y="3777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A73E4B7B-3822-466E-A7D7-A13EB3CBA684}"/>
                  </a:ext>
                </a:extLst>
              </p:cNvPr>
              <p:cNvSpPr/>
              <p:nvPr/>
            </p:nvSpPr>
            <p:spPr>
              <a:xfrm>
                <a:off x="2564432" y="5898223"/>
                <a:ext cx="1107831" cy="625510"/>
              </a:xfrm>
              <a:custGeom>
                <a:avLst/>
                <a:gdLst>
                  <a:gd name="connsiteX0" fmla="*/ 33987 w 1107830"/>
                  <a:gd name="connsiteY0" fmla="*/ 194847 h 625509"/>
                  <a:gd name="connsiteX1" fmla="*/ 99553 w 1107830"/>
                  <a:gd name="connsiteY1" fmla="*/ 214441 h 625509"/>
                  <a:gd name="connsiteX2" fmla="*/ 195263 w 1107830"/>
                  <a:gd name="connsiteY2" fmla="*/ 215195 h 625509"/>
                  <a:gd name="connsiteX3" fmla="*/ 382163 w 1107830"/>
                  <a:gd name="connsiteY3" fmla="*/ 200122 h 625509"/>
                  <a:gd name="connsiteX4" fmla="*/ 511033 w 1107830"/>
                  <a:gd name="connsiteY4" fmla="*/ 160933 h 625509"/>
                  <a:gd name="connsiteX5" fmla="*/ 556250 w 1107830"/>
                  <a:gd name="connsiteY5" fmla="*/ 111194 h 625509"/>
                  <a:gd name="connsiteX6" fmla="*/ 751440 w 1107830"/>
                  <a:gd name="connsiteY6" fmla="*/ 6440 h 625509"/>
                  <a:gd name="connsiteX7" fmla="*/ 862976 w 1107830"/>
                  <a:gd name="connsiteY7" fmla="*/ 4179 h 625509"/>
                  <a:gd name="connsiteX8" fmla="*/ 987325 w 1107830"/>
                  <a:gd name="connsiteY8" fmla="*/ 8701 h 625509"/>
                  <a:gd name="connsiteX9" fmla="*/ 1052890 w 1107830"/>
                  <a:gd name="connsiteY9" fmla="*/ 21513 h 625509"/>
                  <a:gd name="connsiteX10" fmla="*/ 1110919 w 1107830"/>
                  <a:gd name="connsiteY10" fmla="*/ 105919 h 625509"/>
                  <a:gd name="connsiteX11" fmla="*/ 1097354 w 1107830"/>
                  <a:gd name="connsiteY11" fmla="*/ 123252 h 625509"/>
                  <a:gd name="connsiteX12" fmla="*/ 881817 w 1107830"/>
                  <a:gd name="connsiteY12" fmla="*/ 191079 h 625509"/>
                  <a:gd name="connsiteX13" fmla="*/ 726570 w 1107830"/>
                  <a:gd name="connsiteY13" fmla="*/ 213687 h 625509"/>
                  <a:gd name="connsiteX14" fmla="*/ 575091 w 1107830"/>
                  <a:gd name="connsiteY14" fmla="*/ 231775 h 625509"/>
                  <a:gd name="connsiteX15" fmla="*/ 593178 w 1107830"/>
                  <a:gd name="connsiteY15" fmla="*/ 253629 h 625509"/>
                  <a:gd name="connsiteX16" fmla="*/ 869759 w 1107830"/>
                  <a:gd name="connsiteY16" fmla="*/ 426963 h 625509"/>
                  <a:gd name="connsiteX17" fmla="*/ 962455 w 1107830"/>
                  <a:gd name="connsiteY17" fmla="*/ 487254 h 625509"/>
                  <a:gd name="connsiteX18" fmla="*/ 997876 w 1107830"/>
                  <a:gd name="connsiteY18" fmla="*/ 555834 h 625509"/>
                  <a:gd name="connsiteX19" fmla="*/ 982049 w 1107830"/>
                  <a:gd name="connsiteY19" fmla="*/ 584472 h 625509"/>
                  <a:gd name="connsiteX20" fmla="*/ 927035 w 1107830"/>
                  <a:gd name="connsiteY20" fmla="*/ 607080 h 625509"/>
                  <a:gd name="connsiteX21" fmla="*/ 795904 w 1107830"/>
                  <a:gd name="connsiteY21" fmla="*/ 624414 h 625509"/>
                  <a:gd name="connsiteX22" fmla="*/ 646686 w 1107830"/>
                  <a:gd name="connsiteY22" fmla="*/ 627428 h 625509"/>
                  <a:gd name="connsiteX23" fmla="*/ 486917 w 1107830"/>
                  <a:gd name="connsiteY23" fmla="*/ 612356 h 625509"/>
                  <a:gd name="connsiteX24" fmla="*/ 332423 w 1107830"/>
                  <a:gd name="connsiteY24" fmla="*/ 573921 h 625509"/>
                  <a:gd name="connsiteX25" fmla="*/ 244249 w 1107830"/>
                  <a:gd name="connsiteY25" fmla="*/ 498558 h 625509"/>
                  <a:gd name="connsiteX26" fmla="*/ 219379 w 1107830"/>
                  <a:gd name="connsiteY26" fmla="*/ 493283 h 625509"/>
                  <a:gd name="connsiteX27" fmla="*/ 35495 w 1107830"/>
                  <a:gd name="connsiteY27" fmla="*/ 472181 h 625509"/>
                  <a:gd name="connsiteX28" fmla="*/ 74 w 1107830"/>
                  <a:gd name="connsiteY28" fmla="*/ 381746 h 625509"/>
                  <a:gd name="connsiteX29" fmla="*/ 28712 w 1107830"/>
                  <a:gd name="connsiteY29" fmla="*/ 199368 h 625509"/>
                  <a:gd name="connsiteX30" fmla="*/ 33987 w 1107830"/>
                  <a:gd name="connsiteY30" fmla="*/ 194847 h 62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07830" h="625509">
                    <a:moveTo>
                      <a:pt x="33987" y="194847"/>
                    </a:moveTo>
                    <a:cubicBezTo>
                      <a:pt x="27205" y="203890"/>
                      <a:pt x="94277" y="214441"/>
                      <a:pt x="99553" y="214441"/>
                    </a:cubicBezTo>
                    <a:cubicBezTo>
                      <a:pt x="131205" y="215948"/>
                      <a:pt x="162857" y="215948"/>
                      <a:pt x="195263" y="215195"/>
                    </a:cubicBezTo>
                    <a:cubicBezTo>
                      <a:pt x="257814" y="213687"/>
                      <a:pt x="320365" y="209166"/>
                      <a:pt x="382163" y="200122"/>
                    </a:cubicBezTo>
                    <a:cubicBezTo>
                      <a:pt x="427380" y="194093"/>
                      <a:pt x="473352" y="185050"/>
                      <a:pt x="511033" y="160933"/>
                    </a:cubicBezTo>
                    <a:cubicBezTo>
                      <a:pt x="531381" y="148122"/>
                      <a:pt x="538163" y="127020"/>
                      <a:pt x="556250" y="111194"/>
                    </a:cubicBezTo>
                    <a:cubicBezTo>
                      <a:pt x="610512" y="64469"/>
                      <a:pt x="684367" y="31310"/>
                      <a:pt x="751440" y="6440"/>
                    </a:cubicBezTo>
                    <a:cubicBezTo>
                      <a:pt x="785353" y="-5618"/>
                      <a:pt x="827556" y="2672"/>
                      <a:pt x="862976" y="4179"/>
                    </a:cubicBezTo>
                    <a:cubicBezTo>
                      <a:pt x="904426" y="5687"/>
                      <a:pt x="945875" y="7193"/>
                      <a:pt x="987325" y="8701"/>
                    </a:cubicBezTo>
                    <a:cubicBezTo>
                      <a:pt x="1009933" y="9455"/>
                      <a:pt x="1031789" y="12469"/>
                      <a:pt x="1052890" y="21513"/>
                    </a:cubicBezTo>
                    <a:cubicBezTo>
                      <a:pt x="1082282" y="34324"/>
                      <a:pt x="1110919" y="75774"/>
                      <a:pt x="1110919" y="105919"/>
                    </a:cubicBezTo>
                    <a:cubicBezTo>
                      <a:pt x="1110919" y="114962"/>
                      <a:pt x="1104890" y="118731"/>
                      <a:pt x="1097354" y="123252"/>
                    </a:cubicBezTo>
                    <a:cubicBezTo>
                      <a:pt x="1031035" y="159426"/>
                      <a:pt x="955672" y="176759"/>
                      <a:pt x="881817" y="191079"/>
                    </a:cubicBezTo>
                    <a:cubicBezTo>
                      <a:pt x="830570" y="201629"/>
                      <a:pt x="778570" y="209166"/>
                      <a:pt x="726570" y="213687"/>
                    </a:cubicBezTo>
                    <a:cubicBezTo>
                      <a:pt x="675323" y="218209"/>
                      <a:pt x="625584" y="224992"/>
                      <a:pt x="575091" y="231775"/>
                    </a:cubicBezTo>
                    <a:cubicBezTo>
                      <a:pt x="579613" y="240818"/>
                      <a:pt x="591671" y="243079"/>
                      <a:pt x="593178" y="253629"/>
                    </a:cubicBezTo>
                    <a:cubicBezTo>
                      <a:pt x="680599" y="319195"/>
                      <a:pt x="763498" y="391543"/>
                      <a:pt x="869759" y="426963"/>
                    </a:cubicBezTo>
                    <a:cubicBezTo>
                      <a:pt x="905179" y="439022"/>
                      <a:pt x="936078" y="459369"/>
                      <a:pt x="962455" y="487254"/>
                    </a:cubicBezTo>
                    <a:cubicBezTo>
                      <a:pt x="980542" y="506848"/>
                      <a:pt x="991093" y="530210"/>
                      <a:pt x="997876" y="555834"/>
                    </a:cubicBezTo>
                    <a:cubicBezTo>
                      <a:pt x="1000890" y="569399"/>
                      <a:pt x="999383" y="579950"/>
                      <a:pt x="982049" y="584472"/>
                    </a:cubicBezTo>
                    <a:cubicBezTo>
                      <a:pt x="963209" y="589747"/>
                      <a:pt x="945875" y="601051"/>
                      <a:pt x="927035" y="607080"/>
                    </a:cubicBezTo>
                    <a:cubicBezTo>
                      <a:pt x="884832" y="620646"/>
                      <a:pt x="839614" y="621399"/>
                      <a:pt x="795904" y="624414"/>
                    </a:cubicBezTo>
                    <a:cubicBezTo>
                      <a:pt x="746164" y="628182"/>
                      <a:pt x="696425" y="628935"/>
                      <a:pt x="646686" y="627428"/>
                    </a:cubicBezTo>
                    <a:cubicBezTo>
                      <a:pt x="593178" y="625167"/>
                      <a:pt x="539671" y="620646"/>
                      <a:pt x="486917" y="612356"/>
                    </a:cubicBezTo>
                    <a:cubicBezTo>
                      <a:pt x="435670" y="604066"/>
                      <a:pt x="379902" y="597283"/>
                      <a:pt x="332423" y="573921"/>
                    </a:cubicBezTo>
                    <a:cubicBezTo>
                      <a:pt x="296249" y="556587"/>
                      <a:pt x="265351" y="533225"/>
                      <a:pt x="244249" y="498558"/>
                    </a:cubicBezTo>
                    <a:cubicBezTo>
                      <a:pt x="237466" y="487254"/>
                      <a:pt x="228423" y="486500"/>
                      <a:pt x="219379" y="493283"/>
                    </a:cubicBezTo>
                    <a:cubicBezTo>
                      <a:pt x="151553" y="542268"/>
                      <a:pt x="92017" y="506094"/>
                      <a:pt x="35495" y="472181"/>
                    </a:cubicBezTo>
                    <a:cubicBezTo>
                      <a:pt x="3842" y="453340"/>
                      <a:pt x="-679" y="416413"/>
                      <a:pt x="74" y="381746"/>
                    </a:cubicBezTo>
                    <a:cubicBezTo>
                      <a:pt x="2335" y="319948"/>
                      <a:pt x="14393" y="258905"/>
                      <a:pt x="28712" y="199368"/>
                    </a:cubicBezTo>
                    <a:cubicBezTo>
                      <a:pt x="30219" y="197861"/>
                      <a:pt x="32480" y="196354"/>
                      <a:pt x="33987" y="194847"/>
                    </a:cubicBezTo>
                    <a:close/>
                  </a:path>
                </a:pathLst>
              </a:custGeom>
              <a:solidFill>
                <a:srgbClr val="000200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E32AA8FA-D40D-47B7-B423-4DE90A01905D}"/>
                  </a:ext>
                </a:extLst>
              </p:cNvPr>
              <p:cNvSpPr/>
              <p:nvPr/>
            </p:nvSpPr>
            <p:spPr>
              <a:xfrm>
                <a:off x="3358829" y="148128"/>
                <a:ext cx="926960" cy="550147"/>
              </a:xfrm>
              <a:custGeom>
                <a:avLst/>
                <a:gdLst>
                  <a:gd name="connsiteX0" fmla="*/ 828989 w 926960"/>
                  <a:gd name="connsiteY0" fmla="*/ 515063 h 550147"/>
                  <a:gd name="connsiteX1" fmla="*/ 798844 w 926960"/>
                  <a:gd name="connsiteY1" fmla="*/ 465324 h 550147"/>
                  <a:gd name="connsiteX2" fmla="*/ 701626 w 926960"/>
                  <a:gd name="connsiteY2" fmla="*/ 392975 h 550147"/>
                  <a:gd name="connsiteX3" fmla="*/ 654148 w 926960"/>
                  <a:gd name="connsiteY3" fmla="*/ 389961 h 550147"/>
                  <a:gd name="connsiteX4" fmla="*/ 508698 w 926960"/>
                  <a:gd name="connsiteY4" fmla="*/ 452512 h 550147"/>
                  <a:gd name="connsiteX5" fmla="*/ 403944 w 926960"/>
                  <a:gd name="connsiteY5" fmla="*/ 518831 h 550147"/>
                  <a:gd name="connsiteX6" fmla="*/ 365509 w 926960"/>
                  <a:gd name="connsiteY6" fmla="*/ 521845 h 550147"/>
                  <a:gd name="connsiteX7" fmla="*/ 314262 w 926960"/>
                  <a:gd name="connsiteY7" fmla="*/ 457034 h 550147"/>
                  <a:gd name="connsiteX8" fmla="*/ 315769 w 926960"/>
                  <a:gd name="connsiteY8" fmla="*/ 427642 h 550147"/>
                  <a:gd name="connsiteX9" fmla="*/ 281103 w 926960"/>
                  <a:gd name="connsiteY9" fmla="*/ 350772 h 550147"/>
                  <a:gd name="connsiteX10" fmla="*/ 200465 w 926960"/>
                  <a:gd name="connsiteY10" fmla="*/ 375642 h 550147"/>
                  <a:gd name="connsiteX11" fmla="*/ 197450 w 926960"/>
                  <a:gd name="connsiteY11" fmla="*/ 392222 h 550147"/>
                  <a:gd name="connsiteX12" fmla="*/ 103247 w 926960"/>
                  <a:gd name="connsiteY12" fmla="*/ 496976 h 550147"/>
                  <a:gd name="connsiteX13" fmla="*/ 0 w 926960"/>
                  <a:gd name="connsiteY13" fmla="*/ 557266 h 550147"/>
                  <a:gd name="connsiteX14" fmla="*/ 35420 w 926960"/>
                  <a:gd name="connsiteY14" fmla="*/ 360569 h 550147"/>
                  <a:gd name="connsiteX15" fmla="*/ 83653 w 926960"/>
                  <a:gd name="connsiteY15" fmla="*/ 228685 h 550147"/>
                  <a:gd name="connsiteX16" fmla="*/ 202725 w 926960"/>
                  <a:gd name="connsiteY16" fmla="*/ 48568 h 550147"/>
                  <a:gd name="connsiteX17" fmla="*/ 315016 w 926960"/>
                  <a:gd name="connsiteY17" fmla="*/ 1090 h 550147"/>
                  <a:gd name="connsiteX18" fmla="*/ 532060 w 926960"/>
                  <a:gd name="connsiteY18" fmla="*/ 2597 h 550147"/>
                  <a:gd name="connsiteX19" fmla="*/ 684293 w 926960"/>
                  <a:gd name="connsiteY19" fmla="*/ 57612 h 550147"/>
                  <a:gd name="connsiteX20" fmla="*/ 847076 w 926960"/>
                  <a:gd name="connsiteY20" fmla="*/ 234714 h 550147"/>
                  <a:gd name="connsiteX21" fmla="*/ 876468 w 926960"/>
                  <a:gd name="connsiteY21" fmla="*/ 320627 h 550147"/>
                  <a:gd name="connsiteX22" fmla="*/ 900584 w 926960"/>
                  <a:gd name="connsiteY22" fmla="*/ 381671 h 550147"/>
                  <a:gd name="connsiteX23" fmla="*/ 917917 w 926960"/>
                  <a:gd name="connsiteY23" fmla="*/ 496976 h 550147"/>
                  <a:gd name="connsiteX24" fmla="*/ 873453 w 926960"/>
                  <a:gd name="connsiteY24" fmla="*/ 540686 h 550147"/>
                  <a:gd name="connsiteX25" fmla="*/ 828989 w 926960"/>
                  <a:gd name="connsiteY25" fmla="*/ 515063 h 55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26960" h="550147">
                    <a:moveTo>
                      <a:pt x="828989" y="515063"/>
                    </a:moveTo>
                    <a:cubicBezTo>
                      <a:pt x="813917" y="501498"/>
                      <a:pt x="805627" y="483411"/>
                      <a:pt x="798844" y="465324"/>
                    </a:cubicBezTo>
                    <a:cubicBezTo>
                      <a:pt x="793569" y="449497"/>
                      <a:pt x="724235" y="405787"/>
                      <a:pt x="701626" y="392975"/>
                    </a:cubicBezTo>
                    <a:cubicBezTo>
                      <a:pt x="686554" y="384685"/>
                      <a:pt x="669220" y="386193"/>
                      <a:pt x="654148" y="389961"/>
                    </a:cubicBezTo>
                    <a:cubicBezTo>
                      <a:pt x="602901" y="404280"/>
                      <a:pt x="553162" y="422367"/>
                      <a:pt x="508698" y="452512"/>
                    </a:cubicBezTo>
                    <a:cubicBezTo>
                      <a:pt x="474785" y="475121"/>
                      <a:pt x="437103" y="493961"/>
                      <a:pt x="403944" y="518831"/>
                    </a:cubicBezTo>
                    <a:cubicBezTo>
                      <a:pt x="391886" y="527874"/>
                      <a:pt x="378320" y="525614"/>
                      <a:pt x="365509" y="521845"/>
                    </a:cubicBezTo>
                    <a:cubicBezTo>
                      <a:pt x="305972" y="503005"/>
                      <a:pt x="314262" y="521092"/>
                      <a:pt x="314262" y="457034"/>
                    </a:cubicBezTo>
                    <a:cubicBezTo>
                      <a:pt x="314262" y="447236"/>
                      <a:pt x="314262" y="437439"/>
                      <a:pt x="315769" y="427642"/>
                    </a:cubicBezTo>
                    <a:cubicBezTo>
                      <a:pt x="322552" y="389207"/>
                      <a:pt x="312001" y="365091"/>
                      <a:pt x="281103" y="350772"/>
                    </a:cubicBezTo>
                    <a:cubicBezTo>
                      <a:pt x="258494" y="340222"/>
                      <a:pt x="220059" y="349265"/>
                      <a:pt x="200465" y="375642"/>
                    </a:cubicBezTo>
                    <a:cubicBezTo>
                      <a:pt x="197450" y="379410"/>
                      <a:pt x="198204" y="387700"/>
                      <a:pt x="197450" y="392222"/>
                    </a:cubicBezTo>
                    <a:cubicBezTo>
                      <a:pt x="186146" y="445729"/>
                      <a:pt x="147711" y="473613"/>
                      <a:pt x="103247" y="496976"/>
                    </a:cubicBezTo>
                    <a:cubicBezTo>
                      <a:pt x="67826" y="515063"/>
                      <a:pt x="33913" y="536918"/>
                      <a:pt x="0" y="557266"/>
                    </a:cubicBezTo>
                    <a:cubicBezTo>
                      <a:pt x="754" y="489440"/>
                      <a:pt x="9797" y="423120"/>
                      <a:pt x="35420" y="360569"/>
                    </a:cubicBezTo>
                    <a:cubicBezTo>
                      <a:pt x="53507" y="316859"/>
                      <a:pt x="61044" y="270134"/>
                      <a:pt x="83653" y="228685"/>
                    </a:cubicBezTo>
                    <a:cubicBezTo>
                      <a:pt x="117566" y="164627"/>
                      <a:pt x="159769" y="106597"/>
                      <a:pt x="202725" y="48568"/>
                    </a:cubicBezTo>
                    <a:cubicBezTo>
                      <a:pt x="230610" y="10887"/>
                      <a:pt x="270552" y="1090"/>
                      <a:pt x="315016" y="1090"/>
                    </a:cubicBezTo>
                    <a:cubicBezTo>
                      <a:pt x="387364" y="1843"/>
                      <a:pt x="459712" y="-2679"/>
                      <a:pt x="532060" y="2597"/>
                    </a:cubicBezTo>
                    <a:cubicBezTo>
                      <a:pt x="586321" y="6365"/>
                      <a:pt x="637568" y="24452"/>
                      <a:pt x="684293" y="57612"/>
                    </a:cubicBezTo>
                    <a:cubicBezTo>
                      <a:pt x="751365" y="105090"/>
                      <a:pt x="795829" y="172916"/>
                      <a:pt x="847076" y="234714"/>
                    </a:cubicBezTo>
                    <a:cubicBezTo>
                      <a:pt x="865917" y="258076"/>
                      <a:pt x="874960" y="289729"/>
                      <a:pt x="876468" y="320627"/>
                    </a:cubicBezTo>
                    <a:cubicBezTo>
                      <a:pt x="877221" y="343990"/>
                      <a:pt x="884757" y="364338"/>
                      <a:pt x="900584" y="381671"/>
                    </a:cubicBezTo>
                    <a:cubicBezTo>
                      <a:pt x="932989" y="415584"/>
                      <a:pt x="933743" y="456280"/>
                      <a:pt x="917917" y="496976"/>
                    </a:cubicBezTo>
                    <a:cubicBezTo>
                      <a:pt x="910381" y="516570"/>
                      <a:pt x="890033" y="527874"/>
                      <a:pt x="873453" y="540686"/>
                    </a:cubicBezTo>
                    <a:cubicBezTo>
                      <a:pt x="857627" y="550483"/>
                      <a:pt x="838786" y="521845"/>
                      <a:pt x="828989" y="515063"/>
                    </a:cubicBezTo>
                    <a:close/>
                  </a:path>
                </a:pathLst>
              </a:custGeom>
              <a:solidFill>
                <a:srgbClr val="613204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ED16A5D5-9686-4599-8831-4B04FDBC5259}"/>
                  </a:ext>
                </a:extLst>
              </p:cNvPr>
              <p:cNvSpPr/>
              <p:nvPr/>
            </p:nvSpPr>
            <p:spPr>
              <a:xfrm>
                <a:off x="3793597" y="3324246"/>
                <a:ext cx="542611" cy="361741"/>
              </a:xfrm>
              <a:custGeom>
                <a:avLst/>
                <a:gdLst>
                  <a:gd name="connsiteX0" fmla="*/ 532134 w 542610"/>
                  <a:gd name="connsiteY0" fmla="*/ 247943 h 361740"/>
                  <a:gd name="connsiteX1" fmla="*/ 476366 w 542610"/>
                  <a:gd name="connsiteY1" fmla="*/ 207247 h 361740"/>
                  <a:gd name="connsiteX2" fmla="*/ 403264 w 542610"/>
                  <a:gd name="connsiteY2" fmla="*/ 171073 h 361740"/>
                  <a:gd name="connsiteX3" fmla="*/ 453003 w 542610"/>
                  <a:gd name="connsiteY3" fmla="*/ 253972 h 361740"/>
                  <a:gd name="connsiteX4" fmla="*/ 400249 w 542610"/>
                  <a:gd name="connsiteY4" fmla="*/ 320291 h 361740"/>
                  <a:gd name="connsiteX5" fmla="*/ 314336 w 542610"/>
                  <a:gd name="connsiteY5" fmla="*/ 321045 h 361740"/>
                  <a:gd name="connsiteX6" fmla="*/ 303031 w 542610"/>
                  <a:gd name="connsiteY6" fmla="*/ 325566 h 361740"/>
                  <a:gd name="connsiteX7" fmla="*/ 247263 w 542610"/>
                  <a:gd name="connsiteY7" fmla="*/ 342146 h 361740"/>
                  <a:gd name="connsiteX8" fmla="*/ 224654 w 542610"/>
                  <a:gd name="connsiteY8" fmla="*/ 353451 h 361740"/>
                  <a:gd name="connsiteX9" fmla="*/ 193002 w 542610"/>
                  <a:gd name="connsiteY9" fmla="*/ 366262 h 361740"/>
                  <a:gd name="connsiteX10" fmla="*/ 141002 w 542610"/>
                  <a:gd name="connsiteY10" fmla="*/ 356465 h 361740"/>
                  <a:gd name="connsiteX11" fmla="*/ 93523 w 542610"/>
                  <a:gd name="connsiteY11" fmla="*/ 324813 h 361740"/>
                  <a:gd name="connsiteX12" fmla="*/ 74 w 542610"/>
                  <a:gd name="connsiteY12" fmla="*/ 187653 h 361740"/>
                  <a:gd name="connsiteX13" fmla="*/ 139495 w 542610"/>
                  <a:gd name="connsiteY13" fmla="*/ 79131 h 361740"/>
                  <a:gd name="connsiteX14" fmla="*/ 232191 w 542610"/>
                  <a:gd name="connsiteY14" fmla="*/ 0 h 361740"/>
                  <a:gd name="connsiteX15" fmla="*/ 310568 w 542610"/>
                  <a:gd name="connsiteY15" fmla="*/ 43710 h 361740"/>
                  <a:gd name="connsiteX16" fmla="*/ 465815 w 542610"/>
                  <a:gd name="connsiteY16" fmla="*/ 124348 h 361740"/>
                  <a:gd name="connsiteX17" fmla="*/ 544192 w 542610"/>
                  <a:gd name="connsiteY17" fmla="*/ 213276 h 361740"/>
                  <a:gd name="connsiteX18" fmla="*/ 532134 w 542610"/>
                  <a:gd name="connsiteY18" fmla="*/ 247943 h 36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610" h="361740">
                    <a:moveTo>
                      <a:pt x="532134" y="247943"/>
                    </a:moveTo>
                    <a:cubicBezTo>
                      <a:pt x="526859" y="251711"/>
                      <a:pt x="482395" y="212523"/>
                      <a:pt x="476366" y="207247"/>
                    </a:cubicBezTo>
                    <a:cubicBezTo>
                      <a:pt x="467322" y="198204"/>
                      <a:pt x="416075" y="153740"/>
                      <a:pt x="403264" y="171073"/>
                    </a:cubicBezTo>
                    <a:cubicBezTo>
                      <a:pt x="388945" y="191421"/>
                      <a:pt x="443960" y="236639"/>
                      <a:pt x="453003" y="253972"/>
                    </a:cubicBezTo>
                    <a:cubicBezTo>
                      <a:pt x="471090" y="288639"/>
                      <a:pt x="437931" y="330088"/>
                      <a:pt x="400249" y="320291"/>
                    </a:cubicBezTo>
                    <a:cubicBezTo>
                      <a:pt x="372365" y="312755"/>
                      <a:pt x="342974" y="315769"/>
                      <a:pt x="314336" y="321045"/>
                    </a:cubicBezTo>
                    <a:cubicBezTo>
                      <a:pt x="310568" y="321798"/>
                      <a:pt x="304539" y="322552"/>
                      <a:pt x="303031" y="325566"/>
                    </a:cubicBezTo>
                    <a:cubicBezTo>
                      <a:pt x="288713" y="347422"/>
                      <a:pt x="269118" y="345914"/>
                      <a:pt x="247263" y="342146"/>
                    </a:cubicBezTo>
                    <a:cubicBezTo>
                      <a:pt x="237466" y="340639"/>
                      <a:pt x="228423" y="344407"/>
                      <a:pt x="224654" y="353451"/>
                    </a:cubicBezTo>
                    <a:cubicBezTo>
                      <a:pt x="217872" y="369277"/>
                      <a:pt x="206567" y="368523"/>
                      <a:pt x="193002" y="366262"/>
                    </a:cubicBezTo>
                    <a:cubicBezTo>
                      <a:pt x="175669" y="363248"/>
                      <a:pt x="158335" y="359480"/>
                      <a:pt x="141002" y="356465"/>
                    </a:cubicBezTo>
                    <a:cubicBezTo>
                      <a:pt x="120654" y="352697"/>
                      <a:pt x="104828" y="342900"/>
                      <a:pt x="93523" y="324813"/>
                    </a:cubicBezTo>
                    <a:cubicBezTo>
                      <a:pt x="87494" y="315016"/>
                      <a:pt x="-2941" y="189160"/>
                      <a:pt x="74" y="187653"/>
                    </a:cubicBezTo>
                    <a:cubicBezTo>
                      <a:pt x="81465" y="147711"/>
                      <a:pt x="76944" y="142435"/>
                      <a:pt x="139495" y="79131"/>
                    </a:cubicBezTo>
                    <a:cubicBezTo>
                      <a:pt x="149292" y="69333"/>
                      <a:pt x="217118" y="2261"/>
                      <a:pt x="232191" y="0"/>
                    </a:cubicBezTo>
                    <a:cubicBezTo>
                      <a:pt x="249524" y="20348"/>
                      <a:pt x="287205" y="34667"/>
                      <a:pt x="310568" y="43710"/>
                    </a:cubicBezTo>
                    <a:cubicBezTo>
                      <a:pt x="365582" y="64812"/>
                      <a:pt x="417583" y="92696"/>
                      <a:pt x="465815" y="124348"/>
                    </a:cubicBezTo>
                    <a:cubicBezTo>
                      <a:pt x="498974" y="146203"/>
                      <a:pt x="523844" y="178609"/>
                      <a:pt x="544192" y="213276"/>
                    </a:cubicBezTo>
                    <a:cubicBezTo>
                      <a:pt x="554743" y="228349"/>
                      <a:pt x="543438" y="238899"/>
                      <a:pt x="532134" y="247943"/>
                    </a:cubicBezTo>
                    <a:close/>
                  </a:path>
                </a:pathLst>
              </a:custGeom>
              <a:solidFill>
                <a:srgbClr val="FDC68E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E1CAE935-8CAF-4482-98F1-521752710F4D}"/>
                  </a:ext>
                </a:extLst>
              </p:cNvPr>
              <p:cNvSpPr/>
              <p:nvPr/>
            </p:nvSpPr>
            <p:spPr>
              <a:xfrm>
                <a:off x="3214886" y="747271"/>
                <a:ext cx="399422" cy="497393"/>
              </a:xfrm>
              <a:custGeom>
                <a:avLst/>
                <a:gdLst>
                  <a:gd name="connsiteX0" fmla="*/ 128870 w 399421"/>
                  <a:gd name="connsiteY0" fmla="*/ 17659 h 497393"/>
                  <a:gd name="connsiteX1" fmla="*/ 236639 w 399421"/>
                  <a:gd name="connsiteY1" fmla="*/ 142761 h 497393"/>
                  <a:gd name="connsiteX2" fmla="*/ 288639 w 399421"/>
                  <a:gd name="connsiteY2" fmla="*/ 239225 h 497393"/>
                  <a:gd name="connsiteX3" fmla="*/ 400176 w 399421"/>
                  <a:gd name="connsiteY3" fmla="*/ 450241 h 497393"/>
                  <a:gd name="connsiteX4" fmla="*/ 391132 w 399421"/>
                  <a:gd name="connsiteY4" fmla="*/ 499227 h 497393"/>
                  <a:gd name="connsiteX5" fmla="*/ 302958 w 399421"/>
                  <a:gd name="connsiteY5" fmla="*/ 361313 h 497393"/>
                  <a:gd name="connsiteX6" fmla="*/ 195943 w 399421"/>
                  <a:gd name="connsiteY6" fmla="*/ 221138 h 497393"/>
                  <a:gd name="connsiteX7" fmla="*/ 152233 w 399421"/>
                  <a:gd name="connsiteY7" fmla="*/ 166877 h 497393"/>
                  <a:gd name="connsiteX8" fmla="*/ 0 w 399421"/>
                  <a:gd name="connsiteY8" fmla="*/ 47051 h 497393"/>
                  <a:gd name="connsiteX9" fmla="*/ 106261 w 399421"/>
                  <a:gd name="connsiteY9" fmla="*/ 1833 h 497393"/>
                  <a:gd name="connsiteX10" fmla="*/ 128870 w 399421"/>
                  <a:gd name="connsiteY10" fmla="*/ 17659 h 49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9421" h="497393">
                    <a:moveTo>
                      <a:pt x="128870" y="17659"/>
                    </a:moveTo>
                    <a:cubicBezTo>
                      <a:pt x="165044" y="59109"/>
                      <a:pt x="202726" y="99805"/>
                      <a:pt x="236639" y="142761"/>
                    </a:cubicBezTo>
                    <a:cubicBezTo>
                      <a:pt x="254726" y="166877"/>
                      <a:pt x="274320" y="212095"/>
                      <a:pt x="288639" y="239225"/>
                    </a:cubicBezTo>
                    <a:cubicBezTo>
                      <a:pt x="313509" y="285950"/>
                      <a:pt x="391886" y="423110"/>
                      <a:pt x="400176" y="450241"/>
                    </a:cubicBezTo>
                    <a:cubicBezTo>
                      <a:pt x="402437" y="457023"/>
                      <a:pt x="397915" y="493198"/>
                      <a:pt x="391132" y="499227"/>
                    </a:cubicBezTo>
                    <a:cubicBezTo>
                      <a:pt x="359480" y="457777"/>
                      <a:pt x="334610" y="402762"/>
                      <a:pt x="302958" y="361313"/>
                    </a:cubicBezTo>
                    <a:cubicBezTo>
                      <a:pt x="267537" y="314588"/>
                      <a:pt x="231363" y="267863"/>
                      <a:pt x="195943" y="221138"/>
                    </a:cubicBezTo>
                    <a:cubicBezTo>
                      <a:pt x="174841" y="193254"/>
                      <a:pt x="172580" y="194761"/>
                      <a:pt x="152233" y="166877"/>
                    </a:cubicBezTo>
                    <a:cubicBezTo>
                      <a:pt x="120580" y="123921"/>
                      <a:pt x="49739" y="90007"/>
                      <a:pt x="0" y="47051"/>
                    </a:cubicBezTo>
                    <a:cubicBezTo>
                      <a:pt x="7536" y="34239"/>
                      <a:pt x="76870" y="16152"/>
                      <a:pt x="106261" y="1833"/>
                    </a:cubicBezTo>
                    <a:cubicBezTo>
                      <a:pt x="121334" y="-4950"/>
                      <a:pt x="120580" y="8616"/>
                      <a:pt x="128870" y="17659"/>
                    </a:cubicBezTo>
                    <a:close/>
                  </a:path>
                </a:pathLst>
              </a:custGeom>
              <a:solidFill>
                <a:srgbClr val="FDFDFC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1A597DDE-6ABB-4623-8595-E71395AB521A}"/>
                  </a:ext>
                </a:extLst>
              </p:cNvPr>
              <p:cNvSpPr/>
              <p:nvPr/>
            </p:nvSpPr>
            <p:spPr>
              <a:xfrm>
                <a:off x="3570598" y="1097750"/>
                <a:ext cx="82899" cy="75363"/>
              </a:xfrm>
              <a:custGeom>
                <a:avLst/>
                <a:gdLst>
                  <a:gd name="connsiteX0" fmla="*/ 13565 w 82898"/>
                  <a:gd name="connsiteY0" fmla="*/ 37965 h 75362"/>
                  <a:gd name="connsiteX1" fmla="*/ 0 w 82898"/>
                  <a:gd name="connsiteY1" fmla="*/ 13096 h 75362"/>
                  <a:gd name="connsiteX2" fmla="*/ 14319 w 82898"/>
                  <a:gd name="connsiteY2" fmla="*/ 284 h 75362"/>
                  <a:gd name="connsiteX3" fmla="*/ 82899 w 82898"/>
                  <a:gd name="connsiteY3" fmla="*/ 80169 h 75362"/>
                  <a:gd name="connsiteX4" fmla="*/ 63305 w 82898"/>
                  <a:gd name="connsiteY4" fmla="*/ 56806 h 75362"/>
                  <a:gd name="connsiteX5" fmla="*/ 13565 w 82898"/>
                  <a:gd name="connsiteY5" fmla="*/ 37965 h 7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98" h="75362">
                    <a:moveTo>
                      <a:pt x="13565" y="37965"/>
                    </a:moveTo>
                    <a:cubicBezTo>
                      <a:pt x="9044" y="29676"/>
                      <a:pt x="4522" y="21386"/>
                      <a:pt x="0" y="13096"/>
                    </a:cubicBezTo>
                    <a:cubicBezTo>
                      <a:pt x="0" y="3299"/>
                      <a:pt x="4522" y="-1223"/>
                      <a:pt x="14319" y="284"/>
                    </a:cubicBezTo>
                    <a:cubicBezTo>
                      <a:pt x="43710" y="4806"/>
                      <a:pt x="89682" y="51531"/>
                      <a:pt x="82899" y="80169"/>
                    </a:cubicBezTo>
                    <a:cubicBezTo>
                      <a:pt x="76870" y="72632"/>
                      <a:pt x="69334" y="64342"/>
                      <a:pt x="63305" y="56806"/>
                    </a:cubicBezTo>
                    <a:cubicBezTo>
                      <a:pt x="51247" y="40226"/>
                      <a:pt x="33160" y="35705"/>
                      <a:pt x="13565" y="37965"/>
                    </a:cubicBezTo>
                    <a:close/>
                  </a:path>
                </a:pathLst>
              </a:custGeom>
              <a:solidFill>
                <a:srgbClr val="D09C6B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C662D98-BB95-451E-9CB9-00C8080B9E77}"/>
                  </a:ext>
                </a:extLst>
              </p:cNvPr>
              <p:cNvSpPr/>
              <p:nvPr/>
            </p:nvSpPr>
            <p:spPr>
              <a:xfrm>
                <a:off x="6016869" y="4298685"/>
                <a:ext cx="422031" cy="406958"/>
              </a:xfrm>
              <a:custGeom>
                <a:avLst/>
                <a:gdLst>
                  <a:gd name="connsiteX0" fmla="*/ 0 w 422030"/>
                  <a:gd name="connsiteY0" fmla="*/ 406958 h 406958"/>
                  <a:gd name="connsiteX1" fmla="*/ 25623 w 422030"/>
                  <a:gd name="connsiteY1" fmla="*/ 372291 h 406958"/>
                  <a:gd name="connsiteX2" fmla="*/ 181624 w 422030"/>
                  <a:gd name="connsiteY2" fmla="*/ 177102 h 406958"/>
                  <a:gd name="connsiteX3" fmla="*/ 277334 w 422030"/>
                  <a:gd name="connsiteY3" fmla="*/ 101740 h 406958"/>
                  <a:gd name="connsiteX4" fmla="*/ 426552 w 422030"/>
                  <a:gd name="connsiteY4" fmla="*/ 0 h 406958"/>
                  <a:gd name="connsiteX5" fmla="*/ 200465 w 422030"/>
                  <a:gd name="connsiteY5" fmla="*/ 189160 h 406958"/>
                  <a:gd name="connsiteX6" fmla="*/ 0 w 422030"/>
                  <a:gd name="connsiteY6" fmla="*/ 406958 h 40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2030" h="406958">
                    <a:moveTo>
                      <a:pt x="0" y="406958"/>
                    </a:moveTo>
                    <a:cubicBezTo>
                      <a:pt x="8290" y="395654"/>
                      <a:pt x="16580" y="383596"/>
                      <a:pt x="25623" y="372291"/>
                    </a:cubicBezTo>
                    <a:cubicBezTo>
                      <a:pt x="77623" y="307479"/>
                      <a:pt x="128870" y="241914"/>
                      <a:pt x="181624" y="177102"/>
                    </a:cubicBezTo>
                    <a:cubicBezTo>
                      <a:pt x="207247" y="144696"/>
                      <a:pt x="243421" y="125102"/>
                      <a:pt x="277334" y="101740"/>
                    </a:cubicBezTo>
                    <a:cubicBezTo>
                      <a:pt x="327074" y="67826"/>
                      <a:pt x="375306" y="32406"/>
                      <a:pt x="426552" y="0"/>
                    </a:cubicBezTo>
                    <a:cubicBezTo>
                      <a:pt x="348929" y="60290"/>
                      <a:pt x="274320" y="125102"/>
                      <a:pt x="200465" y="189160"/>
                    </a:cubicBezTo>
                    <a:cubicBezTo>
                      <a:pt x="125102" y="254726"/>
                      <a:pt x="70841" y="338378"/>
                      <a:pt x="0" y="406958"/>
                    </a:cubicBezTo>
                    <a:close/>
                  </a:path>
                </a:pathLst>
              </a:custGeom>
              <a:solidFill>
                <a:srgbClr val="4C6E22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E4EB2E9C-5942-4E52-AAB6-D3A19ECF9261}"/>
                  </a:ext>
                </a:extLst>
              </p:cNvPr>
              <p:cNvSpPr/>
              <p:nvPr/>
            </p:nvSpPr>
            <p:spPr>
              <a:xfrm>
                <a:off x="3623734" y="3717651"/>
                <a:ext cx="859134" cy="874207"/>
              </a:xfrm>
              <a:custGeom>
                <a:avLst/>
                <a:gdLst>
                  <a:gd name="connsiteX0" fmla="*/ 862519 w 859134"/>
                  <a:gd name="connsiteY0" fmla="*/ 305960 h 874206"/>
                  <a:gd name="connsiteX1" fmla="*/ 439735 w 859134"/>
                  <a:gd name="connsiteY1" fmla="*/ 869673 h 874206"/>
                  <a:gd name="connsiteX2" fmla="*/ 406575 w 859134"/>
                  <a:gd name="connsiteY2" fmla="*/ 872687 h 874206"/>
                  <a:gd name="connsiteX3" fmla="*/ 12429 w 859134"/>
                  <a:gd name="connsiteY3" fmla="*/ 535816 h 874206"/>
                  <a:gd name="connsiteX4" fmla="*/ 8661 w 859134"/>
                  <a:gd name="connsiteY4" fmla="*/ 504164 h 874206"/>
                  <a:gd name="connsiteX5" fmla="*/ 466865 w 859134"/>
                  <a:gd name="connsiteY5" fmla="*/ 6017 h 874206"/>
                  <a:gd name="connsiteX6" fmla="*/ 489474 w 859134"/>
                  <a:gd name="connsiteY6" fmla="*/ 6017 h 874206"/>
                  <a:gd name="connsiteX7" fmla="*/ 849708 w 859134"/>
                  <a:gd name="connsiteY7" fmla="*/ 287873 h 874206"/>
                  <a:gd name="connsiteX8" fmla="*/ 862519 w 859134"/>
                  <a:gd name="connsiteY8" fmla="*/ 305960 h 87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9134" h="874206">
                    <a:moveTo>
                      <a:pt x="862519" y="305960"/>
                    </a:moveTo>
                    <a:cubicBezTo>
                      <a:pt x="862519" y="311235"/>
                      <a:pt x="484952" y="801092"/>
                      <a:pt x="439735" y="869673"/>
                    </a:cubicBezTo>
                    <a:cubicBezTo>
                      <a:pt x="429938" y="883991"/>
                      <a:pt x="420894" y="886253"/>
                      <a:pt x="406575" y="872687"/>
                    </a:cubicBezTo>
                    <a:cubicBezTo>
                      <a:pt x="365879" y="835759"/>
                      <a:pt x="60661" y="575004"/>
                      <a:pt x="12429" y="535816"/>
                    </a:cubicBezTo>
                    <a:cubicBezTo>
                      <a:pt x="371" y="526019"/>
                      <a:pt x="-6412" y="519990"/>
                      <a:pt x="8661" y="504164"/>
                    </a:cubicBezTo>
                    <a:cubicBezTo>
                      <a:pt x="82516" y="425787"/>
                      <a:pt x="422401" y="55756"/>
                      <a:pt x="466865" y="6017"/>
                    </a:cubicBezTo>
                    <a:cubicBezTo>
                      <a:pt x="475909" y="-3781"/>
                      <a:pt x="481184" y="-12"/>
                      <a:pt x="489474" y="6017"/>
                    </a:cubicBezTo>
                    <a:cubicBezTo>
                      <a:pt x="547503" y="51988"/>
                      <a:pt x="788664" y="238887"/>
                      <a:pt x="849708" y="287873"/>
                    </a:cubicBezTo>
                    <a:cubicBezTo>
                      <a:pt x="855737" y="291641"/>
                      <a:pt x="861766" y="296917"/>
                      <a:pt x="862519" y="30596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664322D6-1779-4D1A-9BDA-3A5B5647EED3}"/>
                  </a:ext>
                </a:extLst>
              </p:cNvPr>
              <p:cNvSpPr/>
              <p:nvPr/>
            </p:nvSpPr>
            <p:spPr>
              <a:xfrm>
                <a:off x="2594320" y="785152"/>
                <a:ext cx="1439426" cy="5335675"/>
              </a:xfrm>
              <a:custGeom>
                <a:avLst/>
                <a:gdLst>
                  <a:gd name="connsiteX0" fmla="*/ 1105148 w 1439426"/>
                  <a:gd name="connsiteY0" fmla="*/ 633173 h 5335674"/>
                  <a:gd name="connsiteX1" fmla="*/ 1204626 w 1439426"/>
                  <a:gd name="connsiteY1" fmla="*/ 891667 h 5335674"/>
                  <a:gd name="connsiteX2" fmla="*/ 1240047 w 1439426"/>
                  <a:gd name="connsiteY2" fmla="*/ 1288828 h 5335674"/>
                  <a:gd name="connsiteX3" fmla="*/ 1202365 w 1439426"/>
                  <a:gd name="connsiteY3" fmla="*/ 2087672 h 5335674"/>
                  <a:gd name="connsiteX4" fmla="*/ 1221960 w 1439426"/>
                  <a:gd name="connsiteY4" fmla="*/ 2172832 h 5335674"/>
                  <a:gd name="connsiteX5" fmla="*/ 1446540 w 1439426"/>
                  <a:gd name="connsiteY5" fmla="*/ 2548138 h 5335674"/>
                  <a:gd name="connsiteX6" fmla="*/ 1415642 w 1439426"/>
                  <a:gd name="connsiteY6" fmla="*/ 2575268 h 5335674"/>
                  <a:gd name="connsiteX7" fmla="*/ 1337265 w 1439426"/>
                  <a:gd name="connsiteY7" fmla="*/ 2654399 h 5335674"/>
                  <a:gd name="connsiteX8" fmla="*/ 1208394 w 1439426"/>
                  <a:gd name="connsiteY8" fmla="*/ 2741066 h 5335674"/>
                  <a:gd name="connsiteX9" fmla="*/ 1094597 w 1439426"/>
                  <a:gd name="connsiteY9" fmla="*/ 2789298 h 5335674"/>
                  <a:gd name="connsiteX10" fmla="*/ 1078017 w 1439426"/>
                  <a:gd name="connsiteY10" fmla="*/ 2778747 h 5335674"/>
                  <a:gd name="connsiteX11" fmla="*/ 1062191 w 1439426"/>
                  <a:gd name="connsiteY11" fmla="*/ 2767443 h 5335674"/>
                  <a:gd name="connsiteX12" fmla="*/ 983814 w 1439426"/>
                  <a:gd name="connsiteY12" fmla="*/ 2797588 h 5335674"/>
                  <a:gd name="connsiteX13" fmla="*/ 960451 w 1439426"/>
                  <a:gd name="connsiteY13" fmla="*/ 2822458 h 5335674"/>
                  <a:gd name="connsiteX14" fmla="*/ 842132 w 1439426"/>
                  <a:gd name="connsiteY14" fmla="*/ 3279909 h 5335674"/>
                  <a:gd name="connsiteX15" fmla="*/ 697436 w 1439426"/>
                  <a:gd name="connsiteY15" fmla="*/ 3891853 h 5335674"/>
                  <a:gd name="connsiteX16" fmla="*/ 542189 w 1439426"/>
                  <a:gd name="connsiteY16" fmla="*/ 4328957 h 5335674"/>
                  <a:gd name="connsiteX17" fmla="*/ 536913 w 1439426"/>
                  <a:gd name="connsiteY17" fmla="*/ 4356841 h 5335674"/>
                  <a:gd name="connsiteX18" fmla="*/ 584392 w 1439426"/>
                  <a:gd name="connsiteY18" fmla="*/ 4965018 h 5335674"/>
                  <a:gd name="connsiteX19" fmla="*/ 595696 w 1439426"/>
                  <a:gd name="connsiteY19" fmla="*/ 4988380 h 5335674"/>
                  <a:gd name="connsiteX20" fmla="*/ 707987 w 1439426"/>
                  <a:gd name="connsiteY20" fmla="*/ 5093134 h 5335674"/>
                  <a:gd name="connsiteX21" fmla="*/ 720798 w 1439426"/>
                  <a:gd name="connsiteY21" fmla="*/ 5114236 h 5335674"/>
                  <a:gd name="connsiteX22" fmla="*/ 564044 w 1439426"/>
                  <a:gd name="connsiteY22" fmla="*/ 5210700 h 5335674"/>
                  <a:gd name="connsiteX23" fmla="*/ 503754 w 1439426"/>
                  <a:gd name="connsiteY23" fmla="*/ 5274758 h 5335674"/>
                  <a:gd name="connsiteX24" fmla="*/ 477377 w 1439426"/>
                  <a:gd name="connsiteY24" fmla="*/ 5295860 h 5335674"/>
                  <a:gd name="connsiteX25" fmla="*/ 64390 w 1439426"/>
                  <a:gd name="connsiteY25" fmla="*/ 5333541 h 5335674"/>
                  <a:gd name="connsiteX26" fmla="*/ 3346 w 1439426"/>
                  <a:gd name="connsiteY26" fmla="*/ 5308671 h 5335674"/>
                  <a:gd name="connsiteX27" fmla="*/ 13143 w 1439426"/>
                  <a:gd name="connsiteY27" fmla="*/ 5171511 h 5335674"/>
                  <a:gd name="connsiteX28" fmla="*/ 32737 w 1439426"/>
                  <a:gd name="connsiteY28" fmla="*/ 4903220 h 5335674"/>
                  <a:gd name="connsiteX29" fmla="*/ 50824 w 1439426"/>
                  <a:gd name="connsiteY29" fmla="*/ 4609306 h 5335674"/>
                  <a:gd name="connsiteX30" fmla="*/ 118651 w 1439426"/>
                  <a:gd name="connsiteY30" fmla="*/ 3981535 h 5335674"/>
                  <a:gd name="connsiteX31" fmla="*/ 202303 w 1439426"/>
                  <a:gd name="connsiteY31" fmla="*/ 3383156 h 5335674"/>
                  <a:gd name="connsiteX32" fmla="*/ 228680 w 1439426"/>
                  <a:gd name="connsiteY32" fmla="*/ 3218865 h 5335674"/>
                  <a:gd name="connsiteX33" fmla="*/ 219637 w 1439426"/>
                  <a:gd name="connsiteY33" fmla="*/ 3083966 h 5335674"/>
                  <a:gd name="connsiteX34" fmla="*/ 180448 w 1439426"/>
                  <a:gd name="connsiteY34" fmla="*/ 2809646 h 5335674"/>
                  <a:gd name="connsiteX35" fmla="*/ 132216 w 1439426"/>
                  <a:gd name="connsiteY35" fmla="*/ 2729008 h 5335674"/>
                  <a:gd name="connsiteX36" fmla="*/ 62882 w 1439426"/>
                  <a:gd name="connsiteY36" fmla="*/ 2694341 h 5335674"/>
                  <a:gd name="connsiteX37" fmla="*/ 43288 w 1439426"/>
                  <a:gd name="connsiteY37" fmla="*/ 2661182 h 5335674"/>
                  <a:gd name="connsiteX38" fmla="*/ 86245 w 1439426"/>
                  <a:gd name="connsiteY38" fmla="*/ 2230861 h 5335674"/>
                  <a:gd name="connsiteX39" fmla="*/ 226419 w 1439426"/>
                  <a:gd name="connsiteY39" fmla="*/ 1802047 h 5335674"/>
                  <a:gd name="connsiteX40" fmla="*/ 226419 w 1439426"/>
                  <a:gd name="connsiteY40" fmla="*/ 1632482 h 5335674"/>
                  <a:gd name="connsiteX41" fmla="*/ 189492 w 1439426"/>
                  <a:gd name="connsiteY41" fmla="*/ 1407147 h 5335674"/>
                  <a:gd name="connsiteX42" fmla="*/ 151810 w 1439426"/>
                  <a:gd name="connsiteY42" fmla="*/ 991899 h 5335674"/>
                  <a:gd name="connsiteX43" fmla="*/ 154071 w 1439426"/>
                  <a:gd name="connsiteY43" fmla="*/ 777869 h 5335674"/>
                  <a:gd name="connsiteX44" fmla="*/ 197028 w 1439426"/>
                  <a:gd name="connsiteY44" fmla="*/ 533694 h 5335674"/>
                  <a:gd name="connsiteX45" fmla="*/ 307811 w 1439426"/>
                  <a:gd name="connsiteY45" fmla="*/ 331722 h 5335674"/>
                  <a:gd name="connsiteX46" fmla="*/ 498478 w 1439426"/>
                  <a:gd name="connsiteY46" fmla="*/ 104881 h 5335674"/>
                  <a:gd name="connsiteX47" fmla="*/ 576856 w 1439426"/>
                  <a:gd name="connsiteY47" fmla="*/ 19721 h 5335674"/>
                  <a:gd name="connsiteX48" fmla="*/ 631870 w 1439426"/>
                  <a:gd name="connsiteY48" fmla="*/ 12185 h 5335674"/>
                  <a:gd name="connsiteX49" fmla="*/ 765262 w 1439426"/>
                  <a:gd name="connsiteY49" fmla="*/ 108649 h 5335674"/>
                  <a:gd name="connsiteX50" fmla="*/ 970249 w 1439426"/>
                  <a:gd name="connsiteY50" fmla="*/ 375433 h 5335674"/>
                  <a:gd name="connsiteX51" fmla="*/ 1105148 w 1439426"/>
                  <a:gd name="connsiteY51" fmla="*/ 633173 h 5335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39426" h="5335674">
                    <a:moveTo>
                      <a:pt x="1105148" y="633173"/>
                    </a:moveTo>
                    <a:cubicBezTo>
                      <a:pt x="1142075" y="717579"/>
                      <a:pt x="1188047" y="799724"/>
                      <a:pt x="1204626" y="891667"/>
                    </a:cubicBezTo>
                    <a:cubicBezTo>
                      <a:pt x="1228742" y="1022798"/>
                      <a:pt x="1249090" y="1153929"/>
                      <a:pt x="1240047" y="1288828"/>
                    </a:cubicBezTo>
                    <a:cubicBezTo>
                      <a:pt x="1226482" y="1478742"/>
                      <a:pt x="1205380" y="2010802"/>
                      <a:pt x="1202365" y="2087672"/>
                    </a:cubicBezTo>
                    <a:cubicBezTo>
                      <a:pt x="1200858" y="2117817"/>
                      <a:pt x="1208394" y="2145701"/>
                      <a:pt x="1221960" y="2172832"/>
                    </a:cubicBezTo>
                    <a:cubicBezTo>
                      <a:pt x="1245322" y="2220310"/>
                      <a:pt x="1398308" y="2468253"/>
                      <a:pt x="1446540" y="2548138"/>
                    </a:cubicBezTo>
                    <a:cubicBezTo>
                      <a:pt x="1440511" y="2561703"/>
                      <a:pt x="1425439" y="2564718"/>
                      <a:pt x="1415642" y="2575268"/>
                    </a:cubicBezTo>
                    <a:cubicBezTo>
                      <a:pt x="1390772" y="2602399"/>
                      <a:pt x="1362888" y="2627268"/>
                      <a:pt x="1337265" y="2654399"/>
                    </a:cubicBezTo>
                    <a:cubicBezTo>
                      <a:pt x="1307120" y="2687559"/>
                      <a:pt x="1216684" y="2740312"/>
                      <a:pt x="1208394" y="2741066"/>
                    </a:cubicBezTo>
                    <a:cubicBezTo>
                      <a:pt x="1170713" y="2756892"/>
                      <a:pt x="1132278" y="2773472"/>
                      <a:pt x="1094597" y="2789298"/>
                    </a:cubicBezTo>
                    <a:cubicBezTo>
                      <a:pt x="1082539" y="2794574"/>
                      <a:pt x="1074249" y="2797588"/>
                      <a:pt x="1078017" y="2778747"/>
                    </a:cubicBezTo>
                    <a:cubicBezTo>
                      <a:pt x="1081032" y="2764429"/>
                      <a:pt x="1073495" y="2763675"/>
                      <a:pt x="1062191" y="2767443"/>
                    </a:cubicBezTo>
                    <a:cubicBezTo>
                      <a:pt x="1035814" y="2777240"/>
                      <a:pt x="1009437" y="2787037"/>
                      <a:pt x="983814" y="2797588"/>
                    </a:cubicBezTo>
                    <a:cubicBezTo>
                      <a:pt x="971756" y="2802110"/>
                      <a:pt x="964220" y="2809646"/>
                      <a:pt x="960451" y="2822458"/>
                    </a:cubicBezTo>
                    <a:cubicBezTo>
                      <a:pt x="921263" y="2974690"/>
                      <a:pt x="879813" y="3126923"/>
                      <a:pt x="842132" y="3279909"/>
                    </a:cubicBezTo>
                    <a:cubicBezTo>
                      <a:pt x="792393" y="3483388"/>
                      <a:pt x="748682" y="3688374"/>
                      <a:pt x="697436" y="3891853"/>
                    </a:cubicBezTo>
                    <a:cubicBezTo>
                      <a:pt x="675581" y="3980028"/>
                      <a:pt x="569319" y="4270928"/>
                      <a:pt x="542189" y="4328957"/>
                    </a:cubicBezTo>
                    <a:cubicBezTo>
                      <a:pt x="537667" y="4338000"/>
                      <a:pt x="536160" y="4347044"/>
                      <a:pt x="536913" y="4356841"/>
                    </a:cubicBezTo>
                    <a:cubicBezTo>
                      <a:pt x="552740" y="4559567"/>
                      <a:pt x="568566" y="4762292"/>
                      <a:pt x="584392" y="4965018"/>
                    </a:cubicBezTo>
                    <a:cubicBezTo>
                      <a:pt x="585145" y="4974815"/>
                      <a:pt x="588160" y="4981598"/>
                      <a:pt x="595696" y="4988380"/>
                    </a:cubicBezTo>
                    <a:cubicBezTo>
                      <a:pt x="633378" y="5023047"/>
                      <a:pt x="671059" y="5057714"/>
                      <a:pt x="707987" y="5093134"/>
                    </a:cubicBezTo>
                    <a:cubicBezTo>
                      <a:pt x="714016" y="5099163"/>
                      <a:pt x="720798" y="5104439"/>
                      <a:pt x="720798" y="5114236"/>
                    </a:cubicBezTo>
                    <a:cubicBezTo>
                      <a:pt x="720045" y="5130062"/>
                      <a:pt x="607754" y="5185830"/>
                      <a:pt x="564044" y="5210700"/>
                    </a:cubicBezTo>
                    <a:cubicBezTo>
                      <a:pt x="537667" y="5226526"/>
                      <a:pt x="513551" y="5243106"/>
                      <a:pt x="503754" y="5274758"/>
                    </a:cubicBezTo>
                    <a:cubicBezTo>
                      <a:pt x="499986" y="5287570"/>
                      <a:pt x="489435" y="5293599"/>
                      <a:pt x="477377" y="5295860"/>
                    </a:cubicBezTo>
                    <a:cubicBezTo>
                      <a:pt x="340971" y="5320729"/>
                      <a:pt x="204564" y="5350874"/>
                      <a:pt x="64390" y="5333541"/>
                    </a:cubicBezTo>
                    <a:cubicBezTo>
                      <a:pt x="53839" y="5332034"/>
                      <a:pt x="7114" y="5323744"/>
                      <a:pt x="3346" y="5308671"/>
                    </a:cubicBezTo>
                    <a:cubicBezTo>
                      <a:pt x="-6451" y="5261947"/>
                      <a:pt x="7868" y="5216729"/>
                      <a:pt x="13143" y="5171511"/>
                    </a:cubicBezTo>
                    <a:cubicBezTo>
                      <a:pt x="23694" y="5082583"/>
                      <a:pt x="38013" y="4994409"/>
                      <a:pt x="32737" y="4903220"/>
                    </a:cubicBezTo>
                    <a:cubicBezTo>
                      <a:pt x="26708" y="4805249"/>
                      <a:pt x="46303" y="4707277"/>
                      <a:pt x="50824" y="4609306"/>
                    </a:cubicBezTo>
                    <a:cubicBezTo>
                      <a:pt x="56100" y="4494755"/>
                      <a:pt x="108100" y="4077246"/>
                      <a:pt x="118651" y="3981535"/>
                    </a:cubicBezTo>
                    <a:cubicBezTo>
                      <a:pt x="140506" y="3781071"/>
                      <a:pt x="175926" y="3582867"/>
                      <a:pt x="202303" y="3383156"/>
                    </a:cubicBezTo>
                    <a:cubicBezTo>
                      <a:pt x="209086" y="3328141"/>
                      <a:pt x="219637" y="3273880"/>
                      <a:pt x="228680" y="3218865"/>
                    </a:cubicBezTo>
                    <a:cubicBezTo>
                      <a:pt x="236216" y="3172894"/>
                      <a:pt x="234709" y="3127677"/>
                      <a:pt x="219637" y="3083966"/>
                    </a:cubicBezTo>
                    <a:cubicBezTo>
                      <a:pt x="188738" y="2995038"/>
                      <a:pt x="176680" y="2903849"/>
                      <a:pt x="180448" y="2809646"/>
                    </a:cubicBezTo>
                    <a:cubicBezTo>
                      <a:pt x="183463" y="2741820"/>
                      <a:pt x="190245" y="2761414"/>
                      <a:pt x="132216" y="2729008"/>
                    </a:cubicBezTo>
                    <a:cubicBezTo>
                      <a:pt x="109607" y="2716196"/>
                      <a:pt x="86245" y="2704892"/>
                      <a:pt x="62882" y="2694341"/>
                    </a:cubicBezTo>
                    <a:cubicBezTo>
                      <a:pt x="47810" y="2687559"/>
                      <a:pt x="42534" y="2677761"/>
                      <a:pt x="43288" y="2661182"/>
                    </a:cubicBezTo>
                    <a:cubicBezTo>
                      <a:pt x="48563" y="2601645"/>
                      <a:pt x="76448" y="2314513"/>
                      <a:pt x="86245" y="2230861"/>
                    </a:cubicBezTo>
                    <a:cubicBezTo>
                      <a:pt x="93781" y="2167556"/>
                      <a:pt x="197782" y="1884946"/>
                      <a:pt x="226419" y="1802047"/>
                    </a:cubicBezTo>
                    <a:cubicBezTo>
                      <a:pt x="245260" y="1746279"/>
                      <a:pt x="247521" y="1689004"/>
                      <a:pt x="226419" y="1632482"/>
                    </a:cubicBezTo>
                    <a:cubicBezTo>
                      <a:pt x="198535" y="1559380"/>
                      <a:pt x="196274" y="1483264"/>
                      <a:pt x="189492" y="1407147"/>
                    </a:cubicBezTo>
                    <a:cubicBezTo>
                      <a:pt x="176680" y="1268480"/>
                      <a:pt x="165376" y="1130566"/>
                      <a:pt x="151810" y="991899"/>
                    </a:cubicBezTo>
                    <a:cubicBezTo>
                      <a:pt x="145028" y="920305"/>
                      <a:pt x="144274" y="849464"/>
                      <a:pt x="154071" y="777869"/>
                    </a:cubicBezTo>
                    <a:cubicBezTo>
                      <a:pt x="165376" y="695724"/>
                      <a:pt x="171405" y="613579"/>
                      <a:pt x="197028" y="533694"/>
                    </a:cubicBezTo>
                    <a:cubicBezTo>
                      <a:pt x="221144" y="458332"/>
                      <a:pt x="253550" y="390505"/>
                      <a:pt x="307811" y="331722"/>
                    </a:cubicBezTo>
                    <a:cubicBezTo>
                      <a:pt x="374884" y="259374"/>
                      <a:pt x="434420" y="180244"/>
                      <a:pt x="498478" y="104881"/>
                    </a:cubicBezTo>
                    <a:cubicBezTo>
                      <a:pt x="523348" y="75489"/>
                      <a:pt x="550479" y="47605"/>
                      <a:pt x="576856" y="19721"/>
                    </a:cubicBezTo>
                    <a:cubicBezTo>
                      <a:pt x="600972" y="-5149"/>
                      <a:pt x="605493" y="-5149"/>
                      <a:pt x="631870" y="12185"/>
                    </a:cubicBezTo>
                    <a:cubicBezTo>
                      <a:pt x="686885" y="41576"/>
                      <a:pt x="734364" y="70214"/>
                      <a:pt x="765262" y="108649"/>
                    </a:cubicBezTo>
                    <a:cubicBezTo>
                      <a:pt x="836103" y="195316"/>
                      <a:pt x="903176" y="285751"/>
                      <a:pt x="970249" y="375433"/>
                    </a:cubicBezTo>
                    <a:cubicBezTo>
                      <a:pt x="983060" y="392013"/>
                      <a:pt x="1077264" y="570622"/>
                      <a:pt x="1105148" y="633173"/>
                    </a:cubicBezTo>
                    <a:close/>
                  </a:path>
                </a:pathLst>
              </a:custGeom>
              <a:solidFill>
                <a:srgbClr val="1E1B1A"/>
              </a:solidFill>
              <a:ln w="75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19D6C2DA-011D-402A-99B3-747112E2D41F}"/>
              </a:ext>
            </a:extLst>
          </p:cNvPr>
          <p:cNvSpPr/>
          <p:nvPr/>
        </p:nvSpPr>
        <p:spPr>
          <a:xfrm rot="2142109">
            <a:off x="7449167" y="4076401"/>
            <a:ext cx="313629" cy="313629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63896FC-3C74-42A7-9178-3576A4CC1234}"/>
              </a:ext>
            </a:extLst>
          </p:cNvPr>
          <p:cNvSpPr txBox="1"/>
          <p:nvPr/>
        </p:nvSpPr>
        <p:spPr>
          <a:xfrm>
            <a:off x="345989" y="1069847"/>
            <a:ext cx="785889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0" indent="-2222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 smtClean="0"/>
              <a:t>Piutang</a:t>
            </a:r>
            <a:r>
              <a:rPr lang="en-US" sz="2200" dirty="0" smtClean="0"/>
              <a:t> </a:t>
            </a:r>
            <a:r>
              <a:rPr lang="en-US" sz="2200" dirty="0" err="1" smtClean="0"/>
              <a:t>diperkirakan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ditagih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satu</a:t>
            </a:r>
            <a:r>
              <a:rPr lang="en-US" sz="2200" dirty="0" smtClean="0"/>
              <a:t>  </a:t>
            </a:r>
            <a:r>
              <a:rPr lang="en-US" sz="2200" dirty="0" err="1" smtClean="0"/>
              <a:t>siklus</a:t>
            </a:r>
            <a:r>
              <a:rPr lang="en-US" sz="2200" dirty="0" smtClean="0"/>
              <a:t> 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 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 </a:t>
            </a:r>
            <a:r>
              <a:rPr lang="en-US" sz="2200" dirty="0" err="1" smtClean="0"/>
              <a:t>kemudian</a:t>
            </a:r>
            <a:r>
              <a:rPr lang="en-US" sz="2200" dirty="0" smtClean="0"/>
              <a:t>  </a:t>
            </a:r>
            <a:r>
              <a:rPr lang="en-US" sz="2200" dirty="0" err="1" smtClean="0"/>
              <a:t>diklasifikasinkan</a:t>
            </a:r>
            <a:r>
              <a:rPr lang="en-US" sz="2200" dirty="0" smtClean="0"/>
              <a:t>  </a:t>
            </a:r>
            <a:r>
              <a:rPr lang="en-US" sz="2200" dirty="0" err="1" smtClean="0"/>
              <a:t>ke</a:t>
            </a:r>
            <a:r>
              <a:rPr lang="en-US" sz="2200" dirty="0" smtClean="0"/>
              <a:t>  </a:t>
            </a:r>
            <a:r>
              <a:rPr lang="en-US" sz="2200" dirty="0" err="1" smtClean="0"/>
              <a:t>dalam</a:t>
            </a:r>
            <a:r>
              <a:rPr lang="en-US" sz="2200" dirty="0" smtClean="0"/>
              <a:t>  </a:t>
            </a:r>
            <a:r>
              <a:rPr lang="en-US" sz="2200" dirty="0" err="1" smtClean="0"/>
              <a:t>piutang</a:t>
            </a:r>
            <a:r>
              <a:rPr lang="en-US" sz="2200" dirty="0" smtClean="0"/>
              <a:t> </a:t>
            </a:r>
            <a:r>
              <a:rPr lang="en-US" sz="2200" dirty="0" err="1" smtClean="0"/>
              <a:t>lancar</a:t>
            </a:r>
            <a:r>
              <a:rPr lang="en-US" sz="2200" dirty="0" smtClean="0"/>
              <a:t>,  </a:t>
            </a:r>
            <a:r>
              <a:rPr lang="en-US" sz="2200" dirty="0" err="1" smtClean="0"/>
              <a:t>sedangkan</a:t>
            </a:r>
            <a:r>
              <a:rPr lang="en-US" sz="2200" dirty="0" smtClean="0"/>
              <a:t>  </a:t>
            </a:r>
            <a:r>
              <a:rPr lang="en-US" sz="2200" dirty="0" err="1" smtClean="0"/>
              <a:t>piutang-piutang</a:t>
            </a:r>
            <a:r>
              <a:rPr lang="en-US" sz="2200" dirty="0" smtClean="0"/>
              <a:t>  lain  </a:t>
            </a:r>
            <a:r>
              <a:rPr lang="en-US" sz="2200" dirty="0" err="1" smtClean="0"/>
              <a:t>kemudian</a:t>
            </a:r>
            <a:r>
              <a:rPr lang="en-US" sz="2200" dirty="0" smtClean="0"/>
              <a:t>  </a:t>
            </a:r>
            <a:r>
              <a:rPr lang="en-US" sz="2200" dirty="0" err="1" smtClean="0"/>
              <a:t>diklasifikasikan</a:t>
            </a:r>
            <a:r>
              <a:rPr lang="en-US" sz="2200" dirty="0" smtClean="0"/>
              <a:t> 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piutang</a:t>
            </a:r>
            <a:r>
              <a:rPr lang="en-US" sz="2200" dirty="0" smtClean="0"/>
              <a:t> </a:t>
            </a:r>
            <a:r>
              <a:rPr lang="en-US" sz="2200" dirty="0" err="1" smtClean="0"/>
              <a:t>berjangka</a:t>
            </a:r>
            <a:r>
              <a:rPr lang="en-US" sz="2200" dirty="0" smtClean="0"/>
              <a:t> </a:t>
            </a:r>
            <a:r>
              <a:rPr lang="en-US" sz="2200" dirty="0" err="1" smtClean="0"/>
              <a:t>panjang</a:t>
            </a:r>
            <a:r>
              <a:rPr lang="en-US" sz="2200" dirty="0" smtClean="0"/>
              <a:t>. </a:t>
            </a:r>
          </a:p>
          <a:p>
            <a:pPr marL="222250" indent="-2222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 smtClean="0"/>
              <a:t>Adanya</a:t>
            </a:r>
            <a:r>
              <a:rPr lang="en-US" sz="2200" dirty="0" smtClean="0"/>
              <a:t>  </a:t>
            </a:r>
            <a:r>
              <a:rPr lang="en-US" sz="2200" dirty="0" err="1" smtClean="0"/>
              <a:t>piutang</a:t>
            </a:r>
            <a:r>
              <a:rPr lang="en-US" sz="2200" dirty="0" smtClean="0"/>
              <a:t>  </a:t>
            </a:r>
            <a:r>
              <a:rPr lang="en-US" sz="2200" dirty="0" err="1" smtClean="0"/>
              <a:t>jangka</a:t>
            </a:r>
            <a:r>
              <a:rPr lang="en-US" sz="2200" dirty="0" smtClean="0"/>
              <a:t>  </a:t>
            </a:r>
            <a:r>
              <a:rPr lang="en-US" sz="2200" dirty="0" err="1" smtClean="0"/>
              <a:t>pendek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 </a:t>
            </a:r>
            <a:r>
              <a:rPr lang="en-US" sz="2200" dirty="0" err="1" smtClean="0"/>
              <a:t>kemudian</a:t>
            </a:r>
            <a:r>
              <a:rPr lang="en-US" sz="2200" dirty="0" smtClean="0"/>
              <a:t>  </a:t>
            </a:r>
            <a:r>
              <a:rPr lang="en-US" sz="2200" dirty="0" err="1" smtClean="0"/>
              <a:t>dinilai</a:t>
            </a:r>
            <a:r>
              <a:rPr lang="en-US" sz="2200" dirty="0" smtClean="0"/>
              <a:t>  </a:t>
            </a:r>
            <a:r>
              <a:rPr lang="en-US" sz="2200" dirty="0" err="1" smtClean="0"/>
              <a:t>dan</a:t>
            </a:r>
            <a:r>
              <a:rPr lang="en-US" sz="2200" dirty="0" smtClean="0"/>
              <a:t>  </a:t>
            </a:r>
            <a:r>
              <a:rPr lang="en-US" sz="2200" dirty="0" err="1" smtClean="0"/>
              <a:t>dilaporkan</a:t>
            </a:r>
            <a:r>
              <a:rPr lang="en-US" sz="2200" dirty="0" smtClean="0"/>
              <a:t>  </a:t>
            </a:r>
            <a:r>
              <a:rPr lang="en-US" sz="2200" dirty="0" err="1" smtClean="0"/>
              <a:t>pada</a:t>
            </a:r>
            <a:r>
              <a:rPr lang="en-US" sz="2200" dirty="0" smtClean="0"/>
              <a:t>  net  present  value  </a:t>
            </a:r>
            <a:r>
              <a:rPr lang="en-US" sz="2200" dirty="0" err="1" smtClean="0"/>
              <a:t>atau</a:t>
            </a:r>
            <a:r>
              <a:rPr lang="en-US" sz="2200" dirty="0" smtClean="0"/>
              <a:t>  </a:t>
            </a:r>
            <a:r>
              <a:rPr lang="en-US" sz="2200" dirty="0" err="1" smtClean="0"/>
              <a:t>nilai</a:t>
            </a:r>
            <a:r>
              <a:rPr lang="en-US" sz="2200" dirty="0" smtClean="0"/>
              <a:t> </a:t>
            </a:r>
            <a:r>
              <a:rPr lang="en-US" sz="2200" dirty="0" err="1" smtClean="0"/>
              <a:t>realisasi</a:t>
            </a:r>
            <a:r>
              <a:rPr lang="en-US" sz="2200" dirty="0" smtClean="0"/>
              <a:t>  </a:t>
            </a:r>
            <a:r>
              <a:rPr lang="en-US" sz="2200" dirty="0" err="1" smtClean="0"/>
              <a:t>bersih</a:t>
            </a:r>
            <a:r>
              <a:rPr lang="en-US" sz="2200" dirty="0" smtClean="0"/>
              <a:t>,  </a:t>
            </a:r>
            <a:r>
              <a:rPr lang="en-US" sz="2200" dirty="0" err="1" smtClean="0"/>
              <a:t>yaitu</a:t>
            </a:r>
            <a:r>
              <a:rPr lang="en-US" sz="2200" dirty="0" smtClean="0"/>
              <a:t>  </a:t>
            </a:r>
            <a:r>
              <a:rPr lang="en-US" sz="2200" dirty="0" err="1" smtClean="0"/>
              <a:t>merupakan</a:t>
            </a:r>
            <a:r>
              <a:rPr lang="en-US" sz="2200" dirty="0" smtClean="0"/>
              <a:t>  </a:t>
            </a:r>
            <a:r>
              <a:rPr lang="en-US" sz="2200" dirty="0" err="1" smtClean="0"/>
              <a:t>jumlah</a:t>
            </a:r>
            <a:r>
              <a:rPr lang="en-US" sz="2200" dirty="0" smtClean="0"/>
              <a:t>  </a:t>
            </a:r>
            <a:r>
              <a:rPr lang="en-US" sz="2200" dirty="0" err="1" smtClean="0"/>
              <a:t>bersih</a:t>
            </a:r>
            <a:r>
              <a:rPr lang="en-US" sz="2200" dirty="0" smtClean="0"/>
              <a:t>  yang  </a:t>
            </a:r>
            <a:r>
              <a:rPr lang="en-US" sz="2200" dirty="0" err="1" smtClean="0"/>
              <a:t>diperkirakan</a:t>
            </a:r>
            <a:r>
              <a:rPr lang="en-US" sz="2200" dirty="0" smtClean="0"/>
              <a:t> 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diterima</a:t>
            </a:r>
            <a:r>
              <a:rPr lang="en-US" sz="2200" dirty="0" smtClean="0"/>
              <a:t>  </a:t>
            </a:r>
            <a:r>
              <a:rPr lang="en-US" sz="2200" dirty="0" err="1" smtClean="0"/>
              <a:t>oleh</a:t>
            </a:r>
            <a:r>
              <a:rPr lang="en-US" sz="2200" dirty="0" smtClean="0"/>
              <a:t> 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 </a:t>
            </a:r>
            <a:r>
              <a:rPr lang="en-US" sz="2200" dirty="0" err="1" smtClean="0"/>
              <a:t>dalam</a:t>
            </a:r>
            <a:r>
              <a:rPr lang="en-US" sz="2200" dirty="0" smtClean="0"/>
              <a:t> 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 </a:t>
            </a:r>
            <a:r>
              <a:rPr lang="en-US" sz="2200" dirty="0" err="1" smtClean="0"/>
              <a:t>kas</a:t>
            </a:r>
            <a:r>
              <a:rPr lang="en-US" sz="2200" dirty="0" smtClean="0"/>
              <a:t>.  </a:t>
            </a:r>
          </a:p>
          <a:p>
            <a:pPr marL="222250" indent="-2222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 err="1" smtClean="0"/>
              <a:t>Dalam</a:t>
            </a:r>
            <a:r>
              <a:rPr lang="en-US" sz="2200" dirty="0" smtClean="0"/>
              <a:t>  </a:t>
            </a:r>
            <a:r>
              <a:rPr lang="en-US" sz="2200" dirty="0" err="1" smtClean="0"/>
              <a:t>menentukan</a:t>
            </a:r>
            <a:r>
              <a:rPr lang="en-US" sz="2200" dirty="0" smtClean="0"/>
              <a:t>  </a:t>
            </a:r>
            <a:r>
              <a:rPr lang="en-US" sz="2200" dirty="0" err="1" smtClean="0"/>
              <a:t>nilai</a:t>
            </a:r>
            <a:r>
              <a:rPr lang="en-US" sz="2200" dirty="0" smtClean="0"/>
              <a:t>  </a:t>
            </a:r>
            <a:r>
              <a:rPr lang="en-US" sz="2200" dirty="0" err="1" smtClean="0"/>
              <a:t>realisasi</a:t>
            </a:r>
            <a:r>
              <a:rPr lang="en-US" sz="2200" dirty="0" smtClean="0"/>
              <a:t> </a:t>
            </a:r>
            <a:r>
              <a:rPr lang="en-US" sz="2200" dirty="0" err="1" smtClean="0"/>
              <a:t>bersih</a:t>
            </a:r>
            <a:r>
              <a:rPr lang="en-US" sz="2200" dirty="0" smtClean="0"/>
              <a:t>  </a:t>
            </a:r>
            <a:r>
              <a:rPr lang="en-US" sz="2200" dirty="0" err="1" smtClean="0"/>
              <a:t>diperlukan</a:t>
            </a:r>
            <a:r>
              <a:rPr lang="en-US" sz="2200" dirty="0" smtClean="0"/>
              <a:t>  </a:t>
            </a:r>
            <a:r>
              <a:rPr lang="en-US" sz="2200" dirty="0" err="1" smtClean="0"/>
              <a:t>estimasi</a:t>
            </a:r>
            <a:r>
              <a:rPr lang="en-US" sz="2200" dirty="0" smtClean="0"/>
              <a:t>  </a:t>
            </a:r>
            <a:r>
              <a:rPr lang="en-US" sz="2200" dirty="0" err="1" smtClean="0"/>
              <a:t>atas</a:t>
            </a:r>
            <a:r>
              <a:rPr lang="en-US" sz="2200" dirty="0" smtClean="0"/>
              <a:t>  </a:t>
            </a:r>
            <a:r>
              <a:rPr lang="en-US" sz="2200" dirty="0" err="1" smtClean="0"/>
              <a:t>piutang</a:t>
            </a:r>
            <a:r>
              <a:rPr lang="en-US" sz="2200" dirty="0" smtClean="0"/>
              <a:t>  yang  </a:t>
            </a:r>
            <a:r>
              <a:rPr lang="en-US" sz="2200" dirty="0" err="1" smtClean="0"/>
              <a:t>tak</a:t>
            </a:r>
            <a:r>
              <a:rPr lang="en-US" sz="2200" dirty="0" smtClean="0"/>
              <a:t>  </a:t>
            </a:r>
            <a:r>
              <a:rPr lang="en-US" sz="2200" dirty="0" err="1" smtClean="0"/>
              <a:t>tertagih</a:t>
            </a:r>
            <a:r>
              <a:rPr lang="en-US" sz="2200" dirty="0" smtClean="0"/>
              <a:t>,  </a:t>
            </a:r>
            <a:r>
              <a:rPr lang="en-US" sz="2200" dirty="0" err="1" smtClean="0"/>
              <a:t>juga</a:t>
            </a:r>
            <a:r>
              <a:rPr lang="en-US" sz="2200" dirty="0" smtClean="0"/>
              <a:t>  </a:t>
            </a:r>
            <a:r>
              <a:rPr lang="en-US" sz="2200" dirty="0" err="1" smtClean="0"/>
              <a:t>atas</a:t>
            </a:r>
            <a:r>
              <a:rPr lang="en-US" sz="2200" dirty="0" smtClean="0"/>
              <a:t>  </a:t>
            </a:r>
            <a:r>
              <a:rPr lang="en-US" sz="2200" dirty="0" err="1" smtClean="0"/>
              <a:t>retur</a:t>
            </a:r>
            <a:r>
              <a:rPr lang="en-US" sz="2200" dirty="0" smtClean="0"/>
              <a:t> 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pengembalian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penjualan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pengurangan</a:t>
            </a:r>
            <a:r>
              <a:rPr lang="en-US" sz="2200" dirty="0" smtClean="0"/>
              <a:t> </a:t>
            </a:r>
            <a:r>
              <a:rPr lang="en-US" sz="2200" dirty="0" err="1" smtClean="0"/>
              <a:t>harga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diskon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diberikan</a:t>
            </a:r>
            <a:r>
              <a:rPr lang="en-US" sz="2200" dirty="0" smtClean="0"/>
              <a:t> </a:t>
            </a:r>
            <a:r>
              <a:rPr lang="en-US" sz="2200" dirty="0" err="1" smtClean="0"/>
              <a:t>perusahaan</a:t>
            </a:r>
            <a:r>
              <a:rPr lang="en-US" sz="2200" dirty="0" smtClean="0"/>
              <a:t> </a:t>
            </a:r>
            <a:r>
              <a:rPr lang="en-US" sz="2200" dirty="0" err="1" smtClean="0"/>
              <a:t>kepada</a:t>
            </a:r>
            <a:r>
              <a:rPr lang="en-US" sz="2200" dirty="0" smtClean="0"/>
              <a:t> </a:t>
            </a:r>
            <a:r>
              <a:rPr lang="en-US" sz="2200" dirty="0" err="1" smtClean="0"/>
              <a:t>konsumen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306D51F-1386-47EF-9B7F-60AB1187F425}"/>
              </a:ext>
            </a:extLst>
          </p:cNvPr>
          <p:cNvSpPr txBox="1"/>
          <p:nvPr/>
        </p:nvSpPr>
        <p:spPr>
          <a:xfrm>
            <a:off x="267311" y="226486"/>
            <a:ext cx="58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Penilaian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Piutang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Usaha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80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6B91B93-95C2-491F-9023-3ADAC361D70E}"/>
              </a:ext>
            </a:extLst>
          </p:cNvPr>
          <p:cNvGrpSpPr/>
          <p:nvPr/>
        </p:nvGrpSpPr>
        <p:grpSpPr>
          <a:xfrm rot="10800000">
            <a:off x="4438650" y="302113"/>
            <a:ext cx="7600950" cy="1250874"/>
            <a:chOff x="2203174" y="4452730"/>
            <a:chExt cx="8540094" cy="1391478"/>
          </a:xfrm>
          <a:solidFill>
            <a:schemeClr val="accent2">
              <a:alpha val="7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5B63EDC-9839-4591-8DBA-4C62F3F2E2DE}"/>
                </a:ext>
              </a:extLst>
            </p:cNvPr>
            <p:cNvSpPr/>
            <p:nvPr/>
          </p:nvSpPr>
          <p:spPr>
            <a:xfrm>
              <a:off x="3266661" y="4452730"/>
              <a:ext cx="6450031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xmlns="" id="{455EFB1B-2616-41E5-9A82-BA9C978A91BA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xmlns="" id="{4F3A7277-EDFE-45A9-A8D5-00F70C8413F0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xmlns="" id="{CEDDA8C0-FD1F-4E3B-B8A5-6E3BF06C64A3}"/>
                </a:ext>
              </a:extLst>
            </p:cNvPr>
            <p:cNvSpPr/>
            <p:nvPr/>
          </p:nvSpPr>
          <p:spPr>
            <a:xfrm>
              <a:off x="22031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xmlns="" id="{AAEFB0F5-1F65-4214-A966-DD7FF4A581F4}"/>
                </a:ext>
              </a:extLst>
            </p:cNvPr>
            <p:cNvSpPr/>
            <p:nvPr/>
          </p:nvSpPr>
          <p:spPr>
            <a:xfrm>
              <a:off x="27164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DA86C59-34F4-4919-9F69-A6D243DD90AF}"/>
              </a:ext>
            </a:extLst>
          </p:cNvPr>
          <p:cNvGrpSpPr/>
          <p:nvPr/>
        </p:nvGrpSpPr>
        <p:grpSpPr>
          <a:xfrm>
            <a:off x="5769612" y="1775380"/>
            <a:ext cx="5518520" cy="777510"/>
            <a:chOff x="6102442" y="1483456"/>
            <a:chExt cx="5518520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591A18A-7559-4485-BC2C-6ACBBA9F87DF}"/>
                </a:ext>
              </a:extLst>
            </p:cNvPr>
            <p:cNvSpPr txBox="1"/>
            <p:nvPr/>
          </p:nvSpPr>
          <p:spPr>
            <a:xfrm>
              <a:off x="6959122" y="1604010"/>
              <a:ext cx="466184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 smtClean="0">
                  <a:solidFill>
                    <a:schemeClr val="bg1"/>
                  </a:solidFill>
                  <a:cs typeface="Arial" pitchFamily="34" charset="0"/>
                </a:rPr>
                <a:t>Kas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1E7642E-CD93-4445-B49C-21F1CF8B80D1}"/>
              </a:ext>
            </a:extLst>
          </p:cNvPr>
          <p:cNvGrpSpPr/>
          <p:nvPr/>
        </p:nvGrpSpPr>
        <p:grpSpPr>
          <a:xfrm>
            <a:off x="5769612" y="2593090"/>
            <a:ext cx="5493804" cy="777510"/>
            <a:chOff x="6102442" y="1483456"/>
            <a:chExt cx="549380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C79CA3D-1245-4812-BE2C-A17717D31459}"/>
                </a:ext>
              </a:extLst>
            </p:cNvPr>
            <p:cNvSpPr txBox="1"/>
            <p:nvPr/>
          </p:nvSpPr>
          <p:spPr>
            <a:xfrm>
              <a:off x="6934406" y="1579296"/>
              <a:ext cx="466184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 smtClean="0">
                  <a:solidFill>
                    <a:schemeClr val="bg1"/>
                  </a:solidFill>
                  <a:cs typeface="Arial" pitchFamily="34" charset="0"/>
                </a:rPr>
                <a:t>Piutang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D3E30DF-4F9D-4D5B-9110-CB46BA5063F2}"/>
              </a:ext>
            </a:extLst>
          </p:cNvPr>
          <p:cNvGrpSpPr/>
          <p:nvPr/>
        </p:nvGrpSpPr>
        <p:grpSpPr>
          <a:xfrm>
            <a:off x="5769612" y="3484942"/>
            <a:ext cx="5469092" cy="777510"/>
            <a:chOff x="6102442" y="1483456"/>
            <a:chExt cx="5469092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A5757E4-1723-4073-9FC5-1D351F20A151}"/>
                </a:ext>
              </a:extLst>
            </p:cNvPr>
            <p:cNvSpPr txBox="1"/>
            <p:nvPr/>
          </p:nvSpPr>
          <p:spPr>
            <a:xfrm>
              <a:off x="6909694" y="1579296"/>
              <a:ext cx="466184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Wesel </a:t>
              </a:r>
              <a:r>
                <a:rPr lang="en-US" altLang="ko-KR" sz="2800" b="1" dirty="0" err="1" smtClean="0">
                  <a:solidFill>
                    <a:schemeClr val="bg1"/>
                  </a:solidFill>
                  <a:cs typeface="Arial" pitchFamily="34" charset="0"/>
                </a:rPr>
                <a:t>Tagih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1FEFB00-F764-4A36-BDE0-EFBFFBAD9C92}"/>
              </a:ext>
            </a:extLst>
          </p:cNvPr>
          <p:cNvGrpSpPr/>
          <p:nvPr/>
        </p:nvGrpSpPr>
        <p:grpSpPr>
          <a:xfrm>
            <a:off x="5769612" y="4327366"/>
            <a:ext cx="5493806" cy="777510"/>
            <a:chOff x="6102442" y="1483456"/>
            <a:chExt cx="5493806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93DF382-44DD-45C3-9704-34E8893BC3AC}"/>
                </a:ext>
              </a:extLst>
            </p:cNvPr>
            <p:cNvSpPr txBox="1"/>
            <p:nvPr/>
          </p:nvSpPr>
          <p:spPr>
            <a:xfrm>
              <a:off x="6934408" y="1579296"/>
              <a:ext cx="466184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 smtClean="0">
                  <a:solidFill>
                    <a:schemeClr val="bg1"/>
                  </a:solidFill>
                  <a:cs typeface="Arial" pitchFamily="34" charset="0"/>
                </a:rPr>
                <a:t>Masalah</a:t>
              </a: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b="1" dirty="0" err="1" smtClean="0">
                  <a:solidFill>
                    <a:schemeClr val="bg1"/>
                  </a:solidFill>
                  <a:cs typeface="Arial" pitchFamily="34" charset="0"/>
                </a:rPr>
                <a:t>Khusus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2C12F7-AE9B-40D2-A6C4-2F1B6BC860EE}"/>
              </a:ext>
            </a:extLst>
          </p:cNvPr>
          <p:cNvSpPr txBox="1"/>
          <p:nvPr/>
        </p:nvSpPr>
        <p:spPr>
          <a:xfrm>
            <a:off x="5883912" y="285205"/>
            <a:ext cx="428928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Sub </a:t>
            </a:r>
            <a:r>
              <a:rPr lang="en-US" altLang="ko-KR" sz="36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Pokok</a:t>
            </a:r>
            <a:r>
              <a:rPr lang="en-US" altLang="ko-KR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Bahasan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EC76D3-A711-463B-BBF4-1417289EFDB7}"/>
              </a:ext>
            </a:extLst>
          </p:cNvPr>
          <p:cNvSpPr txBox="1"/>
          <p:nvPr/>
        </p:nvSpPr>
        <p:spPr>
          <a:xfrm flipH="1">
            <a:off x="550017" y="372691"/>
            <a:ext cx="5319004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 err="1" smtClean="0">
                <a:solidFill>
                  <a:srgbClr val="7030A0"/>
                </a:solidFill>
                <a:latin typeface="+mj-lt"/>
                <a:cs typeface="Arial" pitchFamily="34" charset="0"/>
              </a:rPr>
              <a:t>Piutang</a:t>
            </a:r>
            <a:r>
              <a:rPr lang="en-US" altLang="ko-KR" sz="3600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 Usaha </a:t>
            </a:r>
            <a:r>
              <a:rPr lang="en-US" altLang="ko-KR" sz="3600" dirty="0" err="1" smtClean="0">
                <a:solidFill>
                  <a:srgbClr val="7030A0"/>
                </a:solidFill>
                <a:latin typeface="+mj-lt"/>
                <a:cs typeface="Arial" pitchFamily="34" charset="0"/>
              </a:rPr>
              <a:t>Tak</a:t>
            </a:r>
            <a:r>
              <a:rPr lang="en-US" altLang="ko-KR" sz="3600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dirty="0" err="1" smtClean="0">
                <a:solidFill>
                  <a:srgbClr val="7030A0"/>
                </a:solidFill>
                <a:latin typeface="+mj-lt"/>
                <a:cs typeface="Arial" pitchFamily="34" charset="0"/>
              </a:rPr>
              <a:t>Tertagih</a:t>
            </a:r>
            <a:endParaRPr lang="ko-KR" altLang="en-US" sz="3600" dirty="0">
              <a:solidFill>
                <a:srgbClr val="7030A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535827" y="2051222"/>
            <a:ext cx="2174789" cy="1186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35827" y="3237470"/>
            <a:ext cx="2298357" cy="10873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685903" y="1037968"/>
            <a:ext cx="3632886" cy="1804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38303" y="3488770"/>
            <a:ext cx="3632886" cy="1804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80173" y="1359239"/>
            <a:ext cx="2693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Penghapusan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283145" y="3958325"/>
            <a:ext cx="2693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Penyisihan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618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23070" y="42013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Estimasi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Jumlah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Piutang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Tertagih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56951" y="3286927"/>
            <a:ext cx="326218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Presentase-Penjualan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92427" y="3291043"/>
            <a:ext cx="326218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Presentase-Piutang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0832" y="4670888"/>
            <a:ext cx="538754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54013" lvl="1" indent="-342900">
              <a:buFont typeface="+mj-lt"/>
              <a:buAutoNum type="arabicPeriod"/>
            </a:pPr>
            <a:r>
              <a:rPr lang="en-US" sz="2000" dirty="0" err="1" smtClean="0"/>
              <a:t>Presentase</a:t>
            </a:r>
            <a:r>
              <a:rPr lang="en-US" sz="2000" dirty="0" smtClean="0"/>
              <a:t> 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 </a:t>
            </a:r>
            <a:r>
              <a:rPr lang="en-US" sz="2000" dirty="0" err="1" smtClean="0"/>
              <a:t>di</a:t>
            </a:r>
            <a:r>
              <a:rPr lang="en-US" sz="2000" dirty="0" smtClean="0"/>
              <a:t>  </a:t>
            </a:r>
            <a:r>
              <a:rPr lang="en-US" sz="2000" dirty="0" err="1" smtClean="0"/>
              <a:t>masa</a:t>
            </a:r>
            <a:r>
              <a:rPr lang="en-US" sz="2000" dirty="0" smtClean="0"/>
              <a:t>  </a:t>
            </a:r>
            <a:r>
              <a:rPr lang="en-US" sz="2000" dirty="0" err="1" smtClean="0"/>
              <a:t>lalu</a:t>
            </a:r>
            <a:r>
              <a:rPr lang="en-US" sz="2000" dirty="0" smtClean="0"/>
              <a:t>  </a:t>
            </a:r>
            <a:r>
              <a:rPr lang="en-US" sz="2000" dirty="0" err="1" smtClean="0"/>
              <a:t>dan</a:t>
            </a:r>
            <a:r>
              <a:rPr lang="en-US" sz="2000" dirty="0" smtClean="0"/>
              <a:t> 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antisipasi</a:t>
            </a:r>
            <a:r>
              <a:rPr lang="en-US" sz="2000" dirty="0" smtClean="0"/>
              <a:t> </a:t>
            </a:r>
            <a:r>
              <a:rPr lang="en-US" sz="2000" dirty="0" err="1" smtClean="0"/>
              <a:t>kedit</a:t>
            </a:r>
            <a:r>
              <a:rPr lang="en-US" sz="2000" dirty="0" smtClean="0"/>
              <a:t> </a:t>
            </a:r>
          </a:p>
          <a:p>
            <a:pPr marL="354013" lvl="1" indent="-342900">
              <a:buFont typeface="+mj-lt"/>
              <a:buAutoNum type="arabicPeriod"/>
            </a:pPr>
            <a:r>
              <a:rPr lang="en-US" sz="2000" dirty="0" err="1" smtClean="0"/>
              <a:t>Menandingkan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 </a:t>
            </a:r>
          </a:p>
          <a:p>
            <a:pPr marL="403225" lvl="1" indent="-403225">
              <a:buFont typeface="+mj-lt"/>
              <a:buAutoNum type="arabicPeriod"/>
            </a:pP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keseimbangan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akun</a:t>
            </a:r>
            <a:r>
              <a:rPr lang="en-US" sz="2000" dirty="0" smtClean="0"/>
              <a:t> Allowance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dipertimbankan</a:t>
            </a:r>
            <a:r>
              <a:rPr lang="en-US" sz="20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3882" y="4650292"/>
            <a:ext cx="538754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indent="-457200">
              <a:buFont typeface="+mj-lt"/>
              <a:buAutoNum type="arabicPeriod"/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penandingan</a:t>
            </a:r>
            <a:r>
              <a:rPr lang="en-US" sz="2000" dirty="0" smtClean="0"/>
              <a:t>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 </a:t>
            </a:r>
          </a:p>
          <a:p>
            <a:pPr lvl="1" indent="-457200">
              <a:buFont typeface="+mj-lt"/>
              <a:buAutoNum type="arabicPeriod"/>
            </a:pPr>
            <a:r>
              <a:rPr lang="en-US" sz="2000" dirty="0" err="1" smtClean="0"/>
              <a:t>Melaporkan</a:t>
            </a:r>
            <a:r>
              <a:rPr lang="en-US" sz="2000" dirty="0" smtClean="0"/>
              <a:t> </a:t>
            </a:r>
            <a:r>
              <a:rPr lang="en-US" sz="2000" dirty="0" err="1" smtClean="0"/>
              <a:t>piutang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kas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dicapai</a:t>
            </a:r>
            <a:r>
              <a:rPr lang="en-US" sz="2000" dirty="0" smtClean="0"/>
              <a:t> </a:t>
            </a:r>
          </a:p>
          <a:p>
            <a:pPr lvl="1" indent="-457200"/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731742" y="1977081"/>
            <a:ext cx="2273643" cy="1136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80670" y="1977081"/>
            <a:ext cx="2446638" cy="1210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891481" y="4423719"/>
            <a:ext cx="4448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8999955" y="4427835"/>
            <a:ext cx="4448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13FA914-CED0-4D9D-A525-D78DDB63FDB7}"/>
              </a:ext>
            </a:extLst>
          </p:cNvPr>
          <p:cNvSpPr/>
          <p:nvPr/>
        </p:nvSpPr>
        <p:spPr>
          <a:xfrm>
            <a:off x="7458512" y="303413"/>
            <a:ext cx="4733488" cy="6554587"/>
          </a:xfrm>
          <a:custGeom>
            <a:avLst/>
            <a:gdLst>
              <a:gd name="connsiteX0" fmla="*/ 4364050 w 4733488"/>
              <a:gd name="connsiteY0" fmla="*/ 3338308 h 6554587"/>
              <a:gd name="connsiteX1" fmla="*/ 4127720 w 4733488"/>
              <a:gd name="connsiteY1" fmla="*/ 4690703 h 6554587"/>
              <a:gd name="connsiteX2" fmla="*/ 4138856 w 4733488"/>
              <a:gd name="connsiteY2" fmla="*/ 4654820 h 6554587"/>
              <a:gd name="connsiteX3" fmla="*/ 4448186 w 4733488"/>
              <a:gd name="connsiteY3" fmla="*/ 3853034 h 6554587"/>
              <a:gd name="connsiteX4" fmla="*/ 4564494 w 4733488"/>
              <a:gd name="connsiteY4" fmla="*/ 3679808 h 6554587"/>
              <a:gd name="connsiteX5" fmla="*/ 4565733 w 4733488"/>
              <a:gd name="connsiteY5" fmla="*/ 3601856 h 6554587"/>
              <a:gd name="connsiteX6" fmla="*/ 4364050 w 4733488"/>
              <a:gd name="connsiteY6" fmla="*/ 3338308 h 6554587"/>
              <a:gd name="connsiteX7" fmla="*/ 3874068 w 4733488"/>
              <a:gd name="connsiteY7" fmla="*/ 2272967 h 6554587"/>
              <a:gd name="connsiteX8" fmla="*/ 3869117 w 4733488"/>
              <a:gd name="connsiteY8" fmla="*/ 2308850 h 6554587"/>
              <a:gd name="connsiteX9" fmla="*/ 3807252 w 4733488"/>
              <a:gd name="connsiteY9" fmla="*/ 2688710 h 6554587"/>
              <a:gd name="connsiteX10" fmla="*/ 3565974 w 4733488"/>
              <a:gd name="connsiteY10" fmla="*/ 3041348 h 6554587"/>
              <a:gd name="connsiteX11" fmla="*/ 3546178 w 4733488"/>
              <a:gd name="connsiteY11" fmla="*/ 3144047 h 6554587"/>
              <a:gd name="connsiteX12" fmla="*/ 3815913 w 4733488"/>
              <a:gd name="connsiteY12" fmla="*/ 4370237 h 6554587"/>
              <a:gd name="connsiteX13" fmla="*/ 3855508 w 4733488"/>
              <a:gd name="connsiteY13" fmla="*/ 4620176 h 6554587"/>
              <a:gd name="connsiteX14" fmla="*/ 3861695 w 4733488"/>
              <a:gd name="connsiteY14" fmla="*/ 4620176 h 6554587"/>
              <a:gd name="connsiteX15" fmla="*/ 3888916 w 4733488"/>
              <a:gd name="connsiteY15" fmla="*/ 2275444 h 6554587"/>
              <a:gd name="connsiteX16" fmla="*/ 3874068 w 4733488"/>
              <a:gd name="connsiteY16" fmla="*/ 2272967 h 6554587"/>
              <a:gd name="connsiteX17" fmla="*/ 2677806 w 4733488"/>
              <a:gd name="connsiteY17" fmla="*/ 2159830 h 6554587"/>
              <a:gd name="connsiteX18" fmla="*/ 2603335 w 4733488"/>
              <a:gd name="connsiteY18" fmla="*/ 2214815 h 6554587"/>
              <a:gd name="connsiteX19" fmla="*/ 2404124 w 4733488"/>
              <a:gd name="connsiteY19" fmla="*/ 2447431 h 6554587"/>
              <a:gd name="connsiteX20" fmla="*/ 2014367 w 4733488"/>
              <a:gd name="connsiteY20" fmla="*/ 2623132 h 6554587"/>
              <a:gd name="connsiteX21" fmla="*/ 1945076 w 4733488"/>
              <a:gd name="connsiteY21" fmla="*/ 2649114 h 6554587"/>
              <a:gd name="connsiteX22" fmla="*/ 2108405 w 4733488"/>
              <a:gd name="connsiteY22" fmla="*/ 3035161 h 6554587"/>
              <a:gd name="connsiteX23" fmla="*/ 2149236 w 4733488"/>
              <a:gd name="connsiteY23" fmla="*/ 3186114 h 6554587"/>
              <a:gd name="connsiteX24" fmla="*/ 2182644 w 4733488"/>
              <a:gd name="connsiteY24" fmla="*/ 3205913 h 6554587"/>
              <a:gd name="connsiteX25" fmla="*/ 2315036 w 4733488"/>
              <a:gd name="connsiteY25" fmla="*/ 3199726 h 6554587"/>
              <a:gd name="connsiteX26" fmla="*/ 3083417 w 4733488"/>
              <a:gd name="connsiteY26" fmla="*/ 3458326 h 6554587"/>
              <a:gd name="connsiteX27" fmla="*/ 3497921 w 4733488"/>
              <a:gd name="connsiteY27" fmla="*/ 4016360 h 6554587"/>
              <a:gd name="connsiteX28" fmla="*/ 3729300 w 4733488"/>
              <a:gd name="connsiteY28" fmla="*/ 4693179 h 6554587"/>
              <a:gd name="connsiteX29" fmla="*/ 3716929 w 4733488"/>
              <a:gd name="connsiteY29" fmla="*/ 4588006 h 6554587"/>
              <a:gd name="connsiteX30" fmla="*/ 3583296 w 4733488"/>
              <a:gd name="connsiteY30" fmla="*/ 3766421 h 6554587"/>
              <a:gd name="connsiteX31" fmla="*/ 3356865 w 4733488"/>
              <a:gd name="connsiteY31" fmla="*/ 2879257 h 6554587"/>
              <a:gd name="connsiteX32" fmla="*/ 3273965 w 4733488"/>
              <a:gd name="connsiteY32" fmla="*/ 2683761 h 6554587"/>
              <a:gd name="connsiteX33" fmla="*/ 3215810 w 4733488"/>
              <a:gd name="connsiteY33" fmla="*/ 2725831 h 6554587"/>
              <a:gd name="connsiteX34" fmla="*/ 3073518 w 4733488"/>
              <a:gd name="connsiteY34" fmla="*/ 2861936 h 6554587"/>
              <a:gd name="connsiteX35" fmla="*/ 2920091 w 4733488"/>
              <a:gd name="connsiteY35" fmla="*/ 2925039 h 6554587"/>
              <a:gd name="connsiteX36" fmla="*/ 2470940 w 4733488"/>
              <a:gd name="connsiteY36" fmla="*/ 2806257 h 6554587"/>
              <a:gd name="connsiteX37" fmla="*/ 2457331 w 4733488"/>
              <a:gd name="connsiteY37" fmla="*/ 2795119 h 6554587"/>
              <a:gd name="connsiteX38" fmla="*/ 2754288 w 4733488"/>
              <a:gd name="connsiteY38" fmla="*/ 2557553 h 6554587"/>
              <a:gd name="connsiteX39" fmla="*/ 3078466 w 4733488"/>
              <a:gd name="connsiteY39" fmla="*/ 2572401 h 6554587"/>
              <a:gd name="connsiteX40" fmla="*/ 3188591 w 4733488"/>
              <a:gd name="connsiteY40" fmla="*/ 2645405 h 6554587"/>
              <a:gd name="connsiteX41" fmla="*/ 3246744 w 4733488"/>
              <a:gd name="connsiteY41" fmla="*/ 2639218 h 6554587"/>
              <a:gd name="connsiteX42" fmla="*/ 3068570 w 4733488"/>
              <a:gd name="connsiteY42" fmla="*/ 2391753 h 6554587"/>
              <a:gd name="connsiteX43" fmla="*/ 2714692 w 4733488"/>
              <a:gd name="connsiteY43" fmla="*/ 2166558 h 6554587"/>
              <a:gd name="connsiteX44" fmla="*/ 2677806 w 4733488"/>
              <a:gd name="connsiteY44" fmla="*/ 2159830 h 6554587"/>
              <a:gd name="connsiteX45" fmla="*/ 4733488 w 4733488"/>
              <a:gd name="connsiteY45" fmla="*/ 1731086 h 6554587"/>
              <a:gd name="connsiteX46" fmla="*/ 4733488 w 4733488"/>
              <a:gd name="connsiteY46" fmla="*/ 2099919 h 6554587"/>
              <a:gd name="connsiteX47" fmla="*/ 4556763 w 4733488"/>
              <a:gd name="connsiteY47" fmla="*/ 2087833 h 6554587"/>
              <a:gd name="connsiteX48" fmla="*/ 4312082 w 4733488"/>
              <a:gd name="connsiteY48" fmla="*/ 2047775 h 6554587"/>
              <a:gd name="connsiteX49" fmla="*/ 4279912 w 4733488"/>
              <a:gd name="connsiteY49" fmla="*/ 2037876 h 6554587"/>
              <a:gd name="connsiteX50" fmla="*/ 4378898 w 4733488"/>
              <a:gd name="connsiteY50" fmla="*/ 1940128 h 6554587"/>
              <a:gd name="connsiteX51" fmla="*/ 4588006 w 4733488"/>
              <a:gd name="connsiteY51" fmla="*/ 1784224 h 6554587"/>
              <a:gd name="connsiteX52" fmla="*/ 4678350 w 4733488"/>
              <a:gd name="connsiteY52" fmla="*/ 1740589 h 6554587"/>
              <a:gd name="connsiteX53" fmla="*/ 1507083 w 4733488"/>
              <a:gd name="connsiteY53" fmla="*/ 1623914 h 6554587"/>
              <a:gd name="connsiteX54" fmla="*/ 1463758 w 4733488"/>
              <a:gd name="connsiteY54" fmla="*/ 1658016 h 6554587"/>
              <a:gd name="connsiteX55" fmla="*/ 1664203 w 4733488"/>
              <a:gd name="connsiteY55" fmla="*/ 1728545 h 6554587"/>
              <a:gd name="connsiteX56" fmla="*/ 1625846 w 4733488"/>
              <a:gd name="connsiteY56" fmla="*/ 1650593 h 6554587"/>
              <a:gd name="connsiteX57" fmla="*/ 1531810 w 4733488"/>
              <a:gd name="connsiteY57" fmla="*/ 1629559 h 6554587"/>
              <a:gd name="connsiteX58" fmla="*/ 1507083 w 4733488"/>
              <a:gd name="connsiteY58" fmla="*/ 1623914 h 6554587"/>
              <a:gd name="connsiteX59" fmla="*/ 3913664 w 4733488"/>
              <a:gd name="connsiteY59" fmla="*/ 0 h 6554587"/>
              <a:gd name="connsiteX60" fmla="*/ 3928512 w 4733488"/>
              <a:gd name="connsiteY60" fmla="*/ 0 h 6554587"/>
              <a:gd name="connsiteX61" fmla="*/ 3929747 w 4733488"/>
              <a:gd name="connsiteY61" fmla="*/ 37121 h 6554587"/>
              <a:gd name="connsiteX62" fmla="*/ 3938408 w 4733488"/>
              <a:gd name="connsiteY62" fmla="*/ 676817 h 6554587"/>
              <a:gd name="connsiteX63" fmla="*/ 3942121 w 4733488"/>
              <a:gd name="connsiteY63" fmla="*/ 1348685 h 6554587"/>
              <a:gd name="connsiteX64" fmla="*/ 3980478 w 4733488"/>
              <a:gd name="connsiteY64" fmla="*/ 1351160 h 6554587"/>
              <a:gd name="connsiteX65" fmla="*/ 4069565 w 4733488"/>
              <a:gd name="connsiteY65" fmla="*/ 1158138 h 6554587"/>
              <a:gd name="connsiteX66" fmla="*/ 4225468 w 4733488"/>
              <a:gd name="connsiteY66" fmla="*/ 991099 h 6554587"/>
              <a:gd name="connsiteX67" fmla="*/ 4706864 w 4733488"/>
              <a:gd name="connsiteY67" fmla="*/ 897364 h 6554587"/>
              <a:gd name="connsiteX68" fmla="*/ 4733488 w 4733488"/>
              <a:gd name="connsiteY68" fmla="*/ 899590 h 6554587"/>
              <a:gd name="connsiteX69" fmla="*/ 4733488 w 4733488"/>
              <a:gd name="connsiteY69" fmla="*/ 992003 h 6554587"/>
              <a:gd name="connsiteX70" fmla="*/ 4709282 w 4733488"/>
              <a:gd name="connsiteY70" fmla="*/ 1048093 h 6554587"/>
              <a:gd name="connsiteX71" fmla="*/ 4532325 w 4733488"/>
              <a:gd name="connsiteY71" fmla="*/ 1320228 h 6554587"/>
              <a:gd name="connsiteX72" fmla="*/ 4161129 w 4733488"/>
              <a:gd name="connsiteY72" fmla="*/ 1451385 h 6554587"/>
              <a:gd name="connsiteX73" fmla="*/ 4033682 w 4733488"/>
              <a:gd name="connsiteY73" fmla="*/ 1430350 h 6554587"/>
              <a:gd name="connsiteX74" fmla="*/ 3990377 w 4733488"/>
              <a:gd name="connsiteY74" fmla="*/ 1446434 h 6554587"/>
              <a:gd name="connsiteX75" fmla="*/ 3948308 w 4733488"/>
              <a:gd name="connsiteY75" fmla="*/ 1566455 h 6554587"/>
              <a:gd name="connsiteX76" fmla="*/ 3960681 w 4733488"/>
              <a:gd name="connsiteY76" fmla="*/ 2764187 h 6554587"/>
              <a:gd name="connsiteX77" fmla="*/ 3984190 w 4733488"/>
              <a:gd name="connsiteY77" fmla="*/ 4695654 h 6554587"/>
              <a:gd name="connsiteX78" fmla="*/ 4111634 w 4733488"/>
              <a:gd name="connsiteY78" fmla="*/ 3979242 h 6554587"/>
              <a:gd name="connsiteX79" fmla="*/ 4303420 w 4733488"/>
              <a:gd name="connsiteY79" fmla="*/ 3157657 h 6554587"/>
              <a:gd name="connsiteX80" fmla="*/ 4308368 w 4733488"/>
              <a:gd name="connsiteY80" fmla="*/ 3068570 h 6554587"/>
              <a:gd name="connsiteX81" fmla="*/ 4277437 w 4733488"/>
              <a:gd name="connsiteY81" fmla="*/ 2734492 h 6554587"/>
              <a:gd name="connsiteX82" fmla="*/ 4423442 w 4733488"/>
              <a:gd name="connsiteY82" fmla="*/ 2806257 h 6554587"/>
              <a:gd name="connsiteX83" fmla="*/ 4449424 w 4733488"/>
              <a:gd name="connsiteY83" fmla="*/ 2753052 h 6554587"/>
              <a:gd name="connsiteX84" fmla="*/ 4682409 w 4733488"/>
              <a:gd name="connsiteY84" fmla="*/ 2382260 h 6554587"/>
              <a:gd name="connsiteX85" fmla="*/ 4733488 w 4733488"/>
              <a:gd name="connsiteY85" fmla="*/ 2331407 h 6554587"/>
              <a:gd name="connsiteX86" fmla="*/ 4733488 w 4733488"/>
              <a:gd name="connsiteY86" fmla="*/ 2454728 h 6554587"/>
              <a:gd name="connsiteX87" fmla="*/ 4674135 w 4733488"/>
              <a:gd name="connsiteY87" fmla="*/ 2533136 h 6554587"/>
              <a:gd name="connsiteX88" fmla="*/ 4611515 w 4733488"/>
              <a:gd name="connsiteY88" fmla="*/ 2635505 h 6554587"/>
              <a:gd name="connsiteX89" fmla="*/ 4675855 w 4733488"/>
              <a:gd name="connsiteY89" fmla="*/ 2644166 h 6554587"/>
              <a:gd name="connsiteX90" fmla="*/ 4733488 w 4733488"/>
              <a:gd name="connsiteY90" fmla="*/ 2608207 h 6554587"/>
              <a:gd name="connsiteX91" fmla="*/ 4733488 w 4733488"/>
              <a:gd name="connsiteY91" fmla="*/ 2811694 h 6554587"/>
              <a:gd name="connsiteX92" fmla="*/ 4639972 w 4733488"/>
              <a:gd name="connsiteY92" fmla="*/ 2722118 h 6554587"/>
              <a:gd name="connsiteX93" fmla="*/ 4583055 w 4733488"/>
              <a:gd name="connsiteY93" fmla="*/ 2683761 h 6554587"/>
              <a:gd name="connsiteX94" fmla="*/ 4533563 w 4733488"/>
              <a:gd name="connsiteY94" fmla="*/ 2787696 h 6554587"/>
              <a:gd name="connsiteX95" fmla="*/ 4558310 w 4733488"/>
              <a:gd name="connsiteY95" fmla="*/ 2918852 h 6554587"/>
              <a:gd name="connsiteX96" fmla="*/ 4605328 w 4733488"/>
              <a:gd name="connsiteY96" fmla="*/ 2968345 h 6554587"/>
              <a:gd name="connsiteX97" fmla="*/ 4709263 w 4733488"/>
              <a:gd name="connsiteY97" fmla="*/ 3254169 h 6554587"/>
              <a:gd name="connsiteX98" fmla="*/ 4685754 w 4733488"/>
              <a:gd name="connsiteY98" fmla="*/ 3411308 h 6554587"/>
              <a:gd name="connsiteX99" fmla="*/ 4635024 w 4733488"/>
              <a:gd name="connsiteY99" fmla="*/ 3584534 h 6554587"/>
              <a:gd name="connsiteX100" fmla="*/ 4733488 w 4733488"/>
              <a:gd name="connsiteY100" fmla="*/ 3495488 h 6554587"/>
              <a:gd name="connsiteX101" fmla="*/ 4733488 w 4733488"/>
              <a:gd name="connsiteY101" fmla="*/ 3640800 h 6554587"/>
              <a:gd name="connsiteX102" fmla="*/ 4652346 w 4733488"/>
              <a:gd name="connsiteY102" fmla="*/ 3731777 h 6554587"/>
              <a:gd name="connsiteX103" fmla="*/ 4731536 w 4733488"/>
              <a:gd name="connsiteY103" fmla="*/ 3726825 h 6554587"/>
              <a:gd name="connsiteX104" fmla="*/ 4733488 w 4733488"/>
              <a:gd name="connsiteY104" fmla="*/ 3725533 h 6554587"/>
              <a:gd name="connsiteX105" fmla="*/ 4733488 w 4733488"/>
              <a:gd name="connsiteY105" fmla="*/ 3792429 h 6554587"/>
              <a:gd name="connsiteX106" fmla="*/ 4710810 w 4733488"/>
              <a:gd name="connsiteY106" fmla="*/ 3779412 h 6554587"/>
              <a:gd name="connsiteX107" fmla="*/ 4665956 w 4733488"/>
              <a:gd name="connsiteY107" fmla="*/ 3781269 h 6554587"/>
              <a:gd name="connsiteX108" fmla="*/ 4688228 w 4733488"/>
              <a:gd name="connsiteY108" fmla="*/ 3822100 h 6554587"/>
              <a:gd name="connsiteX109" fmla="*/ 4733488 w 4733488"/>
              <a:gd name="connsiteY109" fmla="*/ 3902780 h 6554587"/>
              <a:gd name="connsiteX110" fmla="*/ 4733488 w 4733488"/>
              <a:gd name="connsiteY110" fmla="*/ 4493648 h 6554587"/>
              <a:gd name="connsiteX111" fmla="*/ 4689930 w 4733488"/>
              <a:gd name="connsiteY111" fmla="*/ 4550884 h 6554587"/>
              <a:gd name="connsiteX112" fmla="*/ 4589242 w 4733488"/>
              <a:gd name="connsiteY112" fmla="*/ 4673380 h 6554587"/>
              <a:gd name="connsiteX113" fmla="*/ 4531089 w 4733488"/>
              <a:gd name="connsiteY113" fmla="*/ 4725349 h 6554587"/>
              <a:gd name="connsiteX114" fmla="*/ 4493968 w 4733488"/>
              <a:gd name="connsiteY114" fmla="*/ 3995325 h 6554587"/>
              <a:gd name="connsiteX115" fmla="*/ 4480358 w 4733488"/>
              <a:gd name="connsiteY115" fmla="*/ 4021311 h 6554587"/>
              <a:gd name="connsiteX116" fmla="*/ 4288572 w 4733488"/>
              <a:gd name="connsiteY116" fmla="*/ 4570681 h 6554587"/>
              <a:gd name="connsiteX117" fmla="*/ 4182163 w 4733488"/>
              <a:gd name="connsiteY117" fmla="*/ 5288332 h 6554587"/>
              <a:gd name="connsiteX118" fmla="*/ 4154942 w 4733488"/>
              <a:gd name="connsiteY118" fmla="*/ 6014643 h 6554587"/>
              <a:gd name="connsiteX119" fmla="*/ 4164838 w 4733488"/>
              <a:gd name="connsiteY119" fmla="*/ 6015879 h 6554587"/>
              <a:gd name="connsiteX120" fmla="*/ 4182163 w 4733488"/>
              <a:gd name="connsiteY120" fmla="*/ 5934217 h 6554587"/>
              <a:gd name="connsiteX121" fmla="*/ 4201960 w 4733488"/>
              <a:gd name="connsiteY121" fmla="*/ 5853791 h 6554587"/>
              <a:gd name="connsiteX122" fmla="*/ 4632064 w 4733488"/>
              <a:gd name="connsiteY122" fmla="*/ 4776024 h 6554587"/>
              <a:gd name="connsiteX123" fmla="*/ 4733488 w 4733488"/>
              <a:gd name="connsiteY123" fmla="*/ 4611849 h 6554587"/>
              <a:gd name="connsiteX124" fmla="*/ 4733488 w 4733488"/>
              <a:gd name="connsiteY124" fmla="*/ 4841712 h 6554587"/>
              <a:gd name="connsiteX125" fmla="*/ 4673989 w 4733488"/>
              <a:gd name="connsiteY125" fmla="*/ 4952008 h 6554587"/>
              <a:gd name="connsiteX126" fmla="*/ 4309607 w 4733488"/>
              <a:gd name="connsiteY126" fmla="*/ 6077747 h 6554587"/>
              <a:gd name="connsiteX127" fmla="*/ 4261041 w 4733488"/>
              <a:gd name="connsiteY127" fmla="*/ 6510036 h 6554587"/>
              <a:gd name="connsiteX128" fmla="*/ 4259725 w 4733488"/>
              <a:gd name="connsiteY128" fmla="*/ 6554587 h 6554587"/>
              <a:gd name="connsiteX129" fmla="*/ 3600390 w 4733488"/>
              <a:gd name="connsiteY129" fmla="*/ 6554587 h 6554587"/>
              <a:gd name="connsiteX130" fmla="*/ 3594271 w 4733488"/>
              <a:gd name="connsiteY130" fmla="*/ 6424376 h 6554587"/>
              <a:gd name="connsiteX131" fmla="*/ 2948548 w 4733488"/>
              <a:gd name="connsiteY131" fmla="*/ 4540986 h 6554587"/>
              <a:gd name="connsiteX132" fmla="*/ 2879257 w 4733488"/>
              <a:gd name="connsiteY132" fmla="*/ 4489020 h 6554587"/>
              <a:gd name="connsiteX133" fmla="*/ 2849562 w 4733488"/>
              <a:gd name="connsiteY133" fmla="*/ 4507580 h 6554587"/>
              <a:gd name="connsiteX134" fmla="*/ 2537757 w 4733488"/>
              <a:gd name="connsiteY134" fmla="*/ 4763706 h 6554587"/>
              <a:gd name="connsiteX135" fmla="*/ 2049011 w 4733488"/>
              <a:gd name="connsiteY135" fmla="*/ 4882489 h 6554587"/>
              <a:gd name="connsiteX136" fmla="*/ 2013128 w 4733488"/>
              <a:gd name="connsiteY136" fmla="*/ 4882489 h 6554587"/>
              <a:gd name="connsiteX137" fmla="*/ 2306376 w 4733488"/>
              <a:gd name="connsiteY137" fmla="*/ 4459324 h 6554587"/>
              <a:gd name="connsiteX138" fmla="*/ 2469702 w 4733488"/>
              <a:gd name="connsiteY138" fmla="*/ 4403642 h 6554587"/>
              <a:gd name="connsiteX139" fmla="*/ 2807492 w 4733488"/>
              <a:gd name="connsiteY139" fmla="*/ 4435815 h 6554587"/>
              <a:gd name="connsiteX140" fmla="*/ 2880496 w 4733488"/>
              <a:gd name="connsiteY140" fmla="*/ 4443238 h 6554587"/>
              <a:gd name="connsiteX141" fmla="*/ 2291528 w 4733488"/>
              <a:gd name="connsiteY141" fmla="*/ 3865407 h 6554587"/>
              <a:gd name="connsiteX142" fmla="*/ 2274206 w 4733488"/>
              <a:gd name="connsiteY142" fmla="*/ 3953256 h 6554587"/>
              <a:gd name="connsiteX143" fmla="*/ 2249458 w 4733488"/>
              <a:gd name="connsiteY143" fmla="*/ 4136381 h 6554587"/>
              <a:gd name="connsiteX144" fmla="*/ 2161610 w 4733488"/>
              <a:gd name="connsiteY144" fmla="*/ 4299707 h 6554587"/>
              <a:gd name="connsiteX145" fmla="*/ 1766902 w 4733488"/>
              <a:gd name="connsiteY145" fmla="*/ 4526141 h 6554587"/>
              <a:gd name="connsiteX146" fmla="*/ 1750816 w 4733488"/>
              <a:gd name="connsiteY146" fmla="*/ 4526141 h 6554587"/>
              <a:gd name="connsiteX147" fmla="*/ 1937654 w 4733488"/>
              <a:gd name="connsiteY147" fmla="*/ 3990377 h 6554587"/>
              <a:gd name="connsiteX148" fmla="*/ 2167796 w 4733488"/>
              <a:gd name="connsiteY148" fmla="*/ 3893864 h 6554587"/>
              <a:gd name="connsiteX149" fmla="*/ 2208627 w 4733488"/>
              <a:gd name="connsiteY149" fmla="*/ 3886442 h 6554587"/>
              <a:gd name="connsiteX150" fmla="*/ 2248222 w 4733488"/>
              <a:gd name="connsiteY150" fmla="*/ 3841898 h 6554587"/>
              <a:gd name="connsiteX151" fmla="*/ 1995806 w 4733488"/>
              <a:gd name="connsiteY151" fmla="*/ 3765185 h 6554587"/>
              <a:gd name="connsiteX152" fmla="*/ 1408077 w 4733488"/>
              <a:gd name="connsiteY152" fmla="*/ 3985428 h 6554587"/>
              <a:gd name="connsiteX153" fmla="*/ 1302903 w 4733488"/>
              <a:gd name="connsiteY153" fmla="*/ 4135145 h 6554587"/>
              <a:gd name="connsiteX154" fmla="*/ 1312803 w 4733488"/>
              <a:gd name="connsiteY154" fmla="*/ 4178450 h 6554587"/>
              <a:gd name="connsiteX155" fmla="*/ 1443959 w 4733488"/>
              <a:gd name="connsiteY155" fmla="*/ 4518715 h 6554587"/>
              <a:gd name="connsiteX156" fmla="*/ 1388280 w 4733488"/>
              <a:gd name="connsiteY156" fmla="*/ 5068088 h 6554587"/>
              <a:gd name="connsiteX157" fmla="*/ 1379619 w 4733488"/>
              <a:gd name="connsiteY157" fmla="*/ 5091597 h 6554587"/>
              <a:gd name="connsiteX158" fmla="*/ 1075237 w 4733488"/>
              <a:gd name="connsiteY158" fmla="*/ 4673380 h 6554587"/>
              <a:gd name="connsiteX159" fmla="*/ 1046777 w 4733488"/>
              <a:gd name="connsiteY159" fmla="*/ 5304418 h 6554587"/>
              <a:gd name="connsiteX160" fmla="*/ 1033168 w 4733488"/>
              <a:gd name="connsiteY160" fmla="*/ 4762468 h 6554587"/>
              <a:gd name="connsiteX161" fmla="*/ 1024507 w 4733488"/>
              <a:gd name="connsiteY161" fmla="*/ 4759993 h 6554587"/>
              <a:gd name="connsiteX162" fmla="*/ 999760 w 4733488"/>
              <a:gd name="connsiteY162" fmla="*/ 4832997 h 6554587"/>
              <a:gd name="connsiteX163" fmla="*/ 856230 w 4733488"/>
              <a:gd name="connsiteY163" fmla="*/ 5251211 h 6554587"/>
              <a:gd name="connsiteX164" fmla="*/ 686717 w 4733488"/>
              <a:gd name="connsiteY164" fmla="*/ 5450422 h 6554587"/>
              <a:gd name="connsiteX165" fmla="*/ 447913 w 4733488"/>
              <a:gd name="connsiteY165" fmla="*/ 5569205 h 6554587"/>
              <a:gd name="connsiteX166" fmla="*/ 475134 w 4733488"/>
              <a:gd name="connsiteY166" fmla="*/ 5430623 h 6554587"/>
              <a:gd name="connsiteX167" fmla="*/ 558034 w 4733488"/>
              <a:gd name="connsiteY167" fmla="*/ 5143566 h 6554587"/>
              <a:gd name="connsiteX168" fmla="*/ 793126 w 4733488"/>
              <a:gd name="connsiteY168" fmla="*/ 4873828 h 6554587"/>
              <a:gd name="connsiteX169" fmla="*/ 936656 w 4733488"/>
              <a:gd name="connsiteY169" fmla="*/ 4804537 h 6554587"/>
              <a:gd name="connsiteX170" fmla="*/ 1004708 w 4733488"/>
              <a:gd name="connsiteY170" fmla="*/ 4740197 h 6554587"/>
              <a:gd name="connsiteX171" fmla="*/ 1036880 w 4733488"/>
              <a:gd name="connsiteY171" fmla="*/ 4712976 h 6554587"/>
              <a:gd name="connsiteX172" fmla="*/ 1510776 w 4733488"/>
              <a:gd name="connsiteY172" fmla="*/ 3824577 h 6554587"/>
              <a:gd name="connsiteX173" fmla="*/ 1393229 w 4733488"/>
              <a:gd name="connsiteY173" fmla="*/ 3840660 h 6554587"/>
              <a:gd name="connsiteX174" fmla="*/ 978725 w 4733488"/>
              <a:gd name="connsiteY174" fmla="*/ 4052242 h 6554587"/>
              <a:gd name="connsiteX175" fmla="*/ 711464 w 4733488"/>
              <a:gd name="connsiteY175" fmla="*/ 4060903 h 6554587"/>
              <a:gd name="connsiteX176" fmla="*/ 440487 w 4733488"/>
              <a:gd name="connsiteY176" fmla="*/ 4011411 h 6554587"/>
              <a:gd name="connsiteX177" fmla="*/ 390995 w 4733488"/>
              <a:gd name="connsiteY177" fmla="*/ 3995325 h 6554587"/>
              <a:gd name="connsiteX178" fmla="*/ 451625 w 4733488"/>
              <a:gd name="connsiteY178" fmla="*/ 3932224 h 6554587"/>
              <a:gd name="connsiteX179" fmla="*/ 884690 w 4733488"/>
              <a:gd name="connsiteY179" fmla="*/ 3658773 h 6554587"/>
              <a:gd name="connsiteX180" fmla="*/ 1372194 w 4733488"/>
              <a:gd name="connsiteY180" fmla="*/ 3737964 h 6554587"/>
              <a:gd name="connsiteX181" fmla="*/ 1477368 w 4733488"/>
              <a:gd name="connsiteY181" fmla="*/ 3782507 h 6554587"/>
              <a:gd name="connsiteX182" fmla="*/ 1635746 w 4733488"/>
              <a:gd name="connsiteY182" fmla="*/ 3758998 h 6554587"/>
              <a:gd name="connsiteX183" fmla="*/ 2249458 w 4733488"/>
              <a:gd name="connsiteY183" fmla="*/ 3752811 h 6554587"/>
              <a:gd name="connsiteX184" fmla="*/ 2761713 w 4733488"/>
              <a:gd name="connsiteY184" fmla="*/ 4132668 h 6554587"/>
              <a:gd name="connsiteX185" fmla="*/ 3058670 w 4733488"/>
              <a:gd name="connsiteY185" fmla="*/ 4505106 h 6554587"/>
              <a:gd name="connsiteX186" fmla="*/ 3090840 w 4733488"/>
              <a:gd name="connsiteY186" fmla="*/ 4548411 h 6554587"/>
              <a:gd name="connsiteX187" fmla="*/ 3056196 w 4733488"/>
              <a:gd name="connsiteY187" fmla="*/ 4154942 h 6554587"/>
              <a:gd name="connsiteX188" fmla="*/ 3066095 w 4733488"/>
              <a:gd name="connsiteY188" fmla="*/ 4147516 h 6554587"/>
              <a:gd name="connsiteX189" fmla="*/ 3157656 w 4733488"/>
              <a:gd name="connsiteY189" fmla="*/ 4201959 h 6554587"/>
              <a:gd name="connsiteX190" fmla="*/ 3374187 w 4733488"/>
              <a:gd name="connsiteY190" fmla="*/ 4378898 h 6554587"/>
              <a:gd name="connsiteX191" fmla="*/ 3481835 w 4733488"/>
              <a:gd name="connsiteY191" fmla="*/ 4740197 h 6554587"/>
              <a:gd name="connsiteX192" fmla="*/ 3413782 w 4733488"/>
              <a:gd name="connsiteY192" fmla="*/ 4991375 h 6554587"/>
              <a:gd name="connsiteX193" fmla="*/ 3416257 w 4733488"/>
              <a:gd name="connsiteY193" fmla="*/ 5138615 h 6554587"/>
              <a:gd name="connsiteX194" fmla="*/ 3690943 w 4733488"/>
              <a:gd name="connsiteY194" fmla="*/ 5987422 h 6554587"/>
              <a:gd name="connsiteX195" fmla="*/ 3697130 w 4733488"/>
              <a:gd name="connsiteY195" fmla="*/ 6008456 h 6554587"/>
              <a:gd name="connsiteX196" fmla="*/ 3708265 w 4733488"/>
              <a:gd name="connsiteY196" fmla="*/ 6007218 h 6554587"/>
              <a:gd name="connsiteX197" fmla="*/ 3677334 w 4733488"/>
              <a:gd name="connsiteY197" fmla="*/ 5237601 h 6554587"/>
              <a:gd name="connsiteX198" fmla="*/ 3411308 w 4733488"/>
              <a:gd name="connsiteY198" fmla="*/ 4084412 h 6554587"/>
              <a:gd name="connsiteX199" fmla="*/ 3267778 w 4733488"/>
              <a:gd name="connsiteY199" fmla="*/ 3818389 h 6554587"/>
              <a:gd name="connsiteX200" fmla="*/ 3124248 w 4733488"/>
              <a:gd name="connsiteY200" fmla="*/ 3796116 h 6554587"/>
              <a:gd name="connsiteX201" fmla="*/ 2923801 w 4733488"/>
              <a:gd name="connsiteY201" fmla="*/ 3898816 h 6554587"/>
              <a:gd name="connsiteX202" fmla="*/ 2693658 w 4733488"/>
              <a:gd name="connsiteY202" fmla="*/ 3883968 h 6554587"/>
              <a:gd name="connsiteX203" fmla="*/ 2292766 w 4733488"/>
              <a:gd name="connsiteY203" fmla="*/ 3631552 h 6554587"/>
              <a:gd name="connsiteX204" fmla="*/ 2245746 w 4733488"/>
              <a:gd name="connsiteY204" fmla="*/ 3579586 h 6554587"/>
              <a:gd name="connsiteX205" fmla="*/ 2421448 w 4733488"/>
              <a:gd name="connsiteY205" fmla="*/ 3541229 h 6554587"/>
              <a:gd name="connsiteX206" fmla="*/ 2796357 w 4733488"/>
              <a:gd name="connsiteY206" fmla="*/ 3541229 h 6554587"/>
              <a:gd name="connsiteX207" fmla="*/ 3134148 w 4733488"/>
              <a:gd name="connsiteY207" fmla="*/ 3723113 h 6554587"/>
              <a:gd name="connsiteX208" fmla="*/ 3208387 w 4733488"/>
              <a:gd name="connsiteY208" fmla="*/ 3733013 h 6554587"/>
              <a:gd name="connsiteX209" fmla="*/ 3157656 w 4733488"/>
              <a:gd name="connsiteY209" fmla="*/ 3668673 h 6554587"/>
              <a:gd name="connsiteX210" fmla="*/ 2652827 w 4733488"/>
              <a:gd name="connsiteY210" fmla="*/ 3316035 h 6554587"/>
              <a:gd name="connsiteX211" fmla="*/ 2221001 w 4733488"/>
              <a:gd name="connsiteY211" fmla="*/ 3277678 h 6554587"/>
              <a:gd name="connsiteX212" fmla="*/ 1707510 w 4733488"/>
              <a:gd name="connsiteY212" fmla="*/ 3304899 h 6554587"/>
              <a:gd name="connsiteX213" fmla="*/ 1025743 w 4733488"/>
              <a:gd name="connsiteY213" fmla="*/ 3069805 h 6554587"/>
              <a:gd name="connsiteX214" fmla="*/ 845094 w 4733488"/>
              <a:gd name="connsiteY214" fmla="*/ 3059909 h 6554587"/>
              <a:gd name="connsiteX215" fmla="*/ 393470 w 4733488"/>
              <a:gd name="connsiteY215" fmla="*/ 3083417 h 6554587"/>
              <a:gd name="connsiteX216" fmla="*/ 87852 w 4733488"/>
              <a:gd name="connsiteY216" fmla="*/ 2848326 h 6554587"/>
              <a:gd name="connsiteX217" fmla="*/ 25983 w 4733488"/>
              <a:gd name="connsiteY217" fmla="*/ 2776561 h 6554587"/>
              <a:gd name="connsiteX218" fmla="*/ 0 w 4733488"/>
              <a:gd name="connsiteY218" fmla="*/ 2730779 h 6554587"/>
              <a:gd name="connsiteX219" fmla="*/ 133631 w 4733488"/>
              <a:gd name="connsiteY219" fmla="*/ 2717170 h 6554587"/>
              <a:gd name="connsiteX220" fmla="*/ 394708 w 4733488"/>
              <a:gd name="connsiteY220" fmla="*/ 2720880 h 6554587"/>
              <a:gd name="connsiteX221" fmla="*/ 772091 w 4733488"/>
              <a:gd name="connsiteY221" fmla="*/ 2901531 h 6554587"/>
              <a:gd name="connsiteX222" fmla="*/ 864891 w 4733488"/>
              <a:gd name="connsiteY222" fmla="*/ 2984431 h 6554587"/>
              <a:gd name="connsiteX223" fmla="*/ 944081 w 4733488"/>
              <a:gd name="connsiteY223" fmla="*/ 3001753 h 6554587"/>
              <a:gd name="connsiteX224" fmla="*/ 623612 w 4733488"/>
              <a:gd name="connsiteY224" fmla="*/ 2305140 h 6554587"/>
              <a:gd name="connsiteX225" fmla="*/ 654547 w 4733488"/>
              <a:gd name="connsiteY225" fmla="*/ 2441245 h 6554587"/>
              <a:gd name="connsiteX226" fmla="*/ 696616 w 4733488"/>
              <a:gd name="connsiteY226" fmla="*/ 2574875 h 6554587"/>
              <a:gd name="connsiteX227" fmla="*/ 973776 w 4733488"/>
              <a:gd name="connsiteY227" fmla="*/ 2984431 h 6554587"/>
              <a:gd name="connsiteX228" fmla="*/ 1771850 w 4733488"/>
              <a:gd name="connsiteY228" fmla="*/ 3247982 h 6554587"/>
              <a:gd name="connsiteX229" fmla="*/ 2088606 w 4733488"/>
              <a:gd name="connsiteY229" fmla="*/ 3215810 h 6554587"/>
              <a:gd name="connsiteX230" fmla="*/ 2104692 w 4733488"/>
              <a:gd name="connsiteY230" fmla="*/ 3210861 h 6554587"/>
              <a:gd name="connsiteX231" fmla="*/ 2058910 w 4733488"/>
              <a:gd name="connsiteY231" fmla="*/ 3155183 h 6554587"/>
              <a:gd name="connsiteX232" fmla="*/ 1717410 w 4733488"/>
              <a:gd name="connsiteY232" fmla="*/ 2960922 h 6554587"/>
              <a:gd name="connsiteX233" fmla="*/ 1431586 w 4733488"/>
              <a:gd name="connsiteY233" fmla="*/ 2547654 h 6554587"/>
              <a:gd name="connsiteX234" fmla="*/ 1414264 w 4733488"/>
              <a:gd name="connsiteY234" fmla="*/ 2511771 h 6554587"/>
              <a:gd name="connsiteX235" fmla="*/ 1854753 w 4733488"/>
              <a:gd name="connsiteY235" fmla="*/ 2593436 h 6554587"/>
              <a:gd name="connsiteX236" fmla="*/ 1936415 w 4733488"/>
              <a:gd name="connsiteY236" fmla="*/ 2405362 h 6554587"/>
              <a:gd name="connsiteX237" fmla="*/ 1971062 w 4733488"/>
              <a:gd name="connsiteY237" fmla="*/ 2338545 h 6554587"/>
              <a:gd name="connsiteX238" fmla="*/ 2319988 w 4733488"/>
              <a:gd name="connsiteY238" fmla="*/ 2119541 h 6554587"/>
              <a:gd name="connsiteX239" fmla="*/ 2527858 w 4733488"/>
              <a:gd name="connsiteY239" fmla="*/ 2110880 h 6554587"/>
              <a:gd name="connsiteX240" fmla="*/ 2364531 w 4733488"/>
              <a:gd name="connsiteY240" fmla="*/ 2096032 h 6554587"/>
              <a:gd name="connsiteX241" fmla="*/ 2369480 w 4733488"/>
              <a:gd name="connsiteY241" fmla="*/ 2087370 h 6554587"/>
              <a:gd name="connsiteX242" fmla="*/ 2094793 w 4733488"/>
              <a:gd name="connsiteY242" fmla="*/ 2005706 h 6554587"/>
              <a:gd name="connsiteX243" fmla="*/ 1917854 w 4733488"/>
              <a:gd name="connsiteY243" fmla="*/ 1919093 h 6554587"/>
              <a:gd name="connsiteX244" fmla="*/ 1799072 w 4733488"/>
              <a:gd name="connsiteY244" fmla="*/ 1925280 h 6554587"/>
              <a:gd name="connsiteX245" fmla="*/ 1494690 w 4733488"/>
              <a:gd name="connsiteY245" fmla="*/ 2036640 h 6554587"/>
              <a:gd name="connsiteX246" fmla="*/ 937894 w 4733488"/>
              <a:gd name="connsiteY246" fmla="*/ 1982197 h 6554587"/>
              <a:gd name="connsiteX247" fmla="*/ 909434 w 4733488"/>
              <a:gd name="connsiteY247" fmla="*/ 1972298 h 6554587"/>
              <a:gd name="connsiteX248" fmla="*/ 1406841 w 4733488"/>
              <a:gd name="connsiteY248" fmla="*/ 1653068 h 6554587"/>
              <a:gd name="connsiteX249" fmla="*/ 1347447 w 4733488"/>
              <a:gd name="connsiteY249" fmla="*/ 1619659 h 6554587"/>
              <a:gd name="connsiteX250" fmla="*/ 1320228 w 4733488"/>
              <a:gd name="connsiteY250" fmla="*/ 1608524 h 6554587"/>
              <a:gd name="connsiteX251" fmla="*/ 1005946 w 4733488"/>
              <a:gd name="connsiteY251" fmla="*/ 1370959 h 6554587"/>
              <a:gd name="connsiteX252" fmla="*/ 884690 w 4733488"/>
              <a:gd name="connsiteY252" fmla="*/ 970064 h 6554587"/>
              <a:gd name="connsiteX253" fmla="*/ 882213 w 4733488"/>
              <a:gd name="connsiteY253" fmla="*/ 936656 h 6554587"/>
              <a:gd name="connsiteX254" fmla="*/ 953978 w 4733488"/>
              <a:gd name="connsiteY254" fmla="*/ 967590 h 6554587"/>
              <a:gd name="connsiteX255" fmla="*/ 1393229 w 4733488"/>
              <a:gd name="connsiteY255" fmla="*/ 1247225 h 6554587"/>
              <a:gd name="connsiteX256" fmla="*/ 1436537 w 4733488"/>
              <a:gd name="connsiteY256" fmla="*/ 1289294 h 6554587"/>
              <a:gd name="connsiteX257" fmla="*/ 1466232 w 4733488"/>
              <a:gd name="connsiteY257" fmla="*/ 1297955 h 6554587"/>
              <a:gd name="connsiteX258" fmla="*/ 1469942 w 4733488"/>
              <a:gd name="connsiteY258" fmla="*/ 1270734 h 6554587"/>
              <a:gd name="connsiteX259" fmla="*/ 1435298 w 4733488"/>
              <a:gd name="connsiteY259" fmla="*/ 1019556 h 6554587"/>
              <a:gd name="connsiteX260" fmla="*/ 1561506 w 4733488"/>
              <a:gd name="connsiteY260" fmla="*/ 412030 h 6554587"/>
              <a:gd name="connsiteX261" fmla="*/ 1572641 w 4733488"/>
              <a:gd name="connsiteY261" fmla="*/ 404605 h 6554587"/>
              <a:gd name="connsiteX262" fmla="*/ 1559032 w 4733488"/>
              <a:gd name="connsiteY262" fmla="*/ 440487 h 6554587"/>
              <a:gd name="connsiteX263" fmla="*/ 1456333 w 4733488"/>
              <a:gd name="connsiteY263" fmla="*/ 951504 h 6554587"/>
              <a:gd name="connsiteX264" fmla="*/ 1858463 w 4733488"/>
              <a:gd name="connsiteY264" fmla="*/ 1811446 h 6554587"/>
              <a:gd name="connsiteX265" fmla="*/ 2222237 w 4733488"/>
              <a:gd name="connsiteY265" fmla="*/ 1982197 h 6554587"/>
              <a:gd name="connsiteX266" fmla="*/ 2522909 w 4733488"/>
              <a:gd name="connsiteY266" fmla="*/ 2041588 h 6554587"/>
              <a:gd name="connsiteX267" fmla="*/ 2557553 w 4733488"/>
              <a:gd name="connsiteY267" fmla="*/ 2042827 h 6554587"/>
              <a:gd name="connsiteX268" fmla="*/ 2519196 w 4733488"/>
              <a:gd name="connsiteY268" fmla="*/ 1958689 h 6554587"/>
              <a:gd name="connsiteX269" fmla="*/ 2072520 w 4733488"/>
              <a:gd name="connsiteY269" fmla="*/ 1299194 h 6554587"/>
              <a:gd name="connsiteX270" fmla="*/ 2032927 w 4733488"/>
              <a:gd name="connsiteY270" fmla="*/ 1102459 h 6554587"/>
              <a:gd name="connsiteX271" fmla="*/ 2025502 w 4733488"/>
              <a:gd name="connsiteY271" fmla="*/ 1023269 h 6554587"/>
              <a:gd name="connsiteX272" fmla="*/ 2092319 w 4733488"/>
              <a:gd name="connsiteY272" fmla="*/ 1054203 h 6554587"/>
              <a:gd name="connsiteX273" fmla="*/ 2487026 w 4733488"/>
              <a:gd name="connsiteY273" fmla="*/ 1403128 h 6554587"/>
              <a:gd name="connsiteX274" fmla="*/ 2584774 w 4733488"/>
              <a:gd name="connsiteY274" fmla="*/ 1899297 h 6554587"/>
              <a:gd name="connsiteX275" fmla="*/ 2600858 w 4733488"/>
              <a:gd name="connsiteY275" fmla="*/ 2039114 h 6554587"/>
              <a:gd name="connsiteX276" fmla="*/ 2631792 w 4733488"/>
              <a:gd name="connsiteY276" fmla="*/ 2061385 h 6554587"/>
              <a:gd name="connsiteX277" fmla="*/ 2822340 w 4733488"/>
              <a:gd name="connsiteY277" fmla="*/ 2122014 h 6554587"/>
              <a:gd name="connsiteX278" fmla="*/ 3244269 w 4733488"/>
              <a:gd name="connsiteY278" fmla="*/ 2467228 h 6554587"/>
              <a:gd name="connsiteX279" fmla="*/ 3410070 w 4733488"/>
              <a:gd name="connsiteY279" fmla="*/ 2734492 h 6554587"/>
              <a:gd name="connsiteX280" fmla="*/ 3415021 w 4733488"/>
              <a:gd name="connsiteY280" fmla="*/ 2680049 h 6554587"/>
              <a:gd name="connsiteX281" fmla="*/ 3578347 w 4733488"/>
              <a:gd name="connsiteY281" fmla="*/ 2417736 h 6554587"/>
              <a:gd name="connsiteX282" fmla="*/ 3787456 w 4733488"/>
              <a:gd name="connsiteY282" fmla="*/ 2282867 h 6554587"/>
              <a:gd name="connsiteX283" fmla="*/ 3871594 w 4733488"/>
              <a:gd name="connsiteY283" fmla="*/ 2219763 h 6554587"/>
              <a:gd name="connsiteX284" fmla="*/ 3720639 w 4733488"/>
              <a:gd name="connsiteY284" fmla="*/ 2117066 h 6554587"/>
              <a:gd name="connsiteX285" fmla="*/ 3380374 w 4733488"/>
              <a:gd name="connsiteY285" fmla="*/ 1831242 h 6554587"/>
              <a:gd name="connsiteX286" fmla="*/ 3254169 w 4733488"/>
              <a:gd name="connsiteY286" fmla="*/ 1288056 h 6554587"/>
              <a:gd name="connsiteX287" fmla="*/ 3254169 w 4733488"/>
              <a:gd name="connsiteY287" fmla="*/ 1211342 h 6554587"/>
              <a:gd name="connsiteX288" fmla="*/ 3290051 w 4733488"/>
              <a:gd name="connsiteY288" fmla="*/ 1231138 h 6554587"/>
              <a:gd name="connsiteX289" fmla="*/ 3627839 w 4733488"/>
              <a:gd name="connsiteY289" fmla="*/ 1555320 h 6554587"/>
              <a:gd name="connsiteX290" fmla="*/ 3787456 w 4733488"/>
              <a:gd name="connsiteY290" fmla="*/ 1964875 h 6554587"/>
              <a:gd name="connsiteX291" fmla="*/ 3802304 w 4733488"/>
              <a:gd name="connsiteY291" fmla="*/ 2053962 h 6554587"/>
              <a:gd name="connsiteX292" fmla="*/ 3887678 w 4733488"/>
              <a:gd name="connsiteY292" fmla="*/ 2181406 h 6554587"/>
              <a:gd name="connsiteX293" fmla="*/ 3891390 w 4733488"/>
              <a:gd name="connsiteY293" fmla="*/ 2144288 h 6554587"/>
              <a:gd name="connsiteX294" fmla="*/ 3906238 w 4733488"/>
              <a:gd name="connsiteY294" fmla="*/ 931707 h 6554587"/>
              <a:gd name="connsiteX295" fmla="*/ 3810964 w 4733488"/>
              <a:gd name="connsiteY295" fmla="*/ 807974 h 6554587"/>
              <a:gd name="connsiteX296" fmla="*/ 3662486 w 4733488"/>
              <a:gd name="connsiteY296" fmla="*/ 754769 h 6554587"/>
              <a:gd name="connsiteX297" fmla="*/ 3464513 w 4733488"/>
              <a:gd name="connsiteY297" fmla="*/ 572882 h 6554587"/>
              <a:gd name="connsiteX298" fmla="*/ 3302422 w 4733488"/>
              <a:gd name="connsiteY298" fmla="*/ 355113 h 6554587"/>
              <a:gd name="connsiteX299" fmla="*/ 3202200 w 4733488"/>
              <a:gd name="connsiteY299" fmla="*/ 175700 h 6554587"/>
              <a:gd name="connsiteX300" fmla="*/ 3210861 w 4733488"/>
              <a:gd name="connsiteY300" fmla="*/ 163327 h 6554587"/>
              <a:gd name="connsiteX301" fmla="*/ 3366765 w 4733488"/>
              <a:gd name="connsiteY301" fmla="*/ 176939 h 6554587"/>
              <a:gd name="connsiteX302" fmla="*/ 3667434 w 4733488"/>
              <a:gd name="connsiteY302" fmla="*/ 261078 h 6554587"/>
              <a:gd name="connsiteX303" fmla="*/ 3835712 w 4733488"/>
              <a:gd name="connsiteY303" fmla="*/ 447913 h 6554587"/>
              <a:gd name="connsiteX304" fmla="*/ 3901290 w 4733488"/>
              <a:gd name="connsiteY304" fmla="*/ 565460 h 6554587"/>
              <a:gd name="connsiteX305" fmla="*/ 3913664 w 4733488"/>
              <a:gd name="connsiteY305" fmla="*/ 564221 h 6554587"/>
              <a:gd name="connsiteX306" fmla="*/ 3913664 w 4733488"/>
              <a:gd name="connsiteY306" fmla="*/ 0 h 655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4733488" h="6554587">
                <a:moveTo>
                  <a:pt x="4364050" y="3338308"/>
                </a:moveTo>
                <a:cubicBezTo>
                  <a:pt x="4256402" y="3789930"/>
                  <a:pt x="4177212" y="4237842"/>
                  <a:pt x="4127720" y="4690703"/>
                </a:cubicBezTo>
                <a:cubicBezTo>
                  <a:pt x="4132669" y="4679567"/>
                  <a:pt x="4136381" y="4667194"/>
                  <a:pt x="4138856" y="4654820"/>
                </a:cubicBezTo>
                <a:cubicBezTo>
                  <a:pt x="4204434" y="4373947"/>
                  <a:pt x="4298472" y="4102973"/>
                  <a:pt x="4448186" y="3853034"/>
                </a:cubicBezTo>
                <a:cubicBezTo>
                  <a:pt x="4484068" y="3793642"/>
                  <a:pt x="4526138" y="3737964"/>
                  <a:pt x="4564494" y="3679808"/>
                </a:cubicBezTo>
                <a:cubicBezTo>
                  <a:pt x="4580581" y="3653825"/>
                  <a:pt x="4592954" y="3622891"/>
                  <a:pt x="4565733" y="3601856"/>
                </a:cubicBezTo>
                <a:cubicBezTo>
                  <a:pt x="4475408" y="3535042"/>
                  <a:pt x="4409830" y="3448429"/>
                  <a:pt x="4364050" y="3338308"/>
                </a:cubicBezTo>
                <a:close/>
                <a:moveTo>
                  <a:pt x="3874068" y="2272967"/>
                </a:moveTo>
                <a:cubicBezTo>
                  <a:pt x="3871594" y="2285341"/>
                  <a:pt x="3867882" y="2297715"/>
                  <a:pt x="3869117" y="2308850"/>
                </a:cubicBezTo>
                <a:cubicBezTo>
                  <a:pt x="3891390" y="2442483"/>
                  <a:pt x="3880255" y="2572401"/>
                  <a:pt x="3807252" y="2688710"/>
                </a:cubicBezTo>
                <a:cubicBezTo>
                  <a:pt x="3731774" y="2808731"/>
                  <a:pt x="3650112" y="2926278"/>
                  <a:pt x="3565974" y="3041348"/>
                </a:cubicBezTo>
                <a:cubicBezTo>
                  <a:pt x="3541226" y="3075992"/>
                  <a:pt x="3535040" y="3103214"/>
                  <a:pt x="3546178" y="3144047"/>
                </a:cubicBezTo>
                <a:cubicBezTo>
                  <a:pt x="3660012" y="3547413"/>
                  <a:pt x="3749099" y="3955733"/>
                  <a:pt x="3815913" y="4370237"/>
                </a:cubicBezTo>
                <a:cubicBezTo>
                  <a:pt x="3828286" y="4454373"/>
                  <a:pt x="3841898" y="4537276"/>
                  <a:pt x="3855508" y="4620176"/>
                </a:cubicBezTo>
                <a:cubicBezTo>
                  <a:pt x="3857982" y="4620176"/>
                  <a:pt x="3859220" y="4620176"/>
                  <a:pt x="3861695" y="4620176"/>
                </a:cubicBezTo>
                <a:cubicBezTo>
                  <a:pt x="3871594" y="3839424"/>
                  <a:pt x="3880255" y="3057434"/>
                  <a:pt x="3888916" y="2275444"/>
                </a:cubicBezTo>
                <a:cubicBezTo>
                  <a:pt x="3883968" y="2274206"/>
                  <a:pt x="3879017" y="2274206"/>
                  <a:pt x="3874068" y="2272967"/>
                </a:cubicBezTo>
                <a:close/>
                <a:moveTo>
                  <a:pt x="2677806" y="2159830"/>
                </a:moveTo>
                <a:cubicBezTo>
                  <a:pt x="2644630" y="2159366"/>
                  <a:pt x="2621894" y="2177693"/>
                  <a:pt x="2603335" y="2214815"/>
                </a:cubicBezTo>
                <a:cubicBezTo>
                  <a:pt x="2556314" y="2308850"/>
                  <a:pt x="2494449" y="2390514"/>
                  <a:pt x="2404124" y="2447431"/>
                </a:cubicBezTo>
                <a:cubicBezTo>
                  <a:pt x="2281628" y="2524145"/>
                  <a:pt x="2149236" y="2574875"/>
                  <a:pt x="2014367" y="2623132"/>
                </a:cubicBezTo>
                <a:cubicBezTo>
                  <a:pt x="1992094" y="2631792"/>
                  <a:pt x="1971062" y="2639218"/>
                  <a:pt x="1945076" y="2649114"/>
                </a:cubicBezTo>
                <a:cubicBezTo>
                  <a:pt x="2046537" y="2761713"/>
                  <a:pt x="2084894" y="2895344"/>
                  <a:pt x="2108405" y="3035161"/>
                </a:cubicBezTo>
                <a:cubicBezTo>
                  <a:pt x="2117066" y="3087130"/>
                  <a:pt x="2117066" y="3141570"/>
                  <a:pt x="2149236" y="3186114"/>
                </a:cubicBezTo>
                <a:cubicBezTo>
                  <a:pt x="2156658" y="3196013"/>
                  <a:pt x="2171506" y="3205913"/>
                  <a:pt x="2182644" y="3205913"/>
                </a:cubicBezTo>
                <a:cubicBezTo>
                  <a:pt x="2227188" y="3205913"/>
                  <a:pt x="2270493" y="3203438"/>
                  <a:pt x="2315036" y="3199726"/>
                </a:cubicBezTo>
                <a:cubicBezTo>
                  <a:pt x="2607045" y="3178691"/>
                  <a:pt x="2861935" y="3269017"/>
                  <a:pt x="3083417" y="3458326"/>
                </a:cubicBezTo>
                <a:cubicBezTo>
                  <a:pt x="3264066" y="3612991"/>
                  <a:pt x="3395222" y="3804777"/>
                  <a:pt x="3497921" y="4016360"/>
                </a:cubicBezTo>
                <a:cubicBezTo>
                  <a:pt x="3603094" y="4232894"/>
                  <a:pt x="3672383" y="4463036"/>
                  <a:pt x="3729300" y="4693179"/>
                </a:cubicBezTo>
                <a:cubicBezTo>
                  <a:pt x="3725590" y="4658533"/>
                  <a:pt x="3723113" y="4622650"/>
                  <a:pt x="3716929" y="4588006"/>
                </a:cubicBezTo>
                <a:cubicBezTo>
                  <a:pt x="3673621" y="4314555"/>
                  <a:pt x="3634026" y="4038633"/>
                  <a:pt x="3583296" y="3766421"/>
                </a:cubicBezTo>
                <a:cubicBezTo>
                  <a:pt x="3526378" y="3465751"/>
                  <a:pt x="3463277" y="3166317"/>
                  <a:pt x="3356865" y="2879257"/>
                </a:cubicBezTo>
                <a:cubicBezTo>
                  <a:pt x="3333356" y="2814918"/>
                  <a:pt x="3303661" y="2753052"/>
                  <a:pt x="3273965" y="2683761"/>
                </a:cubicBezTo>
                <a:cubicBezTo>
                  <a:pt x="3249218" y="2701084"/>
                  <a:pt x="3230657" y="2712219"/>
                  <a:pt x="3215810" y="2725831"/>
                </a:cubicBezTo>
                <a:cubicBezTo>
                  <a:pt x="3167556" y="2770374"/>
                  <a:pt x="3120536" y="2816154"/>
                  <a:pt x="3073518" y="2861936"/>
                </a:cubicBezTo>
                <a:cubicBezTo>
                  <a:pt x="3031448" y="2904005"/>
                  <a:pt x="2979482" y="2923801"/>
                  <a:pt x="2920091" y="2925039"/>
                </a:cubicBezTo>
                <a:cubicBezTo>
                  <a:pt x="2759236" y="2927514"/>
                  <a:pt x="2613232" y="2873070"/>
                  <a:pt x="2470940" y="2806257"/>
                </a:cubicBezTo>
                <a:cubicBezTo>
                  <a:pt x="2467228" y="2805018"/>
                  <a:pt x="2463518" y="2800070"/>
                  <a:pt x="2457331" y="2795119"/>
                </a:cubicBezTo>
                <a:cubicBezTo>
                  <a:pt x="2542705" y="2697371"/>
                  <a:pt x="2636741" y="2611996"/>
                  <a:pt x="2754288" y="2557553"/>
                </a:cubicBezTo>
                <a:cubicBezTo>
                  <a:pt x="2864410" y="2506823"/>
                  <a:pt x="2973296" y="2503110"/>
                  <a:pt x="3078466" y="2572401"/>
                </a:cubicBezTo>
                <a:cubicBezTo>
                  <a:pt x="3114349" y="2597149"/>
                  <a:pt x="3153944" y="2619419"/>
                  <a:pt x="3188591" y="2645405"/>
                </a:cubicBezTo>
                <a:cubicBezTo>
                  <a:pt x="3212100" y="2662726"/>
                  <a:pt x="3228183" y="2662726"/>
                  <a:pt x="3246744" y="2639218"/>
                </a:cubicBezTo>
                <a:cubicBezTo>
                  <a:pt x="3198487" y="2548892"/>
                  <a:pt x="3139096" y="2465992"/>
                  <a:pt x="3068570" y="2391753"/>
                </a:cubicBezTo>
                <a:cubicBezTo>
                  <a:pt x="2969583" y="2286579"/>
                  <a:pt x="2852036" y="2209866"/>
                  <a:pt x="2714692" y="2166558"/>
                </a:cubicBezTo>
                <a:cubicBezTo>
                  <a:pt x="2701082" y="2162228"/>
                  <a:pt x="2688864" y="2159985"/>
                  <a:pt x="2677806" y="2159830"/>
                </a:cubicBezTo>
                <a:close/>
                <a:moveTo>
                  <a:pt x="4733488" y="1731086"/>
                </a:moveTo>
                <a:lnTo>
                  <a:pt x="4733488" y="2099919"/>
                </a:lnTo>
                <a:lnTo>
                  <a:pt x="4556763" y="2087833"/>
                </a:lnTo>
                <a:cubicBezTo>
                  <a:pt x="4474791" y="2078708"/>
                  <a:pt x="4393127" y="2065716"/>
                  <a:pt x="4312082" y="2047775"/>
                </a:cubicBezTo>
                <a:cubicBezTo>
                  <a:pt x="4303420" y="2045302"/>
                  <a:pt x="4295995" y="2042827"/>
                  <a:pt x="4279912" y="2037876"/>
                </a:cubicBezTo>
                <a:cubicBezTo>
                  <a:pt x="4315794" y="2001993"/>
                  <a:pt x="4344251" y="1967350"/>
                  <a:pt x="4378898" y="1940128"/>
                </a:cubicBezTo>
                <a:cubicBezTo>
                  <a:pt x="4446950" y="1885685"/>
                  <a:pt x="4515003" y="1832480"/>
                  <a:pt x="4588006" y="1784224"/>
                </a:cubicBezTo>
                <a:cubicBezTo>
                  <a:pt x="4617702" y="1764736"/>
                  <a:pt x="4647862" y="1750352"/>
                  <a:pt x="4678350" y="1740589"/>
                </a:cubicBezTo>
                <a:close/>
                <a:moveTo>
                  <a:pt x="1507083" y="1623914"/>
                </a:moveTo>
                <a:cubicBezTo>
                  <a:pt x="1485333" y="1622754"/>
                  <a:pt x="1472109" y="1634817"/>
                  <a:pt x="1463758" y="1658016"/>
                </a:cubicBezTo>
                <a:cubicBezTo>
                  <a:pt x="1531810" y="1681528"/>
                  <a:pt x="1597389" y="1705037"/>
                  <a:pt x="1664203" y="1728545"/>
                </a:cubicBezTo>
                <a:cubicBezTo>
                  <a:pt x="1672864" y="1692663"/>
                  <a:pt x="1659254" y="1661729"/>
                  <a:pt x="1625846" y="1650593"/>
                </a:cubicBezTo>
                <a:cubicBezTo>
                  <a:pt x="1594914" y="1640694"/>
                  <a:pt x="1561506" y="1640694"/>
                  <a:pt x="1531810" y="1629559"/>
                </a:cubicBezTo>
                <a:cubicBezTo>
                  <a:pt x="1522530" y="1626157"/>
                  <a:pt x="1514333" y="1624301"/>
                  <a:pt x="1507083" y="1623914"/>
                </a:cubicBezTo>
                <a:close/>
                <a:moveTo>
                  <a:pt x="3913664" y="0"/>
                </a:moveTo>
                <a:cubicBezTo>
                  <a:pt x="3918612" y="0"/>
                  <a:pt x="3923560" y="0"/>
                  <a:pt x="3928512" y="0"/>
                </a:cubicBezTo>
                <a:cubicBezTo>
                  <a:pt x="3928512" y="12374"/>
                  <a:pt x="3929747" y="24748"/>
                  <a:pt x="3929747" y="37121"/>
                </a:cubicBezTo>
                <a:cubicBezTo>
                  <a:pt x="3932222" y="249940"/>
                  <a:pt x="3937172" y="463999"/>
                  <a:pt x="3938408" y="676817"/>
                </a:cubicBezTo>
                <a:cubicBezTo>
                  <a:pt x="3939647" y="899537"/>
                  <a:pt x="3938408" y="1122255"/>
                  <a:pt x="3942121" y="1348685"/>
                </a:cubicBezTo>
                <a:cubicBezTo>
                  <a:pt x="3963156" y="1309090"/>
                  <a:pt x="3968104" y="1348685"/>
                  <a:pt x="3980478" y="1351160"/>
                </a:cubicBezTo>
                <a:cubicBezTo>
                  <a:pt x="4010173" y="1286820"/>
                  <a:pt x="4043582" y="1223716"/>
                  <a:pt x="4069565" y="1158138"/>
                </a:cubicBezTo>
                <a:cubicBezTo>
                  <a:pt x="4100499" y="1081424"/>
                  <a:pt x="4152465" y="1028217"/>
                  <a:pt x="4225468" y="991099"/>
                </a:cubicBezTo>
                <a:cubicBezTo>
                  <a:pt x="4327239" y="939131"/>
                  <a:pt x="4562583" y="893795"/>
                  <a:pt x="4706864" y="897364"/>
                </a:cubicBezTo>
                <a:lnTo>
                  <a:pt x="4733488" y="899590"/>
                </a:lnTo>
                <a:lnTo>
                  <a:pt x="4733488" y="992003"/>
                </a:lnTo>
                <a:lnTo>
                  <a:pt x="4709282" y="1048093"/>
                </a:lnTo>
                <a:cubicBezTo>
                  <a:pt x="4663174" y="1146461"/>
                  <a:pt x="4607494" y="1238564"/>
                  <a:pt x="4532325" y="1320228"/>
                </a:cubicBezTo>
                <a:cubicBezTo>
                  <a:pt x="4430864" y="1430350"/>
                  <a:pt x="4308368" y="1474894"/>
                  <a:pt x="4161129" y="1451385"/>
                </a:cubicBezTo>
                <a:cubicBezTo>
                  <a:pt x="4117821" y="1443959"/>
                  <a:pt x="4075752" y="1435298"/>
                  <a:pt x="4033682" y="1430350"/>
                </a:cubicBezTo>
                <a:cubicBezTo>
                  <a:pt x="4020073" y="1429112"/>
                  <a:pt x="4000276" y="1436537"/>
                  <a:pt x="3990377" y="1446434"/>
                </a:cubicBezTo>
                <a:cubicBezTo>
                  <a:pt x="3955730" y="1478606"/>
                  <a:pt x="3948308" y="1519437"/>
                  <a:pt x="3948308" y="1566455"/>
                </a:cubicBezTo>
                <a:cubicBezTo>
                  <a:pt x="3953256" y="1966111"/>
                  <a:pt x="3955730" y="2365767"/>
                  <a:pt x="3960681" y="2764187"/>
                </a:cubicBezTo>
                <a:cubicBezTo>
                  <a:pt x="3968104" y="3416257"/>
                  <a:pt x="3976765" y="4069564"/>
                  <a:pt x="3984190" y="4695654"/>
                </a:cubicBezTo>
                <a:cubicBezTo>
                  <a:pt x="4023786" y="4474172"/>
                  <a:pt x="4060904" y="4225468"/>
                  <a:pt x="4111634" y="3979242"/>
                </a:cubicBezTo>
                <a:cubicBezTo>
                  <a:pt x="4168551" y="3704555"/>
                  <a:pt x="4240316" y="3432343"/>
                  <a:pt x="4303420" y="3157657"/>
                </a:cubicBezTo>
                <a:cubicBezTo>
                  <a:pt x="4310843" y="3129199"/>
                  <a:pt x="4310843" y="3098265"/>
                  <a:pt x="4308368" y="3068570"/>
                </a:cubicBezTo>
                <a:cubicBezTo>
                  <a:pt x="4299708" y="2957209"/>
                  <a:pt x="4288572" y="2845849"/>
                  <a:pt x="4277437" y="2734492"/>
                </a:cubicBezTo>
                <a:cubicBezTo>
                  <a:pt x="4281147" y="2732017"/>
                  <a:pt x="4376421" y="2777796"/>
                  <a:pt x="4423442" y="2806257"/>
                </a:cubicBezTo>
                <a:cubicBezTo>
                  <a:pt x="4432102" y="2787696"/>
                  <a:pt x="4440764" y="2770374"/>
                  <a:pt x="4449424" y="2753052"/>
                </a:cubicBezTo>
                <a:cubicBezTo>
                  <a:pt x="4511600" y="2618493"/>
                  <a:pt x="4585607" y="2492285"/>
                  <a:pt x="4682409" y="2382260"/>
                </a:cubicBezTo>
                <a:lnTo>
                  <a:pt x="4733488" y="2331407"/>
                </a:lnTo>
                <a:lnTo>
                  <a:pt x="4733488" y="2454728"/>
                </a:lnTo>
                <a:lnTo>
                  <a:pt x="4674135" y="2533136"/>
                </a:lnTo>
                <a:cubicBezTo>
                  <a:pt x="4651806" y="2566060"/>
                  <a:pt x="4631003" y="2600241"/>
                  <a:pt x="4611515" y="2635505"/>
                </a:cubicBezTo>
                <a:cubicBezTo>
                  <a:pt x="4631312" y="2663962"/>
                  <a:pt x="4649872" y="2662726"/>
                  <a:pt x="4675855" y="2644166"/>
                </a:cubicBezTo>
                <a:lnTo>
                  <a:pt x="4733488" y="2608207"/>
                </a:lnTo>
                <a:lnTo>
                  <a:pt x="4733488" y="2811694"/>
                </a:lnTo>
                <a:lnTo>
                  <a:pt x="4639972" y="2722118"/>
                </a:lnTo>
                <a:cubicBezTo>
                  <a:pt x="4623889" y="2708506"/>
                  <a:pt x="4605328" y="2698609"/>
                  <a:pt x="4583055" y="2683761"/>
                </a:cubicBezTo>
                <a:cubicBezTo>
                  <a:pt x="4564494" y="2722118"/>
                  <a:pt x="4548411" y="2754288"/>
                  <a:pt x="4533563" y="2787696"/>
                </a:cubicBezTo>
                <a:cubicBezTo>
                  <a:pt x="4498916" y="2863174"/>
                  <a:pt x="4498916" y="2863174"/>
                  <a:pt x="4558310" y="2918852"/>
                </a:cubicBezTo>
                <a:cubicBezTo>
                  <a:pt x="4574394" y="2934939"/>
                  <a:pt x="4589242" y="2952261"/>
                  <a:pt x="4605328" y="2968345"/>
                </a:cubicBezTo>
                <a:cubicBezTo>
                  <a:pt x="4682042" y="3048773"/>
                  <a:pt x="4720398" y="3142809"/>
                  <a:pt x="4709263" y="3254169"/>
                </a:cubicBezTo>
                <a:cubicBezTo>
                  <a:pt x="4704315" y="3307374"/>
                  <a:pt x="4698128" y="3359340"/>
                  <a:pt x="4685754" y="3411308"/>
                </a:cubicBezTo>
                <a:cubicBezTo>
                  <a:pt x="4672142" y="3469461"/>
                  <a:pt x="4652346" y="3525143"/>
                  <a:pt x="4635024" y="3584534"/>
                </a:cubicBezTo>
                <a:lnTo>
                  <a:pt x="4733488" y="3495488"/>
                </a:lnTo>
                <a:lnTo>
                  <a:pt x="4733488" y="3640800"/>
                </a:lnTo>
                <a:lnTo>
                  <a:pt x="4652346" y="3731777"/>
                </a:lnTo>
                <a:cubicBezTo>
                  <a:pt x="4685754" y="3747860"/>
                  <a:pt x="4706789" y="3746625"/>
                  <a:pt x="4731536" y="3726825"/>
                </a:cubicBezTo>
                <a:lnTo>
                  <a:pt x="4733488" y="3725533"/>
                </a:lnTo>
                <a:lnTo>
                  <a:pt x="4733488" y="3792429"/>
                </a:lnTo>
                <a:lnTo>
                  <a:pt x="4710810" y="3779412"/>
                </a:lnTo>
                <a:cubicBezTo>
                  <a:pt x="4697818" y="3776010"/>
                  <a:pt x="4683279" y="3776319"/>
                  <a:pt x="4665956" y="3781269"/>
                </a:cubicBezTo>
                <a:cubicBezTo>
                  <a:pt x="4674619" y="3796116"/>
                  <a:pt x="4680803" y="3809726"/>
                  <a:pt x="4688228" y="3822100"/>
                </a:cubicBezTo>
                <a:lnTo>
                  <a:pt x="4733488" y="3902780"/>
                </a:lnTo>
                <a:lnTo>
                  <a:pt x="4733488" y="4493648"/>
                </a:lnTo>
                <a:lnTo>
                  <a:pt x="4689930" y="4550884"/>
                </a:lnTo>
                <a:cubicBezTo>
                  <a:pt x="4656677" y="4592025"/>
                  <a:pt x="4622650" y="4632548"/>
                  <a:pt x="4589242" y="4673380"/>
                </a:cubicBezTo>
                <a:cubicBezTo>
                  <a:pt x="4574394" y="4690703"/>
                  <a:pt x="4554598" y="4704315"/>
                  <a:pt x="4531089" y="4725349"/>
                </a:cubicBezTo>
                <a:cubicBezTo>
                  <a:pt x="4491494" y="4477884"/>
                  <a:pt x="4444476" y="4239080"/>
                  <a:pt x="4493968" y="3995325"/>
                </a:cubicBezTo>
                <a:cubicBezTo>
                  <a:pt x="4489020" y="4003986"/>
                  <a:pt x="4484068" y="4012650"/>
                  <a:pt x="4480358" y="4021311"/>
                </a:cubicBezTo>
                <a:cubicBezTo>
                  <a:pt x="4394982" y="4197011"/>
                  <a:pt x="4334354" y="4381372"/>
                  <a:pt x="4288572" y="4570681"/>
                </a:cubicBezTo>
                <a:cubicBezTo>
                  <a:pt x="4231655" y="4807011"/>
                  <a:pt x="4194534" y="5045815"/>
                  <a:pt x="4182163" y="5288332"/>
                </a:cubicBezTo>
                <a:cubicBezTo>
                  <a:pt x="4169790" y="5530848"/>
                  <a:pt x="4163603" y="5772126"/>
                  <a:pt x="4154942" y="6014643"/>
                </a:cubicBezTo>
                <a:cubicBezTo>
                  <a:pt x="4157416" y="6015879"/>
                  <a:pt x="4161129" y="6015879"/>
                  <a:pt x="4164838" y="6015879"/>
                </a:cubicBezTo>
                <a:cubicBezTo>
                  <a:pt x="4171026" y="5988657"/>
                  <a:pt x="4175976" y="5961439"/>
                  <a:pt x="4182163" y="5934217"/>
                </a:cubicBezTo>
                <a:cubicBezTo>
                  <a:pt x="4188350" y="5908231"/>
                  <a:pt x="4194534" y="5881012"/>
                  <a:pt x="4201960" y="5853791"/>
                </a:cubicBezTo>
                <a:cubicBezTo>
                  <a:pt x="4298626" y="5470993"/>
                  <a:pt x="4439275" y="5110428"/>
                  <a:pt x="4632064" y="4776024"/>
                </a:cubicBezTo>
                <a:lnTo>
                  <a:pt x="4733488" y="4611849"/>
                </a:lnTo>
                <a:lnTo>
                  <a:pt x="4733488" y="4841712"/>
                </a:lnTo>
                <a:lnTo>
                  <a:pt x="4673989" y="4952008"/>
                </a:lnTo>
                <a:cubicBezTo>
                  <a:pt x="4497912" y="5303934"/>
                  <a:pt x="4377659" y="5679482"/>
                  <a:pt x="4309607" y="6077747"/>
                </a:cubicBezTo>
                <a:cubicBezTo>
                  <a:pt x="4284860" y="6221276"/>
                  <a:pt x="4269084" y="6365424"/>
                  <a:pt x="4261041" y="6510036"/>
                </a:cubicBezTo>
                <a:lnTo>
                  <a:pt x="4259725" y="6554587"/>
                </a:lnTo>
                <a:lnTo>
                  <a:pt x="3600390" y="6554587"/>
                </a:lnTo>
                <a:lnTo>
                  <a:pt x="3594271" y="6424376"/>
                </a:lnTo>
                <a:cubicBezTo>
                  <a:pt x="3539682" y="5747477"/>
                  <a:pt x="3327480" y="5119127"/>
                  <a:pt x="2948548" y="4540986"/>
                </a:cubicBezTo>
                <a:cubicBezTo>
                  <a:pt x="2932462" y="4516241"/>
                  <a:pt x="2921327" y="4479120"/>
                  <a:pt x="2879257" y="4489020"/>
                </a:cubicBezTo>
                <a:cubicBezTo>
                  <a:pt x="2868122" y="4492732"/>
                  <a:pt x="2854510" y="4498919"/>
                  <a:pt x="2849562" y="4507580"/>
                </a:cubicBezTo>
                <a:cubicBezTo>
                  <a:pt x="2776561" y="4631311"/>
                  <a:pt x="2672623" y="4716688"/>
                  <a:pt x="2537757" y="4763706"/>
                </a:cubicBezTo>
                <a:cubicBezTo>
                  <a:pt x="2378140" y="4819385"/>
                  <a:pt x="2214814" y="4856506"/>
                  <a:pt x="2049011" y="4882489"/>
                </a:cubicBezTo>
                <a:cubicBezTo>
                  <a:pt x="2039114" y="4883727"/>
                  <a:pt x="2029215" y="4882489"/>
                  <a:pt x="2013128" y="4882489"/>
                </a:cubicBezTo>
                <a:cubicBezTo>
                  <a:pt x="2086132" y="4721637"/>
                  <a:pt x="2162845" y="4566971"/>
                  <a:pt x="2306376" y="4459324"/>
                </a:cubicBezTo>
                <a:cubicBezTo>
                  <a:pt x="2354632" y="4423441"/>
                  <a:pt x="2411549" y="4409829"/>
                  <a:pt x="2469702" y="4403642"/>
                </a:cubicBezTo>
                <a:cubicBezTo>
                  <a:pt x="2584774" y="4392507"/>
                  <a:pt x="2696135" y="4407355"/>
                  <a:pt x="2807492" y="4435815"/>
                </a:cubicBezTo>
                <a:cubicBezTo>
                  <a:pt x="2827291" y="4440763"/>
                  <a:pt x="2848326" y="4439528"/>
                  <a:pt x="2880496" y="4443238"/>
                </a:cubicBezTo>
                <a:cubicBezTo>
                  <a:pt x="2713457" y="4213095"/>
                  <a:pt x="2542705" y="4006463"/>
                  <a:pt x="2291528" y="3865407"/>
                </a:cubicBezTo>
                <a:cubicBezTo>
                  <a:pt x="2285341" y="3898816"/>
                  <a:pt x="2277918" y="3926037"/>
                  <a:pt x="2274206" y="3953256"/>
                </a:cubicBezTo>
                <a:cubicBezTo>
                  <a:pt x="2265544" y="4013886"/>
                  <a:pt x="2256884" y="4074515"/>
                  <a:pt x="2249458" y="4136381"/>
                </a:cubicBezTo>
                <a:cubicBezTo>
                  <a:pt x="2240797" y="4201959"/>
                  <a:pt x="2208627" y="4255164"/>
                  <a:pt x="2161610" y="4299707"/>
                </a:cubicBezTo>
                <a:cubicBezTo>
                  <a:pt x="2049011" y="4407355"/>
                  <a:pt x="1911668" y="4472933"/>
                  <a:pt x="1766902" y="4526141"/>
                </a:cubicBezTo>
                <a:cubicBezTo>
                  <a:pt x="1764428" y="4527376"/>
                  <a:pt x="1760715" y="4526141"/>
                  <a:pt x="1750816" y="4526141"/>
                </a:cubicBezTo>
                <a:cubicBezTo>
                  <a:pt x="1770614" y="4330642"/>
                  <a:pt x="1792885" y="4140094"/>
                  <a:pt x="1937654" y="3990377"/>
                </a:cubicBezTo>
                <a:cubicBezTo>
                  <a:pt x="1999519" y="3924799"/>
                  <a:pt x="2086132" y="3913663"/>
                  <a:pt x="2167796" y="3893864"/>
                </a:cubicBezTo>
                <a:cubicBezTo>
                  <a:pt x="2181406" y="3890155"/>
                  <a:pt x="2195015" y="3886442"/>
                  <a:pt x="2208627" y="3886442"/>
                </a:cubicBezTo>
                <a:cubicBezTo>
                  <a:pt x="2235849" y="3885204"/>
                  <a:pt x="2248222" y="3871594"/>
                  <a:pt x="2248222" y="3841898"/>
                </a:cubicBezTo>
                <a:cubicBezTo>
                  <a:pt x="2170271" y="3801065"/>
                  <a:pt x="2084894" y="3776320"/>
                  <a:pt x="1995806" y="3765185"/>
                </a:cubicBezTo>
                <a:cubicBezTo>
                  <a:pt x="1760715" y="3735487"/>
                  <a:pt x="1570167" y="3824577"/>
                  <a:pt x="1408077" y="3985428"/>
                </a:cubicBezTo>
                <a:cubicBezTo>
                  <a:pt x="1364772" y="4028733"/>
                  <a:pt x="1316515" y="4070803"/>
                  <a:pt x="1302903" y="4135145"/>
                </a:cubicBezTo>
                <a:cubicBezTo>
                  <a:pt x="1300429" y="4148755"/>
                  <a:pt x="1304142" y="4168551"/>
                  <a:pt x="1312803" y="4178450"/>
                </a:cubicBezTo>
                <a:cubicBezTo>
                  <a:pt x="1393229" y="4278673"/>
                  <a:pt x="1440246" y="4390033"/>
                  <a:pt x="1443959" y="4518715"/>
                </a:cubicBezTo>
                <a:cubicBezTo>
                  <a:pt x="1448910" y="4704315"/>
                  <a:pt x="1422924" y="4886201"/>
                  <a:pt x="1388280" y="5068088"/>
                </a:cubicBezTo>
                <a:cubicBezTo>
                  <a:pt x="1387042" y="5074275"/>
                  <a:pt x="1383329" y="5080462"/>
                  <a:pt x="1379619" y="5091597"/>
                </a:cubicBezTo>
                <a:cubicBezTo>
                  <a:pt x="1249699" y="4971576"/>
                  <a:pt x="1138341" y="4844132"/>
                  <a:pt x="1075237" y="4673380"/>
                </a:cubicBezTo>
                <a:cubicBezTo>
                  <a:pt x="1029455" y="4886201"/>
                  <a:pt x="1025743" y="5094071"/>
                  <a:pt x="1046777" y="5304418"/>
                </a:cubicBezTo>
                <a:cubicBezTo>
                  <a:pt x="1014607" y="5125005"/>
                  <a:pt x="1012133" y="4944354"/>
                  <a:pt x="1033168" y="4762468"/>
                </a:cubicBezTo>
                <a:cubicBezTo>
                  <a:pt x="1030694" y="4761232"/>
                  <a:pt x="1026981" y="4761232"/>
                  <a:pt x="1024507" y="4759993"/>
                </a:cubicBezTo>
                <a:cubicBezTo>
                  <a:pt x="1017082" y="4784741"/>
                  <a:pt x="1008420" y="4808250"/>
                  <a:pt x="999760" y="4832997"/>
                </a:cubicBezTo>
                <a:cubicBezTo>
                  <a:pt x="952742" y="4972814"/>
                  <a:pt x="906960" y="5112632"/>
                  <a:pt x="856230" y="5251211"/>
                </a:cubicBezTo>
                <a:cubicBezTo>
                  <a:pt x="824060" y="5337824"/>
                  <a:pt x="760956" y="5399692"/>
                  <a:pt x="686717" y="5450422"/>
                </a:cubicBezTo>
                <a:cubicBezTo>
                  <a:pt x="614951" y="5499914"/>
                  <a:pt x="538238" y="5540748"/>
                  <a:pt x="447913" y="5569205"/>
                </a:cubicBezTo>
                <a:cubicBezTo>
                  <a:pt x="457812" y="5518475"/>
                  <a:pt x="463999" y="5473931"/>
                  <a:pt x="475134" y="5430623"/>
                </a:cubicBezTo>
                <a:cubicBezTo>
                  <a:pt x="501117" y="5334114"/>
                  <a:pt x="528339" y="5238840"/>
                  <a:pt x="558034" y="5143566"/>
                </a:cubicBezTo>
                <a:cubicBezTo>
                  <a:pt x="596391" y="5019832"/>
                  <a:pt x="681768" y="4934458"/>
                  <a:pt x="793126" y="4873828"/>
                </a:cubicBezTo>
                <a:cubicBezTo>
                  <a:pt x="840143" y="4849080"/>
                  <a:pt x="887164" y="4824333"/>
                  <a:pt x="936656" y="4804537"/>
                </a:cubicBezTo>
                <a:cubicBezTo>
                  <a:pt x="968825" y="4790928"/>
                  <a:pt x="991098" y="4773605"/>
                  <a:pt x="1004708" y="4740197"/>
                </a:cubicBezTo>
                <a:cubicBezTo>
                  <a:pt x="1009659" y="4727823"/>
                  <a:pt x="1023268" y="4720398"/>
                  <a:pt x="1036880" y="4712976"/>
                </a:cubicBezTo>
                <a:cubicBezTo>
                  <a:pt x="1093795" y="4365286"/>
                  <a:pt x="1222477" y="4054717"/>
                  <a:pt x="1510776" y="3824577"/>
                </a:cubicBezTo>
                <a:cubicBezTo>
                  <a:pt x="1467468" y="3813438"/>
                  <a:pt x="1434060" y="3807252"/>
                  <a:pt x="1393229" y="3840660"/>
                </a:cubicBezTo>
                <a:cubicBezTo>
                  <a:pt x="1270733" y="3938408"/>
                  <a:pt x="1132154" y="4012650"/>
                  <a:pt x="978725" y="4052242"/>
                </a:cubicBezTo>
                <a:cubicBezTo>
                  <a:pt x="890874" y="4075751"/>
                  <a:pt x="800551" y="4073277"/>
                  <a:pt x="711464" y="4060903"/>
                </a:cubicBezTo>
                <a:cubicBezTo>
                  <a:pt x="621138" y="4048532"/>
                  <a:pt x="530813" y="4028733"/>
                  <a:pt x="440487" y="4011411"/>
                </a:cubicBezTo>
                <a:cubicBezTo>
                  <a:pt x="425639" y="4008937"/>
                  <a:pt x="412030" y="4002750"/>
                  <a:pt x="390995" y="3995325"/>
                </a:cubicBezTo>
                <a:cubicBezTo>
                  <a:pt x="414504" y="3971816"/>
                  <a:pt x="431826" y="3950782"/>
                  <a:pt x="451625" y="3932224"/>
                </a:cubicBezTo>
                <a:cubicBezTo>
                  <a:pt x="579069" y="3813438"/>
                  <a:pt x="723835" y="3723113"/>
                  <a:pt x="884690" y="3658773"/>
                </a:cubicBezTo>
                <a:cubicBezTo>
                  <a:pt x="1061625" y="3588247"/>
                  <a:pt x="1224954" y="3624129"/>
                  <a:pt x="1372194" y="3737964"/>
                </a:cubicBezTo>
                <a:cubicBezTo>
                  <a:pt x="1404364" y="3763946"/>
                  <a:pt x="1439011" y="3773846"/>
                  <a:pt x="1477368" y="3782507"/>
                </a:cubicBezTo>
                <a:cubicBezTo>
                  <a:pt x="1534285" y="3794881"/>
                  <a:pt x="1582541" y="3784981"/>
                  <a:pt x="1635746" y="3758998"/>
                </a:cubicBezTo>
                <a:cubicBezTo>
                  <a:pt x="1838667" y="3660012"/>
                  <a:pt x="2045301" y="3672385"/>
                  <a:pt x="2249458" y="3752811"/>
                </a:cubicBezTo>
                <a:cubicBezTo>
                  <a:pt x="2453618" y="3833238"/>
                  <a:pt x="2619419" y="3969342"/>
                  <a:pt x="2761713" y="4132668"/>
                </a:cubicBezTo>
                <a:cubicBezTo>
                  <a:pt x="2866884" y="4251454"/>
                  <a:pt x="2959684" y="4380134"/>
                  <a:pt x="3058670" y="4505106"/>
                </a:cubicBezTo>
                <a:cubicBezTo>
                  <a:pt x="3069805" y="4518715"/>
                  <a:pt x="3079704" y="4532325"/>
                  <a:pt x="3090840" y="4548411"/>
                </a:cubicBezTo>
                <a:cubicBezTo>
                  <a:pt x="3079704" y="4414780"/>
                  <a:pt x="3067331" y="4284860"/>
                  <a:pt x="3056196" y="4154942"/>
                </a:cubicBezTo>
                <a:cubicBezTo>
                  <a:pt x="3059908" y="4152467"/>
                  <a:pt x="3062382" y="4149990"/>
                  <a:pt x="3066095" y="4147516"/>
                </a:cubicBezTo>
                <a:cubicBezTo>
                  <a:pt x="3097027" y="4164841"/>
                  <a:pt x="3130435" y="4180925"/>
                  <a:pt x="3157656" y="4201959"/>
                </a:cubicBezTo>
                <a:cubicBezTo>
                  <a:pt x="3231896" y="4258877"/>
                  <a:pt x="3306135" y="4315794"/>
                  <a:pt x="3374187" y="4378898"/>
                </a:cubicBezTo>
                <a:cubicBezTo>
                  <a:pt x="3480599" y="4476646"/>
                  <a:pt x="3506582" y="4604090"/>
                  <a:pt x="3481835" y="4740197"/>
                </a:cubicBezTo>
                <a:cubicBezTo>
                  <a:pt x="3465751" y="4825572"/>
                  <a:pt x="3437291" y="4907236"/>
                  <a:pt x="3413782" y="4991375"/>
                </a:cubicBezTo>
                <a:cubicBezTo>
                  <a:pt x="3400173" y="5040867"/>
                  <a:pt x="3393986" y="5089123"/>
                  <a:pt x="3416257" y="5138615"/>
                </a:cubicBezTo>
                <a:cubicBezTo>
                  <a:pt x="3538752" y="5412066"/>
                  <a:pt x="3630316" y="5694175"/>
                  <a:pt x="3690943" y="5987422"/>
                </a:cubicBezTo>
                <a:cubicBezTo>
                  <a:pt x="3692182" y="5994844"/>
                  <a:pt x="3694656" y="6001031"/>
                  <a:pt x="3697130" y="6008456"/>
                </a:cubicBezTo>
                <a:cubicBezTo>
                  <a:pt x="3700843" y="6007218"/>
                  <a:pt x="3704555" y="6007218"/>
                  <a:pt x="3708265" y="6007218"/>
                </a:cubicBezTo>
                <a:cubicBezTo>
                  <a:pt x="3698368" y="5751092"/>
                  <a:pt x="3695894" y="5493727"/>
                  <a:pt x="3677334" y="5237601"/>
                </a:cubicBezTo>
                <a:cubicBezTo>
                  <a:pt x="3647638" y="4840419"/>
                  <a:pt x="3574635" y="4450663"/>
                  <a:pt x="3411308" y="4084412"/>
                </a:cubicBezTo>
                <a:cubicBezTo>
                  <a:pt x="3370478" y="3992851"/>
                  <a:pt x="3317270" y="3906238"/>
                  <a:pt x="3267778" y="3818389"/>
                </a:cubicBezTo>
                <a:cubicBezTo>
                  <a:pt x="3235608" y="3760234"/>
                  <a:pt x="3177453" y="3752811"/>
                  <a:pt x="3124248" y="3796116"/>
                </a:cubicBezTo>
                <a:cubicBezTo>
                  <a:pt x="3063618" y="3844373"/>
                  <a:pt x="2999278" y="3880255"/>
                  <a:pt x="2923801" y="3898816"/>
                </a:cubicBezTo>
                <a:cubicBezTo>
                  <a:pt x="2845849" y="3918612"/>
                  <a:pt x="2767897" y="3913663"/>
                  <a:pt x="2693658" y="3883968"/>
                </a:cubicBezTo>
                <a:cubicBezTo>
                  <a:pt x="2545180" y="3824577"/>
                  <a:pt x="2409074" y="3742912"/>
                  <a:pt x="2292766" y="3631552"/>
                </a:cubicBezTo>
                <a:cubicBezTo>
                  <a:pt x="2277918" y="3617942"/>
                  <a:pt x="2265544" y="3601856"/>
                  <a:pt x="2245746" y="3579586"/>
                </a:cubicBezTo>
                <a:cubicBezTo>
                  <a:pt x="2310088" y="3565973"/>
                  <a:pt x="2364531" y="3551126"/>
                  <a:pt x="2421448" y="3541229"/>
                </a:cubicBezTo>
                <a:cubicBezTo>
                  <a:pt x="2546418" y="3520194"/>
                  <a:pt x="2671388" y="3502869"/>
                  <a:pt x="2796357" y="3541229"/>
                </a:cubicBezTo>
                <a:cubicBezTo>
                  <a:pt x="2920091" y="3579586"/>
                  <a:pt x="3032687" y="3642687"/>
                  <a:pt x="3134148" y="3723113"/>
                </a:cubicBezTo>
                <a:cubicBezTo>
                  <a:pt x="3156418" y="3741673"/>
                  <a:pt x="3176217" y="3747860"/>
                  <a:pt x="3208387" y="3733013"/>
                </a:cubicBezTo>
                <a:cubicBezTo>
                  <a:pt x="3191065" y="3710742"/>
                  <a:pt x="3174978" y="3688469"/>
                  <a:pt x="3157656" y="3668673"/>
                </a:cubicBezTo>
                <a:cubicBezTo>
                  <a:pt x="3020313" y="3507821"/>
                  <a:pt x="2858223" y="3380374"/>
                  <a:pt x="2652827" y="3316035"/>
                </a:cubicBezTo>
                <a:cubicBezTo>
                  <a:pt x="2511771" y="3271491"/>
                  <a:pt x="2367005" y="3269017"/>
                  <a:pt x="2221001" y="3277678"/>
                </a:cubicBezTo>
                <a:cubicBezTo>
                  <a:pt x="2050249" y="3287577"/>
                  <a:pt x="1879498" y="3303661"/>
                  <a:pt x="1707510" y="3304899"/>
                </a:cubicBezTo>
                <a:cubicBezTo>
                  <a:pt x="1453859" y="3306135"/>
                  <a:pt x="1226190" y="3224473"/>
                  <a:pt x="1025743" y="3069805"/>
                </a:cubicBezTo>
                <a:cubicBezTo>
                  <a:pt x="979963" y="3035161"/>
                  <a:pt x="893351" y="3030213"/>
                  <a:pt x="845094" y="3059909"/>
                </a:cubicBezTo>
                <a:cubicBezTo>
                  <a:pt x="699090" y="3151470"/>
                  <a:pt x="548135" y="3168792"/>
                  <a:pt x="393470" y="3083417"/>
                </a:cubicBezTo>
                <a:cubicBezTo>
                  <a:pt x="279635" y="3020313"/>
                  <a:pt x="176939" y="2942361"/>
                  <a:pt x="87852" y="2848326"/>
                </a:cubicBezTo>
                <a:cubicBezTo>
                  <a:pt x="66817" y="2824814"/>
                  <a:pt x="45782" y="2801306"/>
                  <a:pt x="25983" y="2776561"/>
                </a:cubicBezTo>
                <a:cubicBezTo>
                  <a:pt x="17322" y="2765423"/>
                  <a:pt x="11135" y="2751814"/>
                  <a:pt x="0" y="2730779"/>
                </a:cubicBezTo>
                <a:cubicBezTo>
                  <a:pt x="49492" y="2725831"/>
                  <a:pt x="91562" y="2717170"/>
                  <a:pt x="133631" y="2717170"/>
                </a:cubicBezTo>
                <a:cubicBezTo>
                  <a:pt x="221482" y="2715931"/>
                  <a:pt x="308095" y="2713457"/>
                  <a:pt x="394708" y="2720880"/>
                </a:cubicBezTo>
                <a:cubicBezTo>
                  <a:pt x="541948" y="2733253"/>
                  <a:pt x="659495" y="2814918"/>
                  <a:pt x="772091" y="2901531"/>
                </a:cubicBezTo>
                <a:cubicBezTo>
                  <a:pt x="804261" y="2926278"/>
                  <a:pt x="836433" y="2953497"/>
                  <a:pt x="864891" y="2984431"/>
                </a:cubicBezTo>
                <a:cubicBezTo>
                  <a:pt x="887164" y="3010414"/>
                  <a:pt x="910673" y="3017839"/>
                  <a:pt x="944081" y="3001753"/>
                </a:cubicBezTo>
                <a:cubicBezTo>
                  <a:pt x="756007" y="2806257"/>
                  <a:pt x="647121" y="2574875"/>
                  <a:pt x="623612" y="2305140"/>
                </a:cubicBezTo>
                <a:cubicBezTo>
                  <a:pt x="633512" y="2350919"/>
                  <a:pt x="642173" y="2396701"/>
                  <a:pt x="654547" y="2441245"/>
                </a:cubicBezTo>
                <a:cubicBezTo>
                  <a:pt x="666920" y="2485788"/>
                  <a:pt x="680530" y="2531570"/>
                  <a:pt x="696616" y="2574875"/>
                </a:cubicBezTo>
                <a:cubicBezTo>
                  <a:pt x="756007" y="2733253"/>
                  <a:pt x="845094" y="2873070"/>
                  <a:pt x="973776" y="2984431"/>
                </a:cubicBezTo>
                <a:cubicBezTo>
                  <a:pt x="1202681" y="3183640"/>
                  <a:pt x="1472419" y="3264066"/>
                  <a:pt x="1771850" y="3247982"/>
                </a:cubicBezTo>
                <a:cubicBezTo>
                  <a:pt x="1878262" y="3241795"/>
                  <a:pt x="1983433" y="3226947"/>
                  <a:pt x="2088606" y="3215810"/>
                </a:cubicBezTo>
                <a:cubicBezTo>
                  <a:pt x="2093554" y="3215810"/>
                  <a:pt x="2098506" y="3213335"/>
                  <a:pt x="2104692" y="3210861"/>
                </a:cubicBezTo>
                <a:cubicBezTo>
                  <a:pt x="2098506" y="3183640"/>
                  <a:pt x="2093554" y="3161369"/>
                  <a:pt x="2058910" y="3155183"/>
                </a:cubicBezTo>
                <a:cubicBezTo>
                  <a:pt x="1921567" y="3132909"/>
                  <a:pt x="1807733" y="3067331"/>
                  <a:pt x="1717410" y="2960922"/>
                </a:cubicBezTo>
                <a:cubicBezTo>
                  <a:pt x="1608524" y="2833478"/>
                  <a:pt x="1514488" y="2693658"/>
                  <a:pt x="1431586" y="2547654"/>
                </a:cubicBezTo>
                <a:cubicBezTo>
                  <a:pt x="1425399" y="2537757"/>
                  <a:pt x="1421689" y="2527858"/>
                  <a:pt x="1414264" y="2511771"/>
                </a:cubicBezTo>
                <a:cubicBezTo>
                  <a:pt x="1568929" y="2511771"/>
                  <a:pt x="1713697" y="2538993"/>
                  <a:pt x="1854753" y="2593436"/>
                </a:cubicBezTo>
                <a:cubicBezTo>
                  <a:pt x="1881972" y="2529096"/>
                  <a:pt x="1909194" y="2467228"/>
                  <a:pt x="1936415" y="2405362"/>
                </a:cubicBezTo>
                <a:cubicBezTo>
                  <a:pt x="1946314" y="2383092"/>
                  <a:pt x="1958688" y="2360819"/>
                  <a:pt x="1971062" y="2338545"/>
                </a:cubicBezTo>
                <a:cubicBezTo>
                  <a:pt x="2046537" y="2199966"/>
                  <a:pt x="2165320" y="2130676"/>
                  <a:pt x="2319988" y="2119541"/>
                </a:cubicBezTo>
                <a:cubicBezTo>
                  <a:pt x="2388040" y="2114592"/>
                  <a:pt x="2458566" y="2118302"/>
                  <a:pt x="2527858" y="2110880"/>
                </a:cubicBezTo>
                <a:cubicBezTo>
                  <a:pt x="2473414" y="2105928"/>
                  <a:pt x="2418971" y="2100980"/>
                  <a:pt x="2364531" y="2096032"/>
                </a:cubicBezTo>
                <a:cubicBezTo>
                  <a:pt x="2364531" y="2094793"/>
                  <a:pt x="2368241" y="2089845"/>
                  <a:pt x="2369480" y="2087370"/>
                </a:cubicBezTo>
                <a:cubicBezTo>
                  <a:pt x="2277918" y="2060149"/>
                  <a:pt x="2185118" y="2037876"/>
                  <a:pt x="2094793" y="2005706"/>
                </a:cubicBezTo>
                <a:cubicBezTo>
                  <a:pt x="2032927" y="1983433"/>
                  <a:pt x="1974772" y="1950028"/>
                  <a:pt x="1917854" y="1919093"/>
                </a:cubicBezTo>
                <a:cubicBezTo>
                  <a:pt x="1863414" y="1889397"/>
                  <a:pt x="1848566" y="1889397"/>
                  <a:pt x="1799072" y="1925280"/>
                </a:cubicBezTo>
                <a:cubicBezTo>
                  <a:pt x="1708746" y="1989620"/>
                  <a:pt x="1608524" y="2032928"/>
                  <a:pt x="1494690" y="2036640"/>
                </a:cubicBezTo>
                <a:cubicBezTo>
                  <a:pt x="1306616" y="2042827"/>
                  <a:pt x="1121016" y="2019316"/>
                  <a:pt x="937894" y="1982197"/>
                </a:cubicBezTo>
                <a:cubicBezTo>
                  <a:pt x="931707" y="1980959"/>
                  <a:pt x="924282" y="1977246"/>
                  <a:pt x="909434" y="1972298"/>
                </a:cubicBezTo>
                <a:cubicBezTo>
                  <a:pt x="1055438" y="1822581"/>
                  <a:pt x="1201442" y="1682763"/>
                  <a:pt x="1406841" y="1653068"/>
                </a:cubicBezTo>
                <a:cubicBezTo>
                  <a:pt x="1393229" y="1645645"/>
                  <a:pt x="1370958" y="1632033"/>
                  <a:pt x="1347447" y="1619659"/>
                </a:cubicBezTo>
                <a:cubicBezTo>
                  <a:pt x="1338786" y="1614711"/>
                  <a:pt x="1330125" y="1609763"/>
                  <a:pt x="1320228" y="1608524"/>
                </a:cubicBezTo>
                <a:cubicBezTo>
                  <a:pt x="1171747" y="1586254"/>
                  <a:pt x="1066576" y="1508302"/>
                  <a:pt x="1005946" y="1370959"/>
                </a:cubicBezTo>
                <a:cubicBezTo>
                  <a:pt x="949029" y="1242276"/>
                  <a:pt x="905724" y="1109881"/>
                  <a:pt x="884690" y="970064"/>
                </a:cubicBezTo>
                <a:cubicBezTo>
                  <a:pt x="882213" y="961403"/>
                  <a:pt x="883451" y="952742"/>
                  <a:pt x="882213" y="936656"/>
                </a:cubicBezTo>
                <a:cubicBezTo>
                  <a:pt x="909434" y="949029"/>
                  <a:pt x="932943" y="956455"/>
                  <a:pt x="953978" y="967590"/>
                </a:cubicBezTo>
                <a:cubicBezTo>
                  <a:pt x="1108646" y="1045542"/>
                  <a:pt x="1259598" y="1129678"/>
                  <a:pt x="1393229" y="1247225"/>
                </a:cubicBezTo>
                <a:cubicBezTo>
                  <a:pt x="1408077" y="1260837"/>
                  <a:pt x="1420450" y="1276921"/>
                  <a:pt x="1436537" y="1289294"/>
                </a:cubicBezTo>
                <a:cubicBezTo>
                  <a:pt x="1443959" y="1295481"/>
                  <a:pt x="1456333" y="1295481"/>
                  <a:pt x="1466232" y="1297955"/>
                </a:cubicBezTo>
                <a:cubicBezTo>
                  <a:pt x="1467468" y="1289294"/>
                  <a:pt x="1471181" y="1279395"/>
                  <a:pt x="1469942" y="1270734"/>
                </a:cubicBezTo>
                <a:cubicBezTo>
                  <a:pt x="1458807" y="1186595"/>
                  <a:pt x="1440246" y="1103695"/>
                  <a:pt x="1435298" y="1019556"/>
                </a:cubicBezTo>
                <a:cubicBezTo>
                  <a:pt x="1422924" y="806738"/>
                  <a:pt x="1464994" y="603816"/>
                  <a:pt x="1561506" y="412030"/>
                </a:cubicBezTo>
                <a:cubicBezTo>
                  <a:pt x="1562742" y="408317"/>
                  <a:pt x="1565219" y="405843"/>
                  <a:pt x="1572641" y="404605"/>
                </a:cubicBezTo>
                <a:cubicBezTo>
                  <a:pt x="1567693" y="416978"/>
                  <a:pt x="1563980" y="429352"/>
                  <a:pt x="1559032" y="440487"/>
                </a:cubicBezTo>
                <a:cubicBezTo>
                  <a:pt x="1488503" y="602578"/>
                  <a:pt x="1450146" y="774565"/>
                  <a:pt x="1456333" y="951504"/>
                </a:cubicBezTo>
                <a:cubicBezTo>
                  <a:pt x="1468706" y="1294243"/>
                  <a:pt x="1587489" y="1588728"/>
                  <a:pt x="1858463" y="1811446"/>
                </a:cubicBezTo>
                <a:cubicBezTo>
                  <a:pt x="1966111" y="1898058"/>
                  <a:pt x="2088606" y="1952501"/>
                  <a:pt x="2222237" y="1982197"/>
                </a:cubicBezTo>
                <a:cubicBezTo>
                  <a:pt x="2321223" y="2004468"/>
                  <a:pt x="2422684" y="2021793"/>
                  <a:pt x="2522909" y="2041588"/>
                </a:cubicBezTo>
                <a:cubicBezTo>
                  <a:pt x="2534044" y="2042827"/>
                  <a:pt x="2545180" y="2042827"/>
                  <a:pt x="2557553" y="2042827"/>
                </a:cubicBezTo>
                <a:cubicBezTo>
                  <a:pt x="2561266" y="2005706"/>
                  <a:pt x="2550128" y="1980959"/>
                  <a:pt x="2519196" y="1958689"/>
                </a:cubicBezTo>
                <a:cubicBezTo>
                  <a:pt x="2287815" y="1795360"/>
                  <a:pt x="2126963" y="1583777"/>
                  <a:pt x="2072520" y="1299194"/>
                </a:cubicBezTo>
                <a:cubicBezTo>
                  <a:pt x="2060149" y="1233615"/>
                  <a:pt x="2045301" y="1168037"/>
                  <a:pt x="2032927" y="1102459"/>
                </a:cubicBezTo>
                <a:cubicBezTo>
                  <a:pt x="2027976" y="1078947"/>
                  <a:pt x="2027976" y="1055438"/>
                  <a:pt x="2025502" y="1023269"/>
                </a:cubicBezTo>
                <a:cubicBezTo>
                  <a:pt x="2052724" y="1035642"/>
                  <a:pt x="2073758" y="1043065"/>
                  <a:pt x="2092319" y="1054203"/>
                </a:cubicBezTo>
                <a:cubicBezTo>
                  <a:pt x="2248222" y="1143290"/>
                  <a:pt x="2379379" y="1260837"/>
                  <a:pt x="2487026" y="1403128"/>
                </a:cubicBezTo>
                <a:cubicBezTo>
                  <a:pt x="2599622" y="1551607"/>
                  <a:pt x="2621893" y="1721120"/>
                  <a:pt x="2584774" y="1899297"/>
                </a:cubicBezTo>
                <a:cubicBezTo>
                  <a:pt x="2573640" y="1950028"/>
                  <a:pt x="2588487" y="1993332"/>
                  <a:pt x="2600858" y="2039114"/>
                </a:cubicBezTo>
                <a:cubicBezTo>
                  <a:pt x="2603335" y="2049011"/>
                  <a:pt x="2619419" y="2057675"/>
                  <a:pt x="2631792" y="2061385"/>
                </a:cubicBezTo>
                <a:cubicBezTo>
                  <a:pt x="2694896" y="2082420"/>
                  <a:pt x="2760474" y="2097267"/>
                  <a:pt x="2822340" y="2122014"/>
                </a:cubicBezTo>
                <a:cubicBezTo>
                  <a:pt x="2999278" y="2191305"/>
                  <a:pt x="3136622" y="2313801"/>
                  <a:pt x="3244269" y="2467228"/>
                </a:cubicBezTo>
                <a:cubicBezTo>
                  <a:pt x="3304899" y="2553841"/>
                  <a:pt x="3355630" y="2646640"/>
                  <a:pt x="3410070" y="2734492"/>
                </a:cubicBezTo>
                <a:cubicBezTo>
                  <a:pt x="3411308" y="2719644"/>
                  <a:pt x="3412544" y="2699845"/>
                  <a:pt x="3415021" y="2680049"/>
                </a:cubicBezTo>
                <a:cubicBezTo>
                  <a:pt x="3427395" y="2566214"/>
                  <a:pt x="3491734" y="2483314"/>
                  <a:pt x="3578347" y="2417736"/>
                </a:cubicBezTo>
                <a:cubicBezTo>
                  <a:pt x="3643926" y="2368244"/>
                  <a:pt x="3718165" y="2328649"/>
                  <a:pt x="3787456" y="2282867"/>
                </a:cubicBezTo>
                <a:cubicBezTo>
                  <a:pt x="3815913" y="2264306"/>
                  <a:pt x="3840660" y="2243272"/>
                  <a:pt x="3871594" y="2219763"/>
                </a:cubicBezTo>
                <a:cubicBezTo>
                  <a:pt x="3819626" y="2176458"/>
                  <a:pt x="3784982" y="2131914"/>
                  <a:pt x="3720639" y="2117066"/>
                </a:cubicBezTo>
                <a:cubicBezTo>
                  <a:pt x="3561025" y="2081184"/>
                  <a:pt x="3445952" y="1980959"/>
                  <a:pt x="3380374" y="1831242"/>
                </a:cubicBezTo>
                <a:cubicBezTo>
                  <a:pt x="3304899" y="1658016"/>
                  <a:pt x="3265304" y="1476129"/>
                  <a:pt x="3254169" y="1288056"/>
                </a:cubicBezTo>
                <a:cubicBezTo>
                  <a:pt x="3252930" y="1264547"/>
                  <a:pt x="3254169" y="1241038"/>
                  <a:pt x="3254169" y="1211342"/>
                </a:cubicBezTo>
                <a:cubicBezTo>
                  <a:pt x="3271491" y="1221242"/>
                  <a:pt x="3281388" y="1224954"/>
                  <a:pt x="3290051" y="1231138"/>
                </a:cubicBezTo>
                <a:cubicBezTo>
                  <a:pt x="3417495" y="1323938"/>
                  <a:pt x="3535040" y="1426637"/>
                  <a:pt x="3627839" y="1555320"/>
                </a:cubicBezTo>
                <a:cubicBezTo>
                  <a:pt x="3715690" y="1676577"/>
                  <a:pt x="3754047" y="1820107"/>
                  <a:pt x="3787456" y="1964875"/>
                </a:cubicBezTo>
                <a:cubicBezTo>
                  <a:pt x="3793642" y="1994571"/>
                  <a:pt x="3802304" y="2024266"/>
                  <a:pt x="3802304" y="2053962"/>
                </a:cubicBezTo>
                <a:cubicBezTo>
                  <a:pt x="3801065" y="2114592"/>
                  <a:pt x="3833238" y="2151710"/>
                  <a:pt x="3887678" y="2181406"/>
                </a:cubicBezTo>
                <a:cubicBezTo>
                  <a:pt x="3888916" y="2167797"/>
                  <a:pt x="3891390" y="2155423"/>
                  <a:pt x="3891390" y="2144288"/>
                </a:cubicBezTo>
                <a:cubicBezTo>
                  <a:pt x="3896339" y="1739681"/>
                  <a:pt x="3901290" y="1336312"/>
                  <a:pt x="3906238" y="931707"/>
                </a:cubicBezTo>
                <a:cubicBezTo>
                  <a:pt x="3907477" y="856230"/>
                  <a:pt x="3883968" y="830247"/>
                  <a:pt x="3810964" y="807974"/>
                </a:cubicBezTo>
                <a:cubicBezTo>
                  <a:pt x="3760234" y="793126"/>
                  <a:pt x="3705791" y="781991"/>
                  <a:pt x="3662486" y="754769"/>
                </a:cubicBezTo>
                <a:cubicBezTo>
                  <a:pt x="3585770" y="706513"/>
                  <a:pt x="3516482" y="649596"/>
                  <a:pt x="3464513" y="572882"/>
                </a:cubicBezTo>
                <a:cubicBezTo>
                  <a:pt x="3413782" y="498643"/>
                  <a:pt x="3353153" y="430591"/>
                  <a:pt x="3302422" y="355113"/>
                </a:cubicBezTo>
                <a:cubicBezTo>
                  <a:pt x="3264066" y="298196"/>
                  <a:pt x="3235608" y="235092"/>
                  <a:pt x="3202200" y="175700"/>
                </a:cubicBezTo>
                <a:cubicBezTo>
                  <a:pt x="3205913" y="171988"/>
                  <a:pt x="3208387" y="167039"/>
                  <a:pt x="3210861" y="163327"/>
                </a:cubicBezTo>
                <a:cubicBezTo>
                  <a:pt x="3262830" y="168278"/>
                  <a:pt x="3314796" y="170752"/>
                  <a:pt x="3366765" y="176939"/>
                </a:cubicBezTo>
                <a:cubicBezTo>
                  <a:pt x="3470700" y="190548"/>
                  <a:pt x="3572160" y="212821"/>
                  <a:pt x="3667434" y="261078"/>
                </a:cubicBezTo>
                <a:cubicBezTo>
                  <a:pt x="3746625" y="301908"/>
                  <a:pt x="3799829" y="366248"/>
                  <a:pt x="3835712" y="447913"/>
                </a:cubicBezTo>
                <a:cubicBezTo>
                  <a:pt x="3854272" y="488744"/>
                  <a:pt x="3879017" y="525864"/>
                  <a:pt x="3901290" y="565460"/>
                </a:cubicBezTo>
                <a:cubicBezTo>
                  <a:pt x="3905000" y="565460"/>
                  <a:pt x="3909951" y="564221"/>
                  <a:pt x="3913664" y="564221"/>
                </a:cubicBezTo>
                <a:cubicBezTo>
                  <a:pt x="3913664" y="376148"/>
                  <a:pt x="3913664" y="188074"/>
                  <a:pt x="3913664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45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E5382D01-ECF0-407D-9580-F1FC5D645793}"/>
              </a:ext>
            </a:extLst>
          </p:cNvPr>
          <p:cNvSpPr txBox="1">
            <a:spLocks/>
          </p:cNvSpPr>
          <p:nvPr/>
        </p:nvSpPr>
        <p:spPr>
          <a:xfrm>
            <a:off x="4176604" y="0"/>
            <a:ext cx="7900212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Pendekatan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Presentase-Penjualan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Laporan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Laba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Rugi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xmlns="" id="{22E69BFC-EFD4-42CD-ABF4-AEA143E02FA0}"/>
              </a:ext>
            </a:extLst>
          </p:cNvPr>
          <p:cNvSpPr/>
          <p:nvPr/>
        </p:nvSpPr>
        <p:spPr>
          <a:xfrm>
            <a:off x="6203090" y="1724558"/>
            <a:ext cx="575825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pencatatan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piutang</a:t>
            </a:r>
            <a:r>
              <a:rPr lang="en-US" sz="2400" dirty="0" smtClean="0"/>
              <a:t>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tertagih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Bad Debt Expense</a:t>
            </a:r>
            <a:r>
              <a:rPr lang="en-US" sz="2400" dirty="0" smtClean="0"/>
              <a:t>          	16,000 </a:t>
            </a:r>
          </a:p>
          <a:p>
            <a:r>
              <a:rPr lang="en-US" sz="2400" i="1" dirty="0" smtClean="0"/>
              <a:t>  	Allowance for Doubtful </a:t>
            </a:r>
          </a:p>
          <a:p>
            <a:r>
              <a:rPr lang="en-US" sz="2400" i="1" dirty="0" smtClean="0"/>
              <a:t>   	Accounts</a:t>
            </a:r>
            <a:r>
              <a:rPr lang="en-US" sz="2400" dirty="0" smtClean="0"/>
              <a:t>    		          16,000 </a:t>
            </a:r>
            <a:endParaRPr lang="en-US" sz="2400" dirty="0"/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xmlns="" id="{22E69BFC-EFD4-42CD-ABF4-AEA143E02FA0}"/>
              </a:ext>
            </a:extLst>
          </p:cNvPr>
          <p:cNvSpPr/>
          <p:nvPr/>
        </p:nvSpPr>
        <p:spPr>
          <a:xfrm>
            <a:off x="251989" y="48122"/>
            <a:ext cx="3628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Raffa</a:t>
            </a:r>
            <a:r>
              <a:rPr lang="en-US" sz="2400" dirty="0" smtClean="0"/>
              <a:t>  Company  </a:t>
            </a:r>
            <a:r>
              <a:rPr lang="en-US" sz="2400" dirty="0" err="1" smtClean="0"/>
              <a:t>mengestimasikan</a:t>
            </a:r>
            <a:r>
              <a:rPr lang="en-US" sz="2400" dirty="0" smtClean="0"/>
              <a:t>  </a:t>
            </a:r>
            <a:r>
              <a:rPr lang="en-US" sz="2400" dirty="0" err="1" smtClean="0"/>
              <a:t>dari</a:t>
            </a:r>
            <a:r>
              <a:rPr lang="en-US" sz="2400" dirty="0" smtClean="0"/>
              <a:t> 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  </a:t>
            </a:r>
            <a:r>
              <a:rPr lang="en-US" sz="2400" dirty="0" err="1" smtClean="0"/>
              <a:t>masa</a:t>
            </a:r>
            <a:r>
              <a:rPr lang="en-US" sz="2400" dirty="0" smtClean="0"/>
              <a:t>  </a:t>
            </a:r>
            <a:r>
              <a:rPr lang="en-US" sz="2400" dirty="0" err="1" smtClean="0"/>
              <a:t>lalu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 2%  </a:t>
            </a:r>
            <a:r>
              <a:rPr lang="en-US" sz="2400" dirty="0" err="1" smtClean="0"/>
              <a:t>dari</a:t>
            </a:r>
            <a:r>
              <a:rPr lang="en-US" sz="2400" dirty="0" smtClean="0"/>
              <a:t> 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 </a:t>
            </a:r>
            <a:r>
              <a:rPr lang="en-US" sz="2400" dirty="0" err="1" smtClean="0"/>
              <a:t>kredit</a:t>
            </a:r>
            <a:r>
              <a:rPr lang="en-US" sz="2400" dirty="0" smtClean="0"/>
              <a:t>  </a:t>
            </a:r>
            <a:r>
              <a:rPr lang="en-US" sz="2400" dirty="0" err="1" smtClean="0"/>
              <a:t>tidak</a:t>
            </a:r>
            <a:r>
              <a:rPr lang="en-US" sz="2400" dirty="0" smtClean="0"/>
              <a:t>  </a:t>
            </a:r>
            <a:r>
              <a:rPr lang="en-US" sz="2400" dirty="0" err="1" smtClean="0"/>
              <a:t>akan</a:t>
            </a:r>
            <a:r>
              <a:rPr lang="en-US" sz="2400" dirty="0" smtClean="0"/>
              <a:t>  </a:t>
            </a:r>
            <a:r>
              <a:rPr lang="en-US" sz="2400" dirty="0" err="1" smtClean="0"/>
              <a:t>tertagih</a:t>
            </a:r>
            <a:r>
              <a:rPr lang="en-US" sz="2400" dirty="0" smtClean="0"/>
              <a:t>. 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 </a:t>
            </a:r>
            <a:r>
              <a:rPr lang="en-US" sz="2400" dirty="0" err="1" smtClean="0"/>
              <a:t>kredit</a:t>
            </a:r>
            <a:r>
              <a:rPr lang="en-US" sz="2400" dirty="0" smtClean="0"/>
              <a:t>  </a:t>
            </a:r>
            <a:r>
              <a:rPr lang="en-US" sz="2400" dirty="0" err="1" smtClean="0"/>
              <a:t>bersih</a:t>
            </a:r>
            <a:r>
              <a:rPr lang="en-US" sz="2400" dirty="0" smtClean="0"/>
              <a:t>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 $800,000  </a:t>
            </a:r>
            <a:r>
              <a:rPr lang="en-US" sz="2400" dirty="0" err="1" smtClean="0"/>
              <a:t>di</a:t>
            </a:r>
            <a:r>
              <a:rPr lang="en-US" sz="2400" dirty="0" smtClean="0"/>
              <a:t>  </a:t>
            </a:r>
            <a:r>
              <a:rPr lang="en-US" sz="2400" dirty="0" err="1" smtClean="0"/>
              <a:t>tahun</a:t>
            </a:r>
            <a:r>
              <a:rPr lang="en-US" sz="2400" dirty="0" smtClean="0"/>
              <a:t> 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679750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z="3600" dirty="0" err="1" smtClean="0"/>
              <a:t>Pendekatan</a:t>
            </a:r>
            <a:r>
              <a:rPr lang="en-US" sz="3600" dirty="0" smtClean="0"/>
              <a:t> </a:t>
            </a:r>
            <a:r>
              <a:rPr lang="en-US" sz="3600" dirty="0" err="1" smtClean="0"/>
              <a:t>Presentase</a:t>
            </a:r>
            <a:r>
              <a:rPr lang="en-US" sz="3600" dirty="0" smtClean="0"/>
              <a:t> – </a:t>
            </a:r>
            <a:r>
              <a:rPr lang="en-US" sz="3600" dirty="0" err="1" smtClean="0"/>
              <a:t>Piutang</a:t>
            </a:r>
            <a:r>
              <a:rPr lang="en-US" sz="3600" dirty="0" smtClean="0"/>
              <a:t> (</a:t>
            </a:r>
            <a:r>
              <a:rPr lang="en-US" sz="3600" dirty="0" err="1" smtClean="0"/>
              <a:t>Neraca</a:t>
            </a:r>
            <a:r>
              <a:rPr lang="en-US" sz="3600" dirty="0" smtClean="0"/>
              <a:t>) </a:t>
            </a:r>
            <a:endParaRPr lang="en-US" sz="36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6010F1D0-AC89-4D14-B599-D5CD0BD94CCD}"/>
              </a:ext>
            </a:extLst>
          </p:cNvPr>
          <p:cNvSpPr/>
          <p:nvPr/>
        </p:nvSpPr>
        <p:spPr>
          <a:xfrm>
            <a:off x="6624787" y="3842079"/>
            <a:ext cx="1911" cy="3821"/>
          </a:xfrm>
          <a:custGeom>
            <a:avLst/>
            <a:gdLst>
              <a:gd name="connsiteX0" fmla="*/ 7947 w 6690"/>
              <a:gd name="connsiteY0" fmla="*/ 16058 h 13381"/>
              <a:gd name="connsiteX1" fmla="*/ 6609 w 6690"/>
              <a:gd name="connsiteY1" fmla="*/ 0 h 13381"/>
              <a:gd name="connsiteX2" fmla="*/ 7947 w 6690"/>
              <a:gd name="connsiteY2" fmla="*/ 16058 h 1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0" h="13381">
                <a:moveTo>
                  <a:pt x="7947" y="16058"/>
                </a:moveTo>
                <a:cubicBezTo>
                  <a:pt x="-2758" y="12044"/>
                  <a:pt x="-2089" y="6022"/>
                  <a:pt x="6609" y="0"/>
                </a:cubicBezTo>
                <a:cubicBezTo>
                  <a:pt x="7278" y="5353"/>
                  <a:pt x="7947" y="10705"/>
                  <a:pt x="7947" y="16058"/>
                </a:cubicBezTo>
                <a:close/>
              </a:path>
            </a:pathLst>
          </a:custGeom>
          <a:solidFill>
            <a:srgbClr val="FEFEFE"/>
          </a:solidFill>
          <a:ln w="66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1087408" y="1210953"/>
          <a:ext cx="10058401" cy="4937760"/>
        </p:xfrm>
        <a:graphic>
          <a:graphicData uri="http://schemas.openxmlformats.org/drawingml/2006/table">
            <a:tbl>
              <a:tblPr/>
              <a:tblGrid>
                <a:gridCol w="3641475"/>
                <a:gridCol w="1252083"/>
                <a:gridCol w="1230056"/>
                <a:gridCol w="1274111"/>
                <a:gridCol w="1356423"/>
                <a:gridCol w="1304253"/>
              </a:tblGrid>
              <a:tr h="540952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ahoma"/>
                          <a:ea typeface="Arial Narrow"/>
                          <a:cs typeface="Times New Roman"/>
                        </a:rPr>
                        <a:t>Raffa</a:t>
                      </a:r>
                      <a:r>
                        <a:rPr lang="en-US" sz="1800" b="1" dirty="0">
                          <a:latin typeface="Tahoma"/>
                          <a:ea typeface="Arial Narrow"/>
                          <a:cs typeface="Times New Roman"/>
                        </a:rPr>
                        <a:t> Co</a:t>
                      </a:r>
                      <a:endParaRPr lang="en-US" sz="1800" dirty="0">
                        <a:latin typeface="Arial Narrow"/>
                        <a:ea typeface="Arial Narrow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Tahoma"/>
                          <a:ea typeface="Arial Narrow"/>
                          <a:cs typeface="Times New Roman"/>
                        </a:rPr>
                        <a:t>Aging Schedule</a:t>
                      </a:r>
                      <a:endParaRPr lang="en-US" sz="1800" dirty="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9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Name of Customer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Balance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Dec. 31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ahoma"/>
                          <a:ea typeface="Arial Narrow"/>
                          <a:cs typeface="Times New Roman"/>
                        </a:rPr>
                        <a:t>Under</a:t>
                      </a:r>
                      <a:endParaRPr lang="en-US" sz="1800" dirty="0">
                        <a:latin typeface="Arial Narrow"/>
                        <a:ea typeface="Arial Narrow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ahoma"/>
                          <a:ea typeface="Arial Narrow"/>
                          <a:cs typeface="Times New Roman"/>
                        </a:rPr>
                        <a:t>60 days</a:t>
                      </a:r>
                      <a:endParaRPr lang="en-US" sz="1800" dirty="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60-90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days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91-120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Days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Over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120 days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Audi Co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$  98.000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$ 80.000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$18.000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04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Baim Co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320.000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320.000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4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Rifqi Co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55.000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$55.000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4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Fasya Co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74.000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60.000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$14.000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$547.000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$460.000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$18.000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$14.000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$55.000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ahoma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0476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latin typeface="Tahoma"/>
                          <a:ea typeface="Arial Narrow"/>
                          <a:cs typeface="Times New Roman"/>
                        </a:rPr>
                        <a:t>Summary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9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Age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Amount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Percentage Estimated to be Uncollectible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Required Balance in Allowance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4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Under 60 days old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$460.000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4%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$18.400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4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60-90 days old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18.000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15%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2.700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4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91-120 days old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14.000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20%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2.800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4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Over 120 days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55.000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25%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>
                          <a:latin typeface="Tahoma"/>
                          <a:ea typeface="Arial Narrow"/>
                          <a:cs typeface="Times New Roman"/>
                        </a:rPr>
                        <a:t>  13.750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476">
                <a:tc grid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ahoma"/>
                          <a:ea typeface="Arial Narrow"/>
                          <a:cs typeface="Times New Roman"/>
                        </a:rPr>
                        <a:t>Year-end balance of allowance for doubtful accounts</a:t>
                      </a:r>
                      <a:endParaRPr lang="en-US" sz="180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ahoma"/>
                          <a:ea typeface="Arial Narrow"/>
                          <a:cs typeface="Times New Roman"/>
                        </a:rPr>
                        <a:t>$37.650</a:t>
                      </a:r>
                      <a:endParaRPr lang="en-US" sz="1800" dirty="0">
                        <a:latin typeface="Arial Narrow"/>
                        <a:ea typeface="Arial Narrow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3385721" y="6203087"/>
            <a:ext cx="7512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Bad Debt Expense</a:t>
            </a:r>
            <a:r>
              <a:rPr lang="en-US" dirty="0" smtClean="0">
                <a:solidFill>
                  <a:srgbClr val="C00000"/>
                </a:solidFill>
              </a:rPr>
              <a:t>        			 37,650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	</a:t>
            </a:r>
            <a:r>
              <a:rPr lang="en-US" i="1" dirty="0" smtClean="0">
                <a:solidFill>
                  <a:srgbClr val="C00000"/>
                </a:solidFill>
              </a:rPr>
              <a:t>Allowance for Doubtful Accounts</a:t>
            </a:r>
            <a:r>
              <a:rPr lang="en-US" dirty="0" smtClean="0">
                <a:solidFill>
                  <a:srgbClr val="C00000"/>
                </a:solidFill>
              </a:rPr>
              <a:t>       	37,650 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E45B1ED-6DD2-4A6F-93F2-DA71B76A1A4E}"/>
              </a:ext>
            </a:extLst>
          </p:cNvPr>
          <p:cNvGrpSpPr/>
          <p:nvPr/>
        </p:nvGrpSpPr>
        <p:grpSpPr>
          <a:xfrm flipH="1">
            <a:off x="1517374" y="4452730"/>
            <a:ext cx="9225894" cy="1391478"/>
            <a:chOff x="1517374" y="4452730"/>
            <a:chExt cx="9225894" cy="1391478"/>
          </a:xfrm>
          <a:solidFill>
            <a:schemeClr val="accent2">
              <a:alpha val="7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9EFBF99-251C-4A7B-9E41-65FCA6933B30}"/>
                </a:ext>
              </a:extLst>
            </p:cNvPr>
            <p:cNvSpPr/>
            <p:nvPr/>
          </p:nvSpPr>
          <p:spPr>
            <a:xfrm>
              <a:off x="2543952" y="4452730"/>
              <a:ext cx="7172739" cy="1391478"/>
            </a:xfrm>
            <a:custGeom>
              <a:avLst/>
              <a:gdLst>
                <a:gd name="connsiteX0" fmla="*/ 0 w 7172739"/>
                <a:gd name="connsiteY0" fmla="*/ 0 h 1391478"/>
                <a:gd name="connsiteX1" fmla="*/ 6477000 w 7172739"/>
                <a:gd name="connsiteY1" fmla="*/ 0 h 1391478"/>
                <a:gd name="connsiteX2" fmla="*/ 7172739 w 7172739"/>
                <a:gd name="connsiteY2" fmla="*/ 695739 h 1391478"/>
                <a:gd name="connsiteX3" fmla="*/ 6477000 w 7172739"/>
                <a:gd name="connsiteY3" fmla="*/ 1391478 h 1391478"/>
                <a:gd name="connsiteX4" fmla="*/ 0 w 7172739"/>
                <a:gd name="connsiteY4" fmla="*/ 1391478 h 1391478"/>
                <a:gd name="connsiteX5" fmla="*/ 695739 w 7172739"/>
                <a:gd name="connsiteY5" fmla="*/ 695739 h 139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72739" h="1391478">
                  <a:moveTo>
                    <a:pt x="0" y="0"/>
                  </a:moveTo>
                  <a:lnTo>
                    <a:pt x="6477000" y="0"/>
                  </a:lnTo>
                  <a:lnTo>
                    <a:pt x="7172739" y="695739"/>
                  </a:lnTo>
                  <a:lnTo>
                    <a:pt x="6477000" y="1391478"/>
                  </a:lnTo>
                  <a:lnTo>
                    <a:pt x="0" y="1391478"/>
                  </a:lnTo>
                  <a:lnTo>
                    <a:pt x="695739" y="69573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xmlns="" id="{51F76155-11C1-429C-AAFF-ADC19C2F361E}"/>
                </a:ext>
              </a:extLst>
            </p:cNvPr>
            <p:cNvSpPr/>
            <p:nvPr/>
          </p:nvSpPr>
          <p:spPr>
            <a:xfrm>
              <a:off x="9227060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xmlns="" id="{3E031B55-2B79-48E3-9875-EC6581992147}"/>
                </a:ext>
              </a:extLst>
            </p:cNvPr>
            <p:cNvSpPr/>
            <p:nvPr/>
          </p:nvSpPr>
          <p:spPr>
            <a:xfrm>
              <a:off x="9740348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xmlns="" id="{CEB4E3C0-DC6E-47C5-BF54-D227AD84009D}"/>
                </a:ext>
              </a:extLst>
            </p:cNvPr>
            <p:cNvSpPr/>
            <p:nvPr/>
          </p:nvSpPr>
          <p:spPr>
            <a:xfrm>
              <a:off x="1517374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xmlns="" id="{A59C24FF-B12B-449C-93C4-888CA9A62C73}"/>
                </a:ext>
              </a:extLst>
            </p:cNvPr>
            <p:cNvSpPr/>
            <p:nvPr/>
          </p:nvSpPr>
          <p:spPr>
            <a:xfrm>
              <a:off x="2030663" y="4452730"/>
              <a:ext cx="1002920" cy="1391478"/>
            </a:xfrm>
            <a:prstGeom prst="chevron">
              <a:avLst>
                <a:gd name="adj" fmla="val 646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0C8F30-9C91-4D39-A29C-BCE4134E41E9}"/>
              </a:ext>
            </a:extLst>
          </p:cNvPr>
          <p:cNvSpPr txBox="1"/>
          <p:nvPr/>
        </p:nvSpPr>
        <p:spPr>
          <a:xfrm>
            <a:off x="3545372" y="4524064"/>
            <a:ext cx="50917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10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9DD805-802D-44BE-B991-EC24997F7FF3}"/>
              </a:ext>
            </a:extLst>
          </p:cNvPr>
          <p:cNvSpPr txBox="1"/>
          <p:nvPr/>
        </p:nvSpPr>
        <p:spPr>
          <a:xfrm>
            <a:off x="5955958" y="1332928"/>
            <a:ext cx="5807674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1"/>
                </a:solidFill>
              </a:rPr>
              <a:t>Kas  merupakan  aktiva  yang  paling  likuid,  merupakan  media  pertukaran standar, dasar pengukuran dan akuntansi  untuk pos-pos lainnya, serta merupakan aktiva  lancar.  Contoh  kas  yaitu  antara  lain:  uang  logam,  uang  kertas,  pos  wesel, dana  yang  tersedia  pada  deposito  di  bank,  cek  yang  disahkan,  cek  pribadi,  cek kasir, dan wesel bank.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40AC5C-3116-4DAB-8F52-1A9CEB2927AF}"/>
              </a:ext>
            </a:extLst>
          </p:cNvPr>
          <p:cNvSpPr txBox="1"/>
          <p:nvPr/>
        </p:nvSpPr>
        <p:spPr>
          <a:xfrm>
            <a:off x="8128967" y="90816"/>
            <a:ext cx="37368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000" dirty="0" err="1" smtClean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rPr>
              <a:t>Kas</a:t>
            </a:r>
            <a:endParaRPr lang="en-US" altLang="ko-KR" sz="6000" dirty="0">
              <a:solidFill>
                <a:schemeClr val="accent2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35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 err="1" smtClean="0"/>
              <a:t>Masalah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Kas</a:t>
            </a:r>
            <a:endParaRPr lang="en-US" sz="2800" dirty="0"/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xmlns="" id="{DC91BB2D-DF36-492C-958B-AE41CE21A25C}"/>
              </a:ext>
            </a:extLst>
          </p:cNvPr>
          <p:cNvSpPr/>
          <p:nvPr/>
        </p:nvSpPr>
        <p:spPr>
          <a:xfrm rot="5400000">
            <a:off x="5630322" y="3156642"/>
            <a:ext cx="626554" cy="3730173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xmlns="" id="{FB56946C-FC5D-4EE3-B237-4940A66F4EE9}"/>
              </a:ext>
            </a:extLst>
          </p:cNvPr>
          <p:cNvSpPr/>
          <p:nvPr/>
        </p:nvSpPr>
        <p:spPr>
          <a:xfrm rot="5400000">
            <a:off x="9509160" y="2598710"/>
            <a:ext cx="626558" cy="4143621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B29AC2-AE0F-4039-A496-ED109C33953C}"/>
              </a:ext>
            </a:extLst>
          </p:cNvPr>
          <p:cNvSpPr/>
          <p:nvPr/>
        </p:nvSpPr>
        <p:spPr>
          <a:xfrm>
            <a:off x="7784763" y="1867892"/>
            <a:ext cx="3420266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40089D5-E430-4CD9-BF64-253736EDC2B5}"/>
              </a:ext>
            </a:extLst>
          </p:cNvPr>
          <p:cNvSpPr/>
          <p:nvPr/>
        </p:nvSpPr>
        <p:spPr>
          <a:xfrm>
            <a:off x="4112282" y="1867892"/>
            <a:ext cx="3197918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EA589D-49FA-4A10-AB68-54E9DB44E761}"/>
              </a:ext>
            </a:extLst>
          </p:cNvPr>
          <p:cNvSpPr txBox="1"/>
          <p:nvPr/>
        </p:nvSpPr>
        <p:spPr>
          <a:xfrm>
            <a:off x="4194629" y="2264223"/>
            <a:ext cx="30189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Kas</a:t>
            </a:r>
            <a:r>
              <a:rPr lang="en-US" dirty="0" smtClean="0"/>
              <a:t>  yang  </a:t>
            </a:r>
            <a:r>
              <a:rPr lang="en-US" dirty="0" err="1" smtClean="0"/>
              <a:t>dibatasi</a:t>
            </a:r>
            <a:r>
              <a:rPr lang="en-US" dirty="0" smtClean="0"/>
              <a:t>  </a:t>
            </a:r>
            <a:r>
              <a:rPr lang="en-US" i="1" dirty="0" smtClean="0"/>
              <a:t>(restricted  cash)</a:t>
            </a:r>
            <a:r>
              <a:rPr lang="en-US" dirty="0" smtClean="0"/>
              <a:t> </a:t>
            </a:r>
            <a:r>
              <a:rPr lang="en-US" dirty="0" err="1" smtClean="0"/>
              <a:t>diklasifikasikan</a:t>
            </a:r>
            <a:r>
              <a:rPr lang="en-US" dirty="0" smtClean="0"/>
              <a:t>  </a:t>
            </a:r>
            <a:r>
              <a:rPr lang="en-US" dirty="0" err="1" smtClean="0"/>
              <a:t>ke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Aktiva</a:t>
            </a:r>
            <a:r>
              <a:rPr lang="en-US" dirty="0" smtClean="0"/>
              <a:t>  </a:t>
            </a:r>
            <a:r>
              <a:rPr lang="en-US" dirty="0" err="1" smtClean="0"/>
              <a:t>Lancar</a:t>
            </a:r>
            <a:r>
              <a:rPr lang="en-US" dirty="0" smtClean="0"/>
              <a:t>  </a:t>
            </a:r>
            <a:r>
              <a:rPr lang="en-US" dirty="0" err="1" smtClean="0"/>
              <a:t>ataupun</a:t>
            </a:r>
            <a:r>
              <a:rPr lang="en-US" dirty="0" smtClean="0"/>
              <a:t>  </a:t>
            </a:r>
            <a:r>
              <a:rPr lang="en-US" dirty="0" err="1" smtClean="0"/>
              <a:t>Aktiva</a:t>
            </a:r>
            <a:r>
              <a:rPr lang="en-US" dirty="0" smtClean="0"/>
              <a:t>  </a:t>
            </a:r>
            <a:r>
              <a:rPr lang="en-US" dirty="0" err="1" smtClean="0"/>
              <a:t>Jangka</a:t>
            </a:r>
            <a:r>
              <a:rPr lang="en-US" dirty="0" smtClean="0"/>
              <a:t>  </a:t>
            </a:r>
            <a:r>
              <a:rPr lang="en-US" dirty="0" err="1" smtClean="0"/>
              <a:t>Panjang</a:t>
            </a:r>
            <a:r>
              <a:rPr lang="en-US" dirty="0" smtClean="0"/>
              <a:t>, 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 </a:t>
            </a:r>
            <a:r>
              <a:rPr lang="en-US" dirty="0" err="1" smtClean="0"/>
              <a:t>bergantung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tanggal</a:t>
            </a:r>
            <a:r>
              <a:rPr lang="en-US" dirty="0" smtClean="0"/>
              <a:t>  </a:t>
            </a:r>
            <a:r>
              <a:rPr lang="en-US" dirty="0" err="1" smtClean="0"/>
              <a:t>pengeluaran</a:t>
            </a:r>
            <a:r>
              <a:rPr lang="en-US" dirty="0" smtClean="0"/>
              <a:t> 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C14DDF-F6DA-4CB4-8FED-CA30F70FAD38}"/>
              </a:ext>
            </a:extLst>
          </p:cNvPr>
          <p:cNvSpPr txBox="1"/>
          <p:nvPr/>
        </p:nvSpPr>
        <p:spPr>
          <a:xfrm>
            <a:off x="7858915" y="1933170"/>
            <a:ext cx="3288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Overdraft  bank  (bank  overdrafts)  </a:t>
            </a:r>
            <a:r>
              <a:rPr lang="en-US" dirty="0" err="1" smtClean="0"/>
              <a:t>terjadi</a:t>
            </a:r>
            <a:r>
              <a:rPr lang="en-US" dirty="0" smtClean="0"/>
              <a:t> 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 </a:t>
            </a:r>
            <a:r>
              <a:rPr lang="en-US" dirty="0" err="1" smtClean="0"/>
              <a:t>cek</a:t>
            </a:r>
            <a:r>
              <a:rPr lang="en-US" dirty="0" smtClean="0"/>
              <a:t>  </a:t>
            </a:r>
            <a:r>
              <a:rPr lang="en-US" dirty="0" err="1" smtClean="0"/>
              <a:t>ditulis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 </a:t>
            </a:r>
            <a:r>
              <a:rPr lang="en-US" dirty="0" err="1" smtClean="0"/>
              <a:t>jumlah</a:t>
            </a:r>
            <a:r>
              <a:rPr lang="en-US" dirty="0" smtClean="0"/>
              <a:t>  yang  </a:t>
            </a:r>
            <a:r>
              <a:rPr lang="en-US" dirty="0" err="1" smtClean="0"/>
              <a:t>kemudian</a:t>
            </a:r>
            <a:r>
              <a:rPr lang="en-US" dirty="0" smtClean="0"/>
              <a:t>  </a:t>
            </a:r>
            <a:r>
              <a:rPr lang="en-US" dirty="0" err="1" smtClean="0"/>
              <a:t>melebihi</a:t>
            </a:r>
            <a:r>
              <a:rPr lang="en-US" dirty="0" smtClean="0"/>
              <a:t>  </a:t>
            </a:r>
            <a:r>
              <a:rPr lang="en-US" dirty="0" err="1" smtClean="0"/>
              <a:t>rekening</a:t>
            </a:r>
            <a:r>
              <a:rPr lang="en-US" dirty="0" smtClean="0"/>
              <a:t>  </a:t>
            </a:r>
            <a:r>
              <a:rPr lang="en-US" dirty="0" err="1" smtClean="0"/>
              <a:t>kas</a:t>
            </a:r>
            <a:r>
              <a:rPr lang="en-US" dirty="0" smtClean="0"/>
              <a:t> 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 Hal  </a:t>
            </a:r>
            <a:r>
              <a:rPr lang="en-US" dirty="0" err="1" smtClean="0"/>
              <a:t>tersebut</a:t>
            </a:r>
            <a:r>
              <a:rPr lang="en-US" dirty="0" smtClean="0"/>
              <a:t>  </a:t>
            </a:r>
            <a:r>
              <a:rPr lang="en-US" dirty="0" err="1" smtClean="0"/>
              <a:t>harus</a:t>
            </a:r>
            <a:r>
              <a:rPr lang="en-US" dirty="0" smtClean="0"/>
              <a:t>  </a:t>
            </a:r>
            <a:r>
              <a:rPr lang="en-US" dirty="0" err="1" smtClean="0"/>
              <a:t>dicatat</a:t>
            </a:r>
            <a:r>
              <a:rPr lang="en-US" dirty="0" smtClean="0"/>
              <a:t>  </a:t>
            </a:r>
            <a:r>
              <a:rPr lang="en-US" dirty="0" err="1" smtClean="0"/>
              <a:t>ke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 </a:t>
            </a:r>
            <a:r>
              <a:rPr lang="en-US" dirty="0" err="1" smtClean="0"/>
              <a:t>kelompok</a:t>
            </a:r>
            <a:r>
              <a:rPr lang="en-US" dirty="0" smtClean="0"/>
              <a:t>  </a:t>
            </a:r>
            <a:r>
              <a:rPr lang="en-US" dirty="0" err="1" smtClean="0"/>
              <a:t>kewajiban</a:t>
            </a:r>
            <a:r>
              <a:rPr lang="en-US" dirty="0" smtClean="0"/>
              <a:t>  </a:t>
            </a:r>
            <a:r>
              <a:rPr lang="en-US" dirty="0" err="1" smtClean="0"/>
              <a:t>lancar</a:t>
            </a:r>
            <a:r>
              <a:rPr lang="en-US" dirty="0" smtClean="0"/>
              <a:t>, 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6A3BF60-DB4C-4BEA-AC04-799E693AE0FF}"/>
              </a:ext>
            </a:extLst>
          </p:cNvPr>
          <p:cNvSpPr txBox="1"/>
          <p:nvPr/>
        </p:nvSpPr>
        <p:spPr>
          <a:xfrm>
            <a:off x="10288485" y="5007359"/>
            <a:ext cx="1694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Overdraft  Bank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Bent Arrow 4">
            <a:extLst>
              <a:ext uri="{FF2B5EF4-FFF2-40B4-BE49-F238E27FC236}">
                <a16:creationId xmlns:a16="http://schemas.microsoft.com/office/drawing/2014/main" xmlns="" id="{FD02DC46-8875-4EED-B7A4-A0E687ADC7A5}"/>
              </a:ext>
            </a:extLst>
          </p:cNvPr>
          <p:cNvSpPr/>
          <p:nvPr/>
        </p:nvSpPr>
        <p:spPr>
          <a:xfrm rot="5400000">
            <a:off x="2259675" y="3974615"/>
            <a:ext cx="626554" cy="280792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xmlns="" id="{77B5AF12-5554-42F6-BD92-53D0458348E6}"/>
              </a:ext>
            </a:extLst>
          </p:cNvPr>
          <p:cNvSpPr/>
          <p:nvPr/>
        </p:nvSpPr>
        <p:spPr>
          <a:xfrm>
            <a:off x="1207901" y="1863828"/>
            <a:ext cx="2276219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2739204-1661-47A4-AB90-202DA5DC5997}"/>
              </a:ext>
            </a:extLst>
          </p:cNvPr>
          <p:cNvSpPr txBox="1"/>
          <p:nvPr/>
        </p:nvSpPr>
        <p:spPr>
          <a:xfrm>
            <a:off x="1269581" y="2368596"/>
            <a:ext cx="2141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Ekuivalen</a:t>
            </a:r>
            <a:r>
              <a:rPr lang="en-US" dirty="0" smtClean="0"/>
              <a:t>  </a:t>
            </a:r>
            <a:r>
              <a:rPr lang="en-US" dirty="0" err="1" smtClean="0"/>
              <a:t>kas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 smtClean="0"/>
              <a:t>biasa</a:t>
            </a:r>
            <a:r>
              <a:rPr lang="en-US" dirty="0" smtClean="0"/>
              <a:t>  </a:t>
            </a:r>
            <a:r>
              <a:rPr lang="en-US" dirty="0" err="1" smtClean="0"/>
              <a:t>disebut</a:t>
            </a:r>
            <a:r>
              <a:rPr lang="en-US" dirty="0" smtClean="0"/>
              <a:t>  cash  equivalents  </a:t>
            </a:r>
            <a:r>
              <a:rPr lang="en-US" dirty="0" err="1" smtClean="0"/>
              <a:t>yaitu</a:t>
            </a:r>
            <a:r>
              <a:rPr lang="en-US" dirty="0" smtClean="0"/>
              <a:t>  </a:t>
            </a:r>
            <a:r>
              <a:rPr lang="en-US" dirty="0" err="1" smtClean="0"/>
              <a:t>suatu</a:t>
            </a:r>
            <a:r>
              <a:rPr lang="en-US" dirty="0" smtClean="0"/>
              <a:t>  </a:t>
            </a:r>
            <a:r>
              <a:rPr lang="en-US" dirty="0" err="1" smtClean="0"/>
              <a:t>investasi</a:t>
            </a:r>
            <a:r>
              <a:rPr lang="en-US" dirty="0" smtClean="0"/>
              <a:t>  yang </a:t>
            </a:r>
            <a:r>
              <a:rPr lang="en-US" dirty="0" err="1" smtClean="0"/>
              <a:t>berjangka</a:t>
            </a:r>
            <a:r>
              <a:rPr lang="en-US" dirty="0" smtClean="0"/>
              <a:t>  </a:t>
            </a:r>
            <a:r>
              <a:rPr lang="en-US" dirty="0" err="1" smtClean="0"/>
              <a:t>pendek</a:t>
            </a:r>
            <a:r>
              <a:rPr lang="en-US" dirty="0" smtClean="0"/>
              <a:t>,  </a:t>
            </a:r>
            <a:r>
              <a:rPr lang="en-US" dirty="0" err="1" smtClean="0"/>
              <a:t>sangat</a:t>
            </a:r>
            <a:r>
              <a:rPr lang="en-US" dirty="0" smtClean="0"/>
              <a:t>  </a:t>
            </a:r>
            <a:r>
              <a:rPr lang="en-US" dirty="0" err="1" smtClean="0"/>
              <a:t>likuid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5B8AB29-24D7-44E5-A205-21B688FFF35F}"/>
              </a:ext>
            </a:extLst>
          </p:cNvPr>
          <p:cNvSpPr txBox="1"/>
          <p:nvPr/>
        </p:nvSpPr>
        <p:spPr>
          <a:xfrm>
            <a:off x="2767752" y="5715400"/>
            <a:ext cx="1694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Ekuivalen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Kas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5B8AB29-24D7-44E5-A205-21B688FFF35F}"/>
              </a:ext>
            </a:extLst>
          </p:cNvPr>
          <p:cNvSpPr txBox="1"/>
          <p:nvPr/>
        </p:nvSpPr>
        <p:spPr>
          <a:xfrm>
            <a:off x="6780966" y="5388828"/>
            <a:ext cx="1694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Kas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Dibatasi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Restriktif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0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15">
            <a:extLst>
              <a:ext uri="{FF2B5EF4-FFF2-40B4-BE49-F238E27FC236}">
                <a16:creationId xmlns:a16="http://schemas.microsoft.com/office/drawing/2014/main" xmlns="" id="{1EC4617E-D5EF-4B44-8039-04FB1512C484}"/>
              </a:ext>
            </a:extLst>
          </p:cNvPr>
          <p:cNvSpPr/>
          <p:nvPr/>
        </p:nvSpPr>
        <p:spPr>
          <a:xfrm flipH="1">
            <a:off x="9358009" y="3762091"/>
            <a:ext cx="1651042" cy="165104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0C6CA3D-F0AD-4E08-8B34-47548225A94A}"/>
              </a:ext>
            </a:extLst>
          </p:cNvPr>
          <p:cNvSpPr/>
          <p:nvPr/>
        </p:nvSpPr>
        <p:spPr>
          <a:xfrm>
            <a:off x="1188395" y="5413133"/>
            <a:ext cx="9815209" cy="1750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896FD960-7356-492D-8626-628ECFF5C622}"/>
              </a:ext>
            </a:extLst>
          </p:cNvPr>
          <p:cNvSpPr/>
          <p:nvPr/>
        </p:nvSpPr>
        <p:spPr>
          <a:xfrm>
            <a:off x="5283739" y="5588231"/>
            <a:ext cx="1624520" cy="93902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22">
            <a:extLst>
              <a:ext uri="{FF2B5EF4-FFF2-40B4-BE49-F238E27FC236}">
                <a16:creationId xmlns:a16="http://schemas.microsoft.com/office/drawing/2014/main" xmlns="" id="{2D7F6CC4-D19F-4593-94D8-0B8E224780D9}"/>
              </a:ext>
            </a:extLst>
          </p:cNvPr>
          <p:cNvSpPr>
            <a:spLocks/>
          </p:cNvSpPr>
          <p:nvPr/>
        </p:nvSpPr>
        <p:spPr>
          <a:xfrm>
            <a:off x="1412406" y="3762091"/>
            <a:ext cx="1770433" cy="1770433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" name="Graphic 66">
            <a:extLst>
              <a:ext uri="{FF2B5EF4-FFF2-40B4-BE49-F238E27FC236}">
                <a16:creationId xmlns:a16="http://schemas.microsoft.com/office/drawing/2014/main" xmlns="" id="{D79A84C5-0877-4AFF-BAC9-158DB249A82A}"/>
              </a:ext>
            </a:extLst>
          </p:cNvPr>
          <p:cNvGrpSpPr/>
          <p:nvPr/>
        </p:nvGrpSpPr>
        <p:grpSpPr>
          <a:xfrm>
            <a:off x="5399206" y="642025"/>
            <a:ext cx="1742436" cy="4771108"/>
            <a:chOff x="7354684" y="1811872"/>
            <a:chExt cx="1908028" cy="522452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E43A14F-745B-4373-A052-11C0C8F2C978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8F2CAA5-1348-4AE2-857D-317FF4293D6D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009A395-0830-4B63-87F1-1D20BA932D2D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44D3E9E-66FF-4FEA-B368-065DE80E02FD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B83C16C-3967-4964-913B-3F2B6A14752A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F8319DB-B9B5-4A03-BB93-A82B34040BA3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8DCC2BE-EA9B-42BC-AC40-EA0D48B766AC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Pentagon 15">
            <a:extLst>
              <a:ext uri="{FF2B5EF4-FFF2-40B4-BE49-F238E27FC236}">
                <a16:creationId xmlns:a16="http://schemas.microsoft.com/office/drawing/2014/main" xmlns="" id="{C0E997F9-CAEB-46C1-BEEB-5C288730D463}"/>
              </a:ext>
            </a:extLst>
          </p:cNvPr>
          <p:cNvSpPr/>
          <p:nvPr/>
        </p:nvSpPr>
        <p:spPr>
          <a:xfrm flipH="1">
            <a:off x="2125365" y="2386876"/>
            <a:ext cx="2687468" cy="949453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D7F0F7F-CA5D-4A2B-8675-A59659E188CB}"/>
              </a:ext>
            </a:extLst>
          </p:cNvPr>
          <p:cNvSpPr txBox="1"/>
          <p:nvPr/>
        </p:nvSpPr>
        <p:spPr>
          <a:xfrm>
            <a:off x="2224227" y="2425878"/>
            <a:ext cx="2446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Piutang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Nondagang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Pentagon 14">
            <a:extLst>
              <a:ext uri="{FF2B5EF4-FFF2-40B4-BE49-F238E27FC236}">
                <a16:creationId xmlns:a16="http://schemas.microsoft.com/office/drawing/2014/main" xmlns="" id="{951D6685-1099-4584-93BC-5502178BE131}"/>
              </a:ext>
            </a:extLst>
          </p:cNvPr>
          <p:cNvSpPr/>
          <p:nvPr/>
        </p:nvSpPr>
        <p:spPr>
          <a:xfrm flipH="1">
            <a:off x="2051234" y="949653"/>
            <a:ext cx="2731498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83CBD32-8D84-464C-BD16-7DCB8FB0564A}"/>
              </a:ext>
            </a:extLst>
          </p:cNvPr>
          <p:cNvSpPr txBox="1"/>
          <p:nvPr/>
        </p:nvSpPr>
        <p:spPr>
          <a:xfrm flipH="1">
            <a:off x="2057177" y="967600"/>
            <a:ext cx="271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Piutang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Usaha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Pentagon 14">
            <a:extLst>
              <a:ext uri="{FF2B5EF4-FFF2-40B4-BE49-F238E27FC236}">
                <a16:creationId xmlns:a16="http://schemas.microsoft.com/office/drawing/2014/main" xmlns="" id="{951D6685-1099-4584-93BC-5502178BE131}"/>
              </a:ext>
            </a:extLst>
          </p:cNvPr>
          <p:cNvSpPr/>
          <p:nvPr/>
        </p:nvSpPr>
        <p:spPr>
          <a:xfrm flipH="1">
            <a:off x="2055352" y="1670470"/>
            <a:ext cx="2731498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2520794" y="1680519"/>
            <a:ext cx="222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Wesel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tagih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Oval Callout 41"/>
          <p:cNvSpPr/>
          <p:nvPr/>
        </p:nvSpPr>
        <p:spPr>
          <a:xfrm rot="4807516">
            <a:off x="8278083" y="-555123"/>
            <a:ext cx="2094099" cy="38301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303738" y="667258"/>
            <a:ext cx="227364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Klasifikasi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Piutang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8739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776514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endParaRPr lang="en-US" dirty="0" smtClean="0"/>
          </a:p>
        </p:txBody>
      </p:sp>
      <p:sp>
        <p:nvSpPr>
          <p:cNvPr id="680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16000" y="2266950"/>
            <a:ext cx="6197600" cy="3829050"/>
          </a:xfrm>
          <a:solidFill>
            <a:srgbClr val="FFFFFF"/>
          </a:solidFill>
          <a:ln w="57150" cap="flat" cmpd="thickThin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533400" indent="-422275" algn="ctr">
              <a:buFont typeface="Wingdings" pitchFamily="2" charset="2"/>
              <a:buNone/>
              <a:defRPr/>
            </a:pPr>
            <a:r>
              <a:rPr lang="en-US" sz="2600" dirty="0" err="1" smtClean="0">
                <a:solidFill>
                  <a:srgbClr val="800000"/>
                </a:solidFill>
              </a:rPr>
              <a:t>Diskon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Dagang</a:t>
            </a:r>
            <a:endParaRPr lang="en-US" sz="2600" dirty="0" smtClean="0">
              <a:solidFill>
                <a:srgbClr val="800000"/>
              </a:solidFill>
            </a:endParaRPr>
          </a:p>
          <a:p>
            <a:pPr marL="533400" indent="-422275">
              <a:spcBef>
                <a:spcPct val="45000"/>
              </a:spcBef>
              <a:buFont typeface="Wingdings" pitchFamily="2" charset="2"/>
              <a:buBlip>
                <a:blip r:embed="rId3"/>
              </a:buBlip>
              <a:defRPr/>
            </a:pP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Menghindari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perubahan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yang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sering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terjadi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dalam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katalog</a:t>
            </a:r>
            <a:endParaRPr lang="en-US" sz="2300" b="0" dirty="0" smtClean="0">
              <a:solidFill>
                <a:schemeClr val="tx1"/>
              </a:solidFill>
              <a:effectLst/>
            </a:endParaRPr>
          </a:p>
          <a:p>
            <a:pPr marL="533400" indent="-422275">
              <a:spcBef>
                <a:spcPct val="45000"/>
              </a:spcBef>
              <a:buFont typeface="Wingdings" pitchFamily="2" charset="2"/>
              <a:buBlip>
                <a:blip r:embed="rId3"/>
              </a:buBlip>
              <a:defRPr/>
            </a:pP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Mengutip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harga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yang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berbeda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bagi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pembelian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dalam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kuantitas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yang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berbeda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marL="533400" indent="-422275">
              <a:spcBef>
                <a:spcPct val="45000"/>
              </a:spcBef>
              <a:buFont typeface="Wingdings" pitchFamily="2" charset="2"/>
              <a:buBlip>
                <a:blip r:embed="rId3"/>
              </a:buBlip>
              <a:defRPr/>
            </a:pP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Menyembunyikan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harga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faktur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yang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sebenarnya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dari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300" b="0" dirty="0" err="1" smtClean="0">
                <a:solidFill>
                  <a:schemeClr val="tx1"/>
                </a:solidFill>
                <a:effectLst/>
              </a:rPr>
              <a:t>pesaing</a:t>
            </a:r>
            <a:r>
              <a:rPr lang="en-US" sz="2300" b="0" dirty="0" smtClean="0">
                <a:solidFill>
                  <a:schemeClr val="tx1"/>
                </a:solidFill>
                <a:effectLst/>
              </a:rPr>
              <a:t>.</a:t>
            </a:r>
          </a:p>
        </p:txBody>
      </p:sp>
      <p:pic>
        <p:nvPicPr>
          <p:cNvPr id="23556" name="Pictur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2514600"/>
            <a:ext cx="4080933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9160933" y="3063876"/>
            <a:ext cx="2015067" cy="1505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10 % Discount for new Retail Store Customers</a:t>
            </a: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812800" y="1365251"/>
            <a:ext cx="10160000" cy="57355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3200" b="1">
                <a:solidFill>
                  <a:srgbClr val="006600"/>
                </a:solidFill>
                <a:latin typeface="Arial" charset="0"/>
              </a:rPr>
              <a:t>Pengakuan Piutang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16000" y="2235204"/>
            <a:ext cx="5689600" cy="4114800"/>
          </a:xfrm>
          <a:solidFill>
            <a:srgbClr val="FFFFFF"/>
          </a:solidFill>
          <a:ln w="57150" cap="flat" cmpd="thickThin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algn="ctr"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en-US" sz="2600" dirty="0" err="1" smtClean="0">
                <a:solidFill>
                  <a:srgbClr val="800000"/>
                </a:solidFill>
              </a:rPr>
              <a:t>Diskon</a:t>
            </a: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2600" dirty="0" err="1" smtClean="0">
                <a:solidFill>
                  <a:srgbClr val="800000"/>
                </a:solidFill>
              </a:rPr>
              <a:t>Tunai</a:t>
            </a:r>
            <a:endParaRPr lang="en-US" sz="2600" dirty="0" smtClean="0">
              <a:solidFill>
                <a:srgbClr val="8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</a:rPr>
              <a:t>Diskon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Penjualan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60000"/>
              </a:spcBef>
              <a:buFont typeface="Wingdings" pitchFamily="2" charset="2"/>
              <a:buBlip>
                <a:blip r:embed="rId3"/>
              </a:buBlip>
              <a:defRPr/>
            </a:pPr>
            <a:r>
              <a:rPr lang="en-US" sz="2300" b="0" dirty="0" err="1" smtClean="0"/>
              <a:t>Perangsang</a:t>
            </a:r>
            <a:r>
              <a:rPr lang="en-US" sz="2300" b="0" dirty="0" smtClean="0"/>
              <a:t> agar </a:t>
            </a:r>
            <a:r>
              <a:rPr lang="en-US" sz="2300" b="0" dirty="0" err="1" smtClean="0"/>
              <a:t>pembeli</a:t>
            </a:r>
            <a:r>
              <a:rPr lang="en-US" sz="2300" b="0" dirty="0" smtClean="0"/>
              <a:t> </a:t>
            </a:r>
            <a:r>
              <a:rPr lang="en-US" sz="2300" b="0" dirty="0" err="1" smtClean="0"/>
              <a:t>melakukan</a:t>
            </a:r>
            <a:r>
              <a:rPr lang="en-US" sz="2300" b="0" dirty="0" smtClean="0"/>
              <a:t> </a:t>
            </a:r>
            <a:r>
              <a:rPr lang="en-US" sz="2300" b="0" dirty="0" err="1" smtClean="0"/>
              <a:t>pembayaran</a:t>
            </a:r>
            <a:r>
              <a:rPr lang="en-US" sz="2300" b="0" dirty="0" smtClean="0"/>
              <a:t> </a:t>
            </a:r>
            <a:r>
              <a:rPr lang="en-US" sz="2300" b="0" dirty="0" err="1" smtClean="0"/>
              <a:t>secepatnya</a:t>
            </a:r>
            <a:r>
              <a:rPr lang="en-US" sz="2300" b="0" dirty="0" smtClean="0"/>
              <a:t>.</a:t>
            </a:r>
          </a:p>
          <a:p>
            <a:pPr>
              <a:lnSpc>
                <a:spcPct val="90000"/>
              </a:lnSpc>
              <a:spcBef>
                <a:spcPct val="60000"/>
              </a:spcBef>
              <a:buFont typeface="Wingdings" pitchFamily="2" charset="2"/>
              <a:buBlip>
                <a:blip r:embed="rId3"/>
              </a:buBlip>
              <a:defRPr/>
            </a:pPr>
            <a:r>
              <a:rPr lang="en-US" sz="2300" b="0" dirty="0" err="1" smtClean="0"/>
              <a:t>Dinyatakan</a:t>
            </a:r>
            <a:r>
              <a:rPr lang="en-US" sz="2300" b="0" dirty="0" smtClean="0"/>
              <a:t> </a:t>
            </a:r>
            <a:r>
              <a:rPr lang="en-US" sz="2300" b="0" dirty="0" err="1" smtClean="0"/>
              <a:t>dalam</a:t>
            </a:r>
            <a:r>
              <a:rPr lang="en-US" sz="2300" b="0" dirty="0" smtClean="0"/>
              <a:t> </a:t>
            </a:r>
            <a:r>
              <a:rPr lang="en-US" sz="2300" b="0" dirty="0" err="1" smtClean="0"/>
              <a:t>bentuk</a:t>
            </a:r>
            <a:r>
              <a:rPr lang="en-US" sz="2300" b="0" dirty="0" smtClean="0"/>
              <a:t> </a:t>
            </a:r>
            <a:r>
              <a:rPr lang="en-US" sz="2300" b="0" dirty="0" err="1" smtClean="0"/>
              <a:t>istilah</a:t>
            </a:r>
            <a:r>
              <a:rPr lang="en-US" sz="2300" b="0" dirty="0" smtClean="0"/>
              <a:t>, </a:t>
            </a:r>
            <a:r>
              <a:rPr lang="en-US" sz="2300" b="0" dirty="0" err="1" smtClean="0"/>
              <a:t>seperti</a:t>
            </a:r>
            <a:r>
              <a:rPr lang="en-US" sz="2300" b="0" dirty="0" smtClean="0"/>
              <a:t> 2/10, n/30 </a:t>
            </a:r>
            <a:r>
              <a:rPr lang="en-US" sz="2300" b="0" dirty="0" err="1" smtClean="0"/>
              <a:t>atau</a:t>
            </a:r>
            <a:r>
              <a:rPr lang="en-US" sz="2300" b="0" dirty="0" smtClean="0"/>
              <a:t> 2/10. EOM net 30.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Blip>
                <a:blip r:embed="rId3"/>
              </a:buBlip>
              <a:defRPr/>
            </a:pPr>
            <a:r>
              <a:rPr lang="en-US" sz="2300" b="0" dirty="0" err="1" smtClean="0"/>
              <a:t>Metode</a:t>
            </a:r>
            <a:r>
              <a:rPr lang="en-US" sz="2300" b="0" dirty="0" smtClean="0"/>
              <a:t> </a:t>
            </a:r>
            <a:r>
              <a:rPr lang="en-US" sz="2300" b="0" dirty="0" err="1" smtClean="0"/>
              <a:t>Kotor</a:t>
            </a:r>
            <a:r>
              <a:rPr lang="en-US" sz="2300" b="0" dirty="0" smtClean="0"/>
              <a:t> </a:t>
            </a:r>
            <a:r>
              <a:rPr lang="en-US" sz="2300" b="0" dirty="0" err="1" smtClean="0"/>
              <a:t>atau</a:t>
            </a:r>
            <a:r>
              <a:rPr lang="en-US" sz="2300" b="0" dirty="0" smtClean="0"/>
              <a:t> </a:t>
            </a:r>
            <a:r>
              <a:rPr lang="en-US" sz="2300" b="0" dirty="0" err="1" smtClean="0"/>
              <a:t>Metode</a:t>
            </a:r>
            <a:r>
              <a:rPr lang="en-US" sz="2300" b="0" dirty="0" smtClean="0"/>
              <a:t> </a:t>
            </a:r>
            <a:r>
              <a:rPr lang="en-US" sz="2300" b="0" dirty="0" err="1" smtClean="0"/>
              <a:t>Bersih</a:t>
            </a:r>
            <a:endParaRPr lang="en-US" sz="2300" b="0" dirty="0" smtClean="0"/>
          </a:p>
        </p:txBody>
      </p:sp>
      <p:pic>
        <p:nvPicPr>
          <p:cNvPr id="24579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1" y="2209800"/>
            <a:ext cx="3865033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8130118" y="3644900"/>
            <a:ext cx="2738967" cy="6985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Payment terms are 2/10, n/30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457199"/>
            <a:ext cx="10972800" cy="791029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812800" y="1365251"/>
            <a:ext cx="10160000" cy="573555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3200" b="1">
                <a:solidFill>
                  <a:srgbClr val="006600"/>
                </a:solidFill>
                <a:latin typeface="Arial" charset="0"/>
              </a:rPr>
              <a:t>Pengakuan Piutang Usaha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199"/>
            <a:ext cx="10972800" cy="732971"/>
          </a:xfrm>
          <a:solidFill>
            <a:srgbClr val="336699"/>
          </a:solidFill>
          <a:ln cap="flat" algn="ctr"/>
        </p:spPr>
        <p:txBody>
          <a:bodyPr lIns="0" rIns="0"/>
          <a:lstStyle/>
          <a:p>
            <a:pPr marL="0" indent="0" algn="ctr">
              <a:defRPr/>
            </a:pPr>
            <a:r>
              <a:rPr lang="en-US" dirty="0" err="1" smtClean="0"/>
              <a:t>Piutang</a:t>
            </a:r>
            <a:r>
              <a:rPr lang="en-US" dirty="0" smtClean="0"/>
              <a:t> Usaha</a:t>
            </a: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914400" y="1365251"/>
            <a:ext cx="8331200" cy="512763"/>
          </a:xfrm>
          <a:prstGeom prst="rect">
            <a:avLst/>
          </a:prstGeom>
          <a:noFill/>
          <a:ln w="28575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spcBef>
                <a:spcPct val="30000"/>
              </a:spcBef>
              <a:buSzPct val="80000"/>
            </a:pPr>
            <a:r>
              <a:rPr lang="en-US" sz="2600" b="1">
                <a:solidFill>
                  <a:srgbClr val="800000"/>
                </a:solidFill>
                <a:latin typeface="Arial" charset="0"/>
              </a:rPr>
              <a:t>Diskon Tunai </a:t>
            </a:r>
            <a:r>
              <a:rPr lang="en-US" sz="2400" b="1">
                <a:solidFill>
                  <a:srgbClr val="800000"/>
                </a:solidFill>
                <a:latin typeface="Arial" charset="0"/>
              </a:rPr>
              <a:t>(Diskon Penjualan)</a:t>
            </a:r>
          </a:p>
        </p:txBody>
      </p:sp>
      <p:sp>
        <p:nvSpPr>
          <p:cNvPr id="25604" name="Text Box 22"/>
          <p:cNvSpPr txBox="1">
            <a:spLocks noChangeArrowheads="1"/>
          </p:cNvSpPr>
          <p:nvPr/>
        </p:nvSpPr>
        <p:spPr bwMode="auto">
          <a:xfrm>
            <a:off x="9042400" y="1387476"/>
            <a:ext cx="28448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b="1" dirty="0" err="1" smtClean="0">
                <a:latin typeface="Arial" charset="0"/>
              </a:rPr>
              <a:t>Perbedaan</a:t>
            </a:r>
            <a:r>
              <a:rPr lang="en-US" sz="1200" b="1" dirty="0" smtClean="0">
                <a:latin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metode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kotor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dan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metode</a:t>
            </a:r>
            <a:r>
              <a:rPr lang="en-US" sz="1200" b="1" dirty="0">
                <a:latin typeface="Arial" charset="0"/>
              </a:rPr>
              <a:t> </a:t>
            </a:r>
            <a:r>
              <a:rPr lang="en-US" sz="1200" b="1" dirty="0" err="1">
                <a:latin typeface="Arial" charset="0"/>
              </a:rPr>
              <a:t>bersih</a:t>
            </a:r>
            <a:endParaRPr lang="en-US" sz="1200" b="1" dirty="0">
              <a:latin typeface="Arial" charset="0"/>
            </a:endParaRPr>
          </a:p>
        </p:txBody>
      </p:sp>
      <p:pic>
        <p:nvPicPr>
          <p:cNvPr id="25605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1" y="2236788"/>
            <a:ext cx="11334749" cy="3859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769048" name="Rectangle 24"/>
          <p:cNvSpPr>
            <a:spLocks noChangeArrowheads="1"/>
          </p:cNvSpPr>
          <p:nvPr/>
        </p:nvSpPr>
        <p:spPr bwMode="auto">
          <a:xfrm>
            <a:off x="609600" y="2895600"/>
            <a:ext cx="53848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9049" name="Rectangle 25"/>
          <p:cNvSpPr>
            <a:spLocks noChangeArrowheads="1"/>
          </p:cNvSpPr>
          <p:nvPr/>
        </p:nvSpPr>
        <p:spPr bwMode="auto">
          <a:xfrm>
            <a:off x="609600" y="3124200"/>
            <a:ext cx="53848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9050" name="Rectangle 26"/>
          <p:cNvSpPr>
            <a:spLocks noChangeArrowheads="1"/>
          </p:cNvSpPr>
          <p:nvPr/>
        </p:nvSpPr>
        <p:spPr bwMode="auto">
          <a:xfrm>
            <a:off x="609600" y="3733800"/>
            <a:ext cx="53848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9051" name="Rectangle 27"/>
          <p:cNvSpPr>
            <a:spLocks noChangeArrowheads="1"/>
          </p:cNvSpPr>
          <p:nvPr/>
        </p:nvSpPr>
        <p:spPr bwMode="auto">
          <a:xfrm>
            <a:off x="609600" y="3962400"/>
            <a:ext cx="53848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9052" name="Rectangle 28"/>
          <p:cNvSpPr>
            <a:spLocks noChangeArrowheads="1"/>
          </p:cNvSpPr>
          <p:nvPr/>
        </p:nvSpPr>
        <p:spPr bwMode="auto">
          <a:xfrm>
            <a:off x="609600" y="4191000"/>
            <a:ext cx="53848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9053" name="Rectangle 29"/>
          <p:cNvSpPr>
            <a:spLocks noChangeArrowheads="1"/>
          </p:cNvSpPr>
          <p:nvPr/>
        </p:nvSpPr>
        <p:spPr bwMode="auto">
          <a:xfrm>
            <a:off x="609600" y="4800600"/>
            <a:ext cx="53848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9054" name="Rectangle 30"/>
          <p:cNvSpPr>
            <a:spLocks noChangeArrowheads="1"/>
          </p:cNvSpPr>
          <p:nvPr/>
        </p:nvSpPr>
        <p:spPr bwMode="auto">
          <a:xfrm>
            <a:off x="609600" y="5029200"/>
            <a:ext cx="5384800" cy="228600"/>
          </a:xfrm>
          <a:prstGeom prst="rect">
            <a:avLst/>
          </a:prstGeom>
          <a:solidFill>
            <a:schemeClr val="bg1"/>
          </a:solidFill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69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69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769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769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769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769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769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48" grpId="0" animBg="1"/>
      <p:bldP spid="769049" grpId="0" animBg="1"/>
      <p:bldP spid="769050" grpId="0" animBg="1"/>
      <p:bldP spid="769051" grpId="0" animBg="1"/>
      <p:bldP spid="769052" grpId="0" animBg="1"/>
      <p:bldP spid="769053" grpId="0" animBg="1"/>
      <p:bldP spid="769054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1390</Words>
  <Application>Microsoft Office PowerPoint</Application>
  <PresentationFormat>Custom</PresentationFormat>
  <Paragraphs>278</Paragraphs>
  <Slides>34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Cover and End Slide Master</vt:lpstr>
      <vt:lpstr>Contents Slide Master</vt:lpstr>
      <vt:lpstr>Section Break Slide Master</vt:lpstr>
      <vt:lpstr>Microsoft Office Excel 97-2003 Worksheet</vt:lpstr>
      <vt:lpstr>Microsoft Office Excel Worksheet</vt:lpstr>
      <vt:lpstr>Slide 1</vt:lpstr>
      <vt:lpstr>Slide 2</vt:lpstr>
      <vt:lpstr>Slide 3</vt:lpstr>
      <vt:lpstr>Slide 4</vt:lpstr>
      <vt:lpstr>Slide 5</vt:lpstr>
      <vt:lpstr>Slide 6</vt:lpstr>
      <vt:lpstr>Piutang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Piutang Usaha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146</cp:revision>
  <dcterms:created xsi:type="dcterms:W3CDTF">2019-01-14T06:35:35Z</dcterms:created>
  <dcterms:modified xsi:type="dcterms:W3CDTF">2020-03-13T04:22:09Z</dcterms:modified>
</cp:coreProperties>
</file>