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49"/>
  </p:notesMasterIdLst>
  <p:sldIdLst>
    <p:sldId id="318" r:id="rId4"/>
    <p:sldId id="271" r:id="rId5"/>
    <p:sldId id="274" r:id="rId6"/>
    <p:sldId id="278" r:id="rId7"/>
    <p:sldId id="382" r:id="rId8"/>
    <p:sldId id="356" r:id="rId9"/>
    <p:sldId id="383" r:id="rId10"/>
    <p:sldId id="385" r:id="rId11"/>
    <p:sldId id="384" r:id="rId12"/>
    <p:sldId id="386" r:id="rId13"/>
    <p:sldId id="322" r:id="rId14"/>
    <p:sldId id="357" r:id="rId15"/>
    <p:sldId id="359" r:id="rId16"/>
    <p:sldId id="360" r:id="rId17"/>
    <p:sldId id="387" r:id="rId18"/>
    <p:sldId id="361" r:id="rId19"/>
    <p:sldId id="388" r:id="rId20"/>
    <p:sldId id="389" r:id="rId21"/>
    <p:sldId id="362" r:id="rId22"/>
    <p:sldId id="391" r:id="rId23"/>
    <p:sldId id="390" r:id="rId24"/>
    <p:sldId id="392" r:id="rId25"/>
    <p:sldId id="363" r:id="rId26"/>
    <p:sldId id="393" r:id="rId27"/>
    <p:sldId id="394" r:id="rId28"/>
    <p:sldId id="395" r:id="rId29"/>
    <p:sldId id="396" r:id="rId30"/>
    <p:sldId id="397" r:id="rId31"/>
    <p:sldId id="364" r:id="rId32"/>
    <p:sldId id="398" r:id="rId33"/>
    <p:sldId id="365" r:id="rId34"/>
    <p:sldId id="399" r:id="rId35"/>
    <p:sldId id="400" r:id="rId36"/>
    <p:sldId id="366" r:id="rId37"/>
    <p:sldId id="401" r:id="rId38"/>
    <p:sldId id="402" r:id="rId39"/>
    <p:sldId id="403" r:id="rId40"/>
    <p:sldId id="358" r:id="rId41"/>
    <p:sldId id="404" r:id="rId42"/>
    <p:sldId id="405" r:id="rId43"/>
    <p:sldId id="406" r:id="rId44"/>
    <p:sldId id="367" r:id="rId45"/>
    <p:sldId id="368" r:id="rId46"/>
    <p:sldId id="369" r:id="rId47"/>
    <p:sldId id="31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645" autoAdjust="0"/>
    <p:restoredTop sz="96196" autoAdjust="0"/>
  </p:normalViewPr>
  <p:slideViewPr>
    <p:cSldViewPr snapToGrid="0" showGuides="1">
      <p:cViewPr varScale="1">
        <p:scale>
          <a:sx n="39" d="100"/>
          <a:sy n="39" d="100"/>
        </p:scale>
        <p:origin x="-114" y="-546"/>
      </p:cViewPr>
      <p:guideLst>
        <p:guide orient="horz" pos="2208"/>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9469-764A-48D1-830D-ACB55DA071B2}" type="datetimeFigureOut">
              <a:rPr lang="en-US" smtClean="0"/>
              <a:pPr/>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AD82B-BB9A-4773-AAA0-AEC1E52679D9}" type="slidenum">
              <a:rPr lang="en-US" smtClean="0"/>
              <a:pPr/>
              <a:t>‹#›</a:t>
            </a:fld>
            <a:endParaRPr lang="en-US"/>
          </a:p>
        </p:txBody>
      </p:sp>
    </p:spTree>
    <p:extLst>
      <p:ext uri="{BB962C8B-B14F-4D97-AF65-F5344CB8AC3E}">
        <p14:creationId xmlns:p14="http://schemas.microsoft.com/office/powerpoint/2010/main" xmlns="" val="399373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655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883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32153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A8BD7D1-774E-4810-8D76-AE960484BCA1}"/>
              </a:ext>
            </a:extLst>
          </p:cNvPr>
          <p:cNvSpPr/>
          <p:nvPr userDrawn="1"/>
        </p:nvSpPr>
        <p:spPr>
          <a:xfrm>
            <a:off x="0" y="3084504"/>
            <a:ext cx="1219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xmlns="" id="{24C5A453-65CA-4976-A67F-B70CC22BDACC}"/>
              </a:ext>
            </a:extLst>
          </p:cNvPr>
          <p:cNvGrpSpPr/>
          <p:nvPr userDrawn="1"/>
        </p:nvGrpSpPr>
        <p:grpSpPr>
          <a:xfrm>
            <a:off x="4763852" y="1641152"/>
            <a:ext cx="2664296" cy="4683693"/>
            <a:chOff x="445712" y="1449040"/>
            <a:chExt cx="2113018" cy="3924176"/>
          </a:xfrm>
        </p:grpSpPr>
        <p:sp>
          <p:nvSpPr>
            <p:cNvPr id="6" name="Rounded Rectangle 7">
              <a:extLst>
                <a:ext uri="{FF2B5EF4-FFF2-40B4-BE49-F238E27FC236}">
                  <a16:creationId xmlns:a16="http://schemas.microsoft.com/office/drawing/2014/main" xmlns="" id="{7BB696D8-1A46-4DD9-88EC-FD875272AAC0}"/>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xmlns="" id="{0A1E62BD-394B-4248-9BED-85517F6BA23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xmlns="" id="{2CEC4F5A-8D13-457D-A587-1EA46770D5DC}"/>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xmlns="" id="{71876F4B-1B61-4A61-ABDF-38644C966BC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xmlns="" id="{701E8847-F9BA-46B4-A146-96B5AFF5D51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xmlns="" id="{F4DE5835-0F1F-4DFC-B1FC-3B7E64ACFA3D}"/>
              </a:ext>
            </a:extLst>
          </p:cNvPr>
          <p:cNvSpPr>
            <a:spLocks noGrp="1"/>
          </p:cNvSpPr>
          <p:nvPr>
            <p:ph type="pic" idx="11" hasCustomPrompt="1"/>
          </p:nvPr>
        </p:nvSpPr>
        <p:spPr>
          <a:xfrm>
            <a:off x="4951770" y="2052722"/>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2" name="Group 11">
            <a:extLst>
              <a:ext uri="{FF2B5EF4-FFF2-40B4-BE49-F238E27FC236}">
                <a16:creationId xmlns:a16="http://schemas.microsoft.com/office/drawing/2014/main" xmlns="" id="{E4F24A19-DEE2-4C59-B1D9-7E2E98BE137C}"/>
              </a:ext>
            </a:extLst>
          </p:cNvPr>
          <p:cNvGrpSpPr/>
          <p:nvPr userDrawn="1"/>
        </p:nvGrpSpPr>
        <p:grpSpPr>
          <a:xfrm>
            <a:off x="323529" y="255315"/>
            <a:ext cx="11595131" cy="892632"/>
            <a:chOff x="323529" y="255315"/>
            <a:chExt cx="11595131" cy="892632"/>
          </a:xfrm>
        </p:grpSpPr>
        <p:sp>
          <p:nvSpPr>
            <p:cNvPr id="13" name="Arrow: Chevron 12">
              <a:extLst>
                <a:ext uri="{FF2B5EF4-FFF2-40B4-BE49-F238E27FC236}">
                  <a16:creationId xmlns:a16="http://schemas.microsoft.com/office/drawing/2014/main" xmlns="" id="{AF1E9B6B-F73A-43BB-AC8E-EF020608B339}"/>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xmlns="" id="{D5551FC8-FAB8-4191-A86A-D30E5631767D}"/>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Freeform: Shape 14">
              <a:extLst>
                <a:ext uri="{FF2B5EF4-FFF2-40B4-BE49-F238E27FC236}">
                  <a16:creationId xmlns:a16="http://schemas.microsoft.com/office/drawing/2014/main" xmlns="" id="{BDD9FBD0-B703-40D0-A300-0C8A3AEC53C8}"/>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xmlns="" id="{D92E36DD-69F1-4FF3-8419-728575E16099}"/>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7" name="Arrow: Chevron 16">
              <a:extLst>
                <a:ext uri="{FF2B5EF4-FFF2-40B4-BE49-F238E27FC236}">
                  <a16:creationId xmlns:a16="http://schemas.microsoft.com/office/drawing/2014/main" xmlns="" id="{196A5B52-7AC9-47B7-8793-4EDF5F79CE4C}"/>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8" name="Text Placeholder 9">
            <a:extLst>
              <a:ext uri="{FF2B5EF4-FFF2-40B4-BE49-F238E27FC236}">
                <a16:creationId xmlns:a16="http://schemas.microsoft.com/office/drawing/2014/main" xmlns="" id="{5C2ACD90-1E63-491A-B8B5-09B02FBA7732}"/>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0CDA03F6-FE28-4973-AE33-19E2975F8363}"/>
              </a:ext>
            </a:extLst>
          </p:cNvPr>
          <p:cNvSpPr/>
          <p:nvPr userDrawn="1"/>
        </p:nvSpPr>
        <p:spPr>
          <a:xfrm>
            <a:off x="-10152" y="0"/>
            <a:ext cx="1546199"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7" name="Graphic 14">
            <a:extLst>
              <a:ext uri="{FF2B5EF4-FFF2-40B4-BE49-F238E27FC236}">
                <a16:creationId xmlns:a16="http://schemas.microsoft.com/office/drawing/2014/main" xmlns="" id="{9204D6DB-F6EA-4363-B7C0-669074B7EFAD}"/>
              </a:ext>
            </a:extLst>
          </p:cNvPr>
          <p:cNvGrpSpPr/>
          <p:nvPr userDrawn="1"/>
        </p:nvGrpSpPr>
        <p:grpSpPr>
          <a:xfrm>
            <a:off x="900027" y="1906700"/>
            <a:ext cx="5284007" cy="4155961"/>
            <a:chOff x="2444748" y="555045"/>
            <a:chExt cx="7282048" cy="5727454"/>
          </a:xfrm>
        </p:grpSpPr>
        <p:sp>
          <p:nvSpPr>
            <p:cNvPr id="18" name="Freeform: Shape 17">
              <a:extLst>
                <a:ext uri="{FF2B5EF4-FFF2-40B4-BE49-F238E27FC236}">
                  <a16:creationId xmlns:a16="http://schemas.microsoft.com/office/drawing/2014/main" xmlns="" id="{02D4F50D-DA74-44B8-A485-BD482707A09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D7C03672-F927-48A6-9646-B1D1976F8FF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1E5DB077-E612-457D-90DA-848737FB3F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D042780F-48A2-4B26-9CEE-EB8BC7A0500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A2089CC6-7C88-48A9-AADD-37D60F8EE5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E35882EC-CE61-4A48-9BEA-0AB9CEC8B5A3}"/>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B55CF1F7-81E9-45AE-ACDC-2B2D368467A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3FF879FB-6AED-4A9E-96A7-D4331CF056F2}"/>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Right Triangle 3">
            <a:extLst>
              <a:ext uri="{FF2B5EF4-FFF2-40B4-BE49-F238E27FC236}">
                <a16:creationId xmlns:a16="http://schemas.microsoft.com/office/drawing/2014/main" xmlns="" id="{D30280A3-FC8E-4B67-8163-4F72E5F7092B}"/>
              </a:ext>
            </a:extLst>
          </p:cNvPr>
          <p:cNvSpPr/>
          <p:nvPr userDrawn="1"/>
        </p:nvSpPr>
        <p:spPr>
          <a:xfrm flipH="1" flipV="1">
            <a:off x="11280575" y="7851"/>
            <a:ext cx="911424" cy="6858000"/>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2">
            <a:extLst>
              <a:ext uri="{FF2B5EF4-FFF2-40B4-BE49-F238E27FC236}">
                <a16:creationId xmlns:a16="http://schemas.microsoft.com/office/drawing/2014/main" xmlns="" id="{0438CA9E-C483-4B0F-8E15-5CEA86AA0348}"/>
              </a:ext>
            </a:extLst>
          </p:cNvPr>
          <p:cNvSpPr>
            <a:spLocks noGrp="1"/>
          </p:cNvSpPr>
          <p:nvPr>
            <p:ph type="pic" idx="12" hasCustomPrompt="1"/>
          </p:nvPr>
        </p:nvSpPr>
        <p:spPr>
          <a:xfrm>
            <a:off x="1089250" y="2081720"/>
            <a:ext cx="4890798" cy="282320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10" name="Group 9">
            <a:extLst>
              <a:ext uri="{FF2B5EF4-FFF2-40B4-BE49-F238E27FC236}">
                <a16:creationId xmlns:a16="http://schemas.microsoft.com/office/drawing/2014/main" xmlns="" id="{F5C74C7C-4173-4390-9B62-5F9DC8F03BD2}"/>
              </a:ext>
            </a:extLst>
          </p:cNvPr>
          <p:cNvGrpSpPr/>
          <p:nvPr userDrawn="1"/>
        </p:nvGrpSpPr>
        <p:grpSpPr>
          <a:xfrm>
            <a:off x="323529" y="255315"/>
            <a:ext cx="11595131" cy="892632"/>
            <a:chOff x="323529" y="255315"/>
            <a:chExt cx="11595131" cy="892632"/>
          </a:xfrm>
        </p:grpSpPr>
        <p:sp>
          <p:nvSpPr>
            <p:cNvPr id="11" name="Arrow: Chevron 10">
              <a:extLst>
                <a:ext uri="{FF2B5EF4-FFF2-40B4-BE49-F238E27FC236}">
                  <a16:creationId xmlns:a16="http://schemas.microsoft.com/office/drawing/2014/main" xmlns="" id="{2611662F-A7C0-46A1-BFC3-1F1F064E477D}"/>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xmlns="" id="{3B672601-65CA-44F7-BC08-9D6EA9C2E46C}"/>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Freeform: Shape 12">
              <a:extLst>
                <a:ext uri="{FF2B5EF4-FFF2-40B4-BE49-F238E27FC236}">
                  <a16:creationId xmlns:a16="http://schemas.microsoft.com/office/drawing/2014/main" xmlns="" id="{BA8BAB62-8BE3-46A9-A1BA-A2D9A1A1FE0D}"/>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xmlns="" id="{24333BE2-6EDB-46D1-AC52-5AB6D52F18F2}"/>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xmlns="" id="{AE02611A-C481-4D16-9F52-3854D580C813}"/>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6" name="Text Placeholder 9">
            <a:extLst>
              <a:ext uri="{FF2B5EF4-FFF2-40B4-BE49-F238E27FC236}">
                <a16:creationId xmlns:a16="http://schemas.microsoft.com/office/drawing/2014/main" xmlns="" id="{4E8E2D26-583D-4101-8D31-21B446E00C1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86807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D807C618-E5BF-4CE4-BC2D-EC6E0C739711}"/>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xmlns="" val="2165440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s &amp; Contents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847B1519-FB0F-4532-9389-9EF70CB06407}"/>
              </a:ext>
            </a:extLst>
          </p:cNvPr>
          <p:cNvSpPr>
            <a:spLocks noGrp="1"/>
          </p:cNvSpPr>
          <p:nvPr>
            <p:ph type="pic" idx="10"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xmlns="" id="{DAF9D1D2-2D5A-405E-97F9-9C9635A49B57}"/>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xmlns="" id="{BC95C37A-10E8-4B14-8A77-5AB61D3E5C64}"/>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xmlns="" id="{E1318EB2-DC6C-4ACB-9E9B-97BA44EA18F2}"/>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grpSp>
        <p:nvGrpSpPr>
          <p:cNvPr id="9" name="Group 8">
            <a:extLst>
              <a:ext uri="{FF2B5EF4-FFF2-40B4-BE49-F238E27FC236}">
                <a16:creationId xmlns:a16="http://schemas.microsoft.com/office/drawing/2014/main" xmlns=""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xmlns=""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xmlns=""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xmlns=""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xmlns=""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xmlns=""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xmlns=""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31920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s &amp; Contents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BD6023EF-D0E1-4555-8EBF-7CCD43B03DE7}"/>
              </a:ext>
            </a:extLst>
          </p:cNvPr>
          <p:cNvGrpSpPr/>
          <p:nvPr userDrawn="1"/>
        </p:nvGrpSpPr>
        <p:grpSpPr>
          <a:xfrm>
            <a:off x="323529" y="255315"/>
            <a:ext cx="11595131" cy="892632"/>
            <a:chOff x="323529" y="255315"/>
            <a:chExt cx="11595131" cy="892632"/>
          </a:xfrm>
        </p:grpSpPr>
        <p:sp>
          <p:nvSpPr>
            <p:cNvPr id="10" name="Arrow: Chevron 9">
              <a:extLst>
                <a:ext uri="{FF2B5EF4-FFF2-40B4-BE49-F238E27FC236}">
                  <a16:creationId xmlns:a16="http://schemas.microsoft.com/office/drawing/2014/main" xmlns="" id="{7747440C-1C45-4372-95B1-611334EB2164}"/>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Arrow: Chevron 11">
              <a:extLst>
                <a:ext uri="{FF2B5EF4-FFF2-40B4-BE49-F238E27FC236}">
                  <a16:creationId xmlns:a16="http://schemas.microsoft.com/office/drawing/2014/main" xmlns="" id="{DE2EEEA5-AC6C-4E8F-B6F8-A1CADE13001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Freeform: Shape 13">
              <a:extLst>
                <a:ext uri="{FF2B5EF4-FFF2-40B4-BE49-F238E27FC236}">
                  <a16:creationId xmlns:a16="http://schemas.microsoft.com/office/drawing/2014/main" xmlns="" id="{7735951D-951B-4E13-9A16-4553DB6654EE}"/>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5" name="Arrow: Chevron 14">
              <a:extLst>
                <a:ext uri="{FF2B5EF4-FFF2-40B4-BE49-F238E27FC236}">
                  <a16:creationId xmlns:a16="http://schemas.microsoft.com/office/drawing/2014/main" xmlns="" id="{423970C8-39A4-4CE7-A2B2-12916D7EBC06}"/>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Arrow: Chevron 15">
              <a:extLst>
                <a:ext uri="{FF2B5EF4-FFF2-40B4-BE49-F238E27FC236}">
                  <a16:creationId xmlns:a16="http://schemas.microsoft.com/office/drawing/2014/main" xmlns="" id="{37684DFF-C5DF-4D65-BE50-8F29DFC9CF7B}"/>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17" name="Text Placeholder 9">
            <a:extLst>
              <a:ext uri="{FF2B5EF4-FFF2-40B4-BE49-F238E27FC236}">
                <a16:creationId xmlns:a16="http://schemas.microsoft.com/office/drawing/2014/main" xmlns="" id="{08949351-4749-4A1B-A985-C7EA94F6463F}"/>
              </a:ext>
            </a:extLst>
          </p:cNvPr>
          <p:cNvSpPr>
            <a:spLocks noGrp="1"/>
          </p:cNvSpPr>
          <p:nvPr>
            <p:ph type="body" sz="quarter" idx="15"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xmlns="" id="{2C6AD309-23D4-44C0-9D64-79E7FAD671D2}"/>
              </a:ext>
            </a:extLst>
          </p:cNvPr>
          <p:cNvSpPr/>
          <p:nvPr userDrawn="1"/>
        </p:nvSpPr>
        <p:spPr>
          <a:xfrm>
            <a:off x="3066222" y="4026571"/>
            <a:ext cx="4464000" cy="21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8" name="그림 개체 틀 2">
            <a:extLst>
              <a:ext uri="{FF2B5EF4-FFF2-40B4-BE49-F238E27FC236}">
                <a16:creationId xmlns:a16="http://schemas.microsoft.com/office/drawing/2014/main" xmlns="" id="{79679C48-5407-4D3E-91E0-1EF95FB73258}"/>
              </a:ext>
            </a:extLst>
          </p:cNvPr>
          <p:cNvSpPr>
            <a:spLocks noGrp="1"/>
          </p:cNvSpPr>
          <p:nvPr>
            <p:ph type="pic" sz="quarter" idx="13" hasCustomPrompt="1"/>
          </p:nvPr>
        </p:nvSpPr>
        <p:spPr>
          <a:xfrm flipH="1">
            <a:off x="7145771" y="4018025"/>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16646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23670 w 3484116"/>
              <a:gd name="connsiteY3" fmla="*/ 696347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2 w 3484116"/>
              <a:gd name="connsiteY1" fmla="*/ 0 h 1385171"/>
              <a:gd name="connsiteX2" fmla="*/ 3484116 w 3484116"/>
              <a:gd name="connsiteY2" fmla="*/ 558228 h 1385171"/>
              <a:gd name="connsiteX3" fmla="*/ 3209623 w 3484116"/>
              <a:gd name="connsiteY3" fmla="*/ 702026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2" y="0"/>
                </a:lnTo>
                <a:cubicBezTo>
                  <a:pt x="3481477" y="140809"/>
                  <a:pt x="3483811" y="417419"/>
                  <a:pt x="3484116" y="558228"/>
                </a:cubicBezTo>
                <a:cubicBezTo>
                  <a:pt x="3241294" y="690823"/>
                  <a:pt x="3392809" y="595682"/>
                  <a:pt x="3209623" y="702026"/>
                </a:cubicBezTo>
                <a:cubicBezTo>
                  <a:pt x="3342466" y="770912"/>
                  <a:pt x="3354142" y="760160"/>
                  <a:pt x="3476995" y="833132"/>
                </a:cubicBezTo>
                <a:cubicBezTo>
                  <a:pt x="3478430" y="947552"/>
                  <a:pt x="3480239" y="853239"/>
                  <a:pt x="3474149" y="1385171"/>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9" name="Rectangle 18">
            <a:extLst>
              <a:ext uri="{FF2B5EF4-FFF2-40B4-BE49-F238E27FC236}">
                <a16:creationId xmlns:a16="http://schemas.microsoft.com/office/drawing/2014/main" xmlns="" id="{9F1AA56D-9F51-4548-8A03-959C9407DEA4}"/>
              </a:ext>
            </a:extLst>
          </p:cNvPr>
          <p:cNvSpPr/>
          <p:nvPr userDrawn="1"/>
        </p:nvSpPr>
        <p:spPr>
          <a:xfrm>
            <a:off x="3066222" y="1892511"/>
            <a:ext cx="4464000" cy="21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20" name="그림 개체 틀 2">
            <a:extLst>
              <a:ext uri="{FF2B5EF4-FFF2-40B4-BE49-F238E27FC236}">
                <a16:creationId xmlns:a16="http://schemas.microsoft.com/office/drawing/2014/main" xmlns="" id="{1B2421DD-6580-439F-A896-99B266F0E8A2}"/>
              </a:ext>
            </a:extLst>
          </p:cNvPr>
          <p:cNvSpPr>
            <a:spLocks noGrp="1"/>
          </p:cNvSpPr>
          <p:nvPr>
            <p:ph type="pic" sz="quarter" idx="12" hasCustomPrompt="1"/>
          </p:nvPr>
        </p:nvSpPr>
        <p:spPr>
          <a:xfrm flipH="1">
            <a:off x="7145771" y="1892511"/>
            <a:ext cx="4320000" cy="2124000"/>
          </a:xfrm>
          <a:custGeom>
            <a:avLst/>
            <a:gdLst>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4149"/>
              <a:gd name="connsiteY0" fmla="*/ 0 h 1385171"/>
              <a:gd name="connsiteX1" fmla="*/ 3474149 w 3474149"/>
              <a:gd name="connsiteY1" fmla="*/ 0 h 1385171"/>
              <a:gd name="connsiteX2" fmla="*/ 3474149 w 3474149"/>
              <a:gd name="connsiteY2" fmla="*/ 1385171 h 1385171"/>
              <a:gd name="connsiteX3" fmla="*/ 0 w 3474149"/>
              <a:gd name="connsiteY3" fmla="*/ 1385171 h 1385171"/>
              <a:gd name="connsiteX4" fmla="*/ 0 w 3474149"/>
              <a:gd name="connsiteY4" fmla="*/ 0 h 1385171"/>
              <a:gd name="connsiteX0" fmla="*/ 0 w 3475063"/>
              <a:gd name="connsiteY0" fmla="*/ 0 h 1385171"/>
              <a:gd name="connsiteX1" fmla="*/ 3474149 w 3475063"/>
              <a:gd name="connsiteY1" fmla="*/ 0 h 1385171"/>
              <a:gd name="connsiteX2" fmla="*/ 3475063 w 3475063"/>
              <a:gd name="connsiteY2" fmla="*/ 422426 h 1385171"/>
              <a:gd name="connsiteX3" fmla="*/ 3474149 w 3475063"/>
              <a:gd name="connsiteY3" fmla="*/ 1385171 h 1385171"/>
              <a:gd name="connsiteX4" fmla="*/ 0 w 3475063"/>
              <a:gd name="connsiteY4" fmla="*/ 1385171 h 1385171"/>
              <a:gd name="connsiteX5" fmla="*/ 0 w 3475063"/>
              <a:gd name="connsiteY5" fmla="*/ 0 h 1385171"/>
              <a:gd name="connsiteX0" fmla="*/ 0 w 3728608"/>
              <a:gd name="connsiteY0" fmla="*/ 0 h 1385171"/>
              <a:gd name="connsiteX1" fmla="*/ 3474149 w 3728608"/>
              <a:gd name="connsiteY1" fmla="*/ 0 h 1385171"/>
              <a:gd name="connsiteX2" fmla="*/ 3475063 w 3728608"/>
              <a:gd name="connsiteY2" fmla="*/ 422426 h 1385171"/>
              <a:gd name="connsiteX3" fmla="*/ 3465538 w 3728608"/>
              <a:gd name="connsiteY3" fmla="*/ 822476 h 1385171"/>
              <a:gd name="connsiteX4" fmla="*/ 3474149 w 3728608"/>
              <a:gd name="connsiteY4" fmla="*/ 1385171 h 1385171"/>
              <a:gd name="connsiteX5" fmla="*/ 0 w 3728608"/>
              <a:gd name="connsiteY5" fmla="*/ 1385171 h 1385171"/>
              <a:gd name="connsiteX6" fmla="*/ 0 w 3728608"/>
              <a:gd name="connsiteY6" fmla="*/ 0 h 1385171"/>
              <a:gd name="connsiteX0" fmla="*/ 0 w 3475615"/>
              <a:gd name="connsiteY0" fmla="*/ 0 h 1385171"/>
              <a:gd name="connsiteX1" fmla="*/ 3474149 w 3475615"/>
              <a:gd name="connsiteY1" fmla="*/ 0 h 1385171"/>
              <a:gd name="connsiteX2" fmla="*/ 3475063 w 3475615"/>
              <a:gd name="connsiteY2" fmla="*/ 422426 h 1385171"/>
              <a:gd name="connsiteX3" fmla="*/ 3465538 w 3475615"/>
              <a:gd name="connsiteY3" fmla="*/ 822476 h 1385171"/>
              <a:gd name="connsiteX4" fmla="*/ 3474149 w 3475615"/>
              <a:gd name="connsiteY4" fmla="*/ 1385171 h 1385171"/>
              <a:gd name="connsiteX5" fmla="*/ 0 w 3475615"/>
              <a:gd name="connsiteY5" fmla="*/ 1385171 h 1385171"/>
              <a:gd name="connsiteX6" fmla="*/ 0 w 3475615"/>
              <a:gd name="connsiteY6" fmla="*/ 0 h 1385171"/>
              <a:gd name="connsiteX0" fmla="*/ 0 w 3475739"/>
              <a:gd name="connsiteY0" fmla="*/ 0 h 1385171"/>
              <a:gd name="connsiteX1" fmla="*/ 3474149 w 3475739"/>
              <a:gd name="connsiteY1" fmla="*/ 0 h 1385171"/>
              <a:gd name="connsiteX2" fmla="*/ 3475063 w 3475739"/>
              <a:gd name="connsiteY2" fmla="*/ 422426 h 1385171"/>
              <a:gd name="connsiteX3" fmla="*/ 3456013 w 3475739"/>
              <a:gd name="connsiteY3" fmla="*/ 698651 h 1385171"/>
              <a:gd name="connsiteX4" fmla="*/ 3465538 w 3475739"/>
              <a:gd name="connsiteY4" fmla="*/ 822476 h 1385171"/>
              <a:gd name="connsiteX5" fmla="*/ 3474149 w 3475739"/>
              <a:gd name="connsiteY5" fmla="*/ 1385171 h 1385171"/>
              <a:gd name="connsiteX6" fmla="*/ 0 w 3475739"/>
              <a:gd name="connsiteY6" fmla="*/ 1385171 h 1385171"/>
              <a:gd name="connsiteX7" fmla="*/ 0 w 3475739"/>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65538 w 3684621"/>
              <a:gd name="connsiteY4" fmla="*/ 822476 h 1385171"/>
              <a:gd name="connsiteX5" fmla="*/ 3474149 w 3684621"/>
              <a:gd name="connsiteY5" fmla="*/ 1385171 h 1385171"/>
              <a:gd name="connsiteX6" fmla="*/ 0 w 3684621"/>
              <a:gd name="connsiteY6" fmla="*/ 1385171 h 1385171"/>
              <a:gd name="connsiteX7" fmla="*/ 0 w 3684621"/>
              <a:gd name="connsiteY7" fmla="*/ 0 h 1385171"/>
              <a:gd name="connsiteX0" fmla="*/ 0 w 3684621"/>
              <a:gd name="connsiteY0" fmla="*/ 0 h 1385171"/>
              <a:gd name="connsiteX1" fmla="*/ 3474149 w 3684621"/>
              <a:gd name="connsiteY1" fmla="*/ 0 h 1385171"/>
              <a:gd name="connsiteX2" fmla="*/ 3475063 w 3684621"/>
              <a:gd name="connsiteY2" fmla="*/ 422426 h 1385171"/>
              <a:gd name="connsiteX3" fmla="*/ 3684613 w 3684621"/>
              <a:gd name="connsiteY3" fmla="*/ 717701 h 1385171"/>
              <a:gd name="connsiteX4" fmla="*/ 3484588 w 3684621"/>
              <a:gd name="connsiteY4" fmla="*/ 946301 h 1385171"/>
              <a:gd name="connsiteX5" fmla="*/ 3474149 w 3684621"/>
              <a:gd name="connsiteY5" fmla="*/ 1385171 h 1385171"/>
              <a:gd name="connsiteX6" fmla="*/ 0 w 3684621"/>
              <a:gd name="connsiteY6" fmla="*/ 1385171 h 1385171"/>
              <a:gd name="connsiteX7" fmla="*/ 0 w 3684621"/>
              <a:gd name="connsiteY7" fmla="*/ 0 h 1385171"/>
              <a:gd name="connsiteX0" fmla="*/ 0 w 3694146"/>
              <a:gd name="connsiteY0" fmla="*/ 0 h 1385171"/>
              <a:gd name="connsiteX1" fmla="*/ 3474149 w 3694146"/>
              <a:gd name="connsiteY1" fmla="*/ 0 h 1385171"/>
              <a:gd name="connsiteX2" fmla="*/ 3475063 w 3694146"/>
              <a:gd name="connsiteY2" fmla="*/ 422426 h 1385171"/>
              <a:gd name="connsiteX3" fmla="*/ 3694138 w 3694146"/>
              <a:gd name="connsiteY3" fmla="*/ 679601 h 1385171"/>
              <a:gd name="connsiteX4" fmla="*/ 3484588 w 3694146"/>
              <a:gd name="connsiteY4" fmla="*/ 946301 h 1385171"/>
              <a:gd name="connsiteX5" fmla="*/ 3474149 w 3694146"/>
              <a:gd name="connsiteY5" fmla="*/ 1385171 h 1385171"/>
              <a:gd name="connsiteX6" fmla="*/ 0 w 3694146"/>
              <a:gd name="connsiteY6" fmla="*/ 1385171 h 1385171"/>
              <a:gd name="connsiteX7" fmla="*/ 0 w 3694146"/>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75063 w 3694138"/>
              <a:gd name="connsiteY2" fmla="*/ 422426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472220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946301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694138"/>
              <a:gd name="connsiteY0" fmla="*/ 0 h 1385171"/>
              <a:gd name="connsiteX1" fmla="*/ 3474149 w 3694138"/>
              <a:gd name="connsiteY1" fmla="*/ 0 h 1385171"/>
              <a:gd name="connsiteX2" fmla="*/ 3484116 w 3694138"/>
              <a:gd name="connsiteY2" fmla="*/ 558228 h 1385171"/>
              <a:gd name="connsiteX3" fmla="*/ 3694138 w 3694138"/>
              <a:gd name="connsiteY3" fmla="*/ 679601 h 1385171"/>
              <a:gd name="connsiteX4" fmla="*/ 3484588 w 3694138"/>
              <a:gd name="connsiteY4" fmla="*/ 833132 h 1385171"/>
              <a:gd name="connsiteX5" fmla="*/ 3474149 w 3694138"/>
              <a:gd name="connsiteY5" fmla="*/ 1385171 h 1385171"/>
              <a:gd name="connsiteX6" fmla="*/ 0 w 3694138"/>
              <a:gd name="connsiteY6" fmla="*/ 1385171 h 1385171"/>
              <a:gd name="connsiteX7" fmla="*/ 0 w 3694138"/>
              <a:gd name="connsiteY7" fmla="*/ 0 h 1385171"/>
              <a:gd name="connsiteX0" fmla="*/ 0 w 3703192"/>
              <a:gd name="connsiteY0" fmla="*/ 0 h 1385171"/>
              <a:gd name="connsiteX1" fmla="*/ 3474149 w 3703192"/>
              <a:gd name="connsiteY1" fmla="*/ 0 h 1385171"/>
              <a:gd name="connsiteX2" fmla="*/ 3484116 w 3703192"/>
              <a:gd name="connsiteY2" fmla="*/ 558228 h 1385171"/>
              <a:gd name="connsiteX3" fmla="*/ 3703192 w 3703192"/>
              <a:gd name="connsiteY3" fmla="*/ 684128 h 1385171"/>
              <a:gd name="connsiteX4" fmla="*/ 3484588 w 3703192"/>
              <a:gd name="connsiteY4" fmla="*/ 833132 h 1385171"/>
              <a:gd name="connsiteX5" fmla="*/ 3474149 w 3703192"/>
              <a:gd name="connsiteY5" fmla="*/ 1385171 h 1385171"/>
              <a:gd name="connsiteX6" fmla="*/ 0 w 3703192"/>
              <a:gd name="connsiteY6" fmla="*/ 1385171 h 1385171"/>
              <a:gd name="connsiteX7" fmla="*/ 0 w 3703192"/>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529685"/>
              <a:gd name="connsiteY0" fmla="*/ 0 h 1385171"/>
              <a:gd name="connsiteX1" fmla="*/ 3474149 w 3529685"/>
              <a:gd name="connsiteY1" fmla="*/ 0 h 1385171"/>
              <a:gd name="connsiteX2" fmla="*/ 3484116 w 3529685"/>
              <a:gd name="connsiteY2" fmla="*/ 558228 h 1385171"/>
              <a:gd name="connsiteX3" fmla="*/ 3244740 w 3529685"/>
              <a:gd name="connsiteY3" fmla="*/ 690668 h 1385171"/>
              <a:gd name="connsiteX4" fmla="*/ 3484588 w 3529685"/>
              <a:gd name="connsiteY4" fmla="*/ 833132 h 1385171"/>
              <a:gd name="connsiteX5" fmla="*/ 3474149 w 3529685"/>
              <a:gd name="connsiteY5" fmla="*/ 1385171 h 1385171"/>
              <a:gd name="connsiteX6" fmla="*/ 0 w 3529685"/>
              <a:gd name="connsiteY6" fmla="*/ 1385171 h 1385171"/>
              <a:gd name="connsiteX7" fmla="*/ 0 w 3529685"/>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809"/>
              <a:gd name="connsiteY0" fmla="*/ 0 h 1385171"/>
              <a:gd name="connsiteX1" fmla="*/ 3474149 w 3484809"/>
              <a:gd name="connsiteY1" fmla="*/ 0 h 1385171"/>
              <a:gd name="connsiteX2" fmla="*/ 3484116 w 3484809"/>
              <a:gd name="connsiteY2" fmla="*/ 558228 h 1385171"/>
              <a:gd name="connsiteX3" fmla="*/ 3244740 w 3484809"/>
              <a:gd name="connsiteY3" fmla="*/ 690668 h 1385171"/>
              <a:gd name="connsiteX4" fmla="*/ 3484588 w 3484809"/>
              <a:gd name="connsiteY4" fmla="*/ 833132 h 1385171"/>
              <a:gd name="connsiteX5" fmla="*/ 3474149 w 3484809"/>
              <a:gd name="connsiteY5" fmla="*/ 1385171 h 1385171"/>
              <a:gd name="connsiteX6" fmla="*/ 0 w 3484809"/>
              <a:gd name="connsiteY6" fmla="*/ 1385171 h 1385171"/>
              <a:gd name="connsiteX7" fmla="*/ 0 w 3484809"/>
              <a:gd name="connsiteY7" fmla="*/ 0 h 1385171"/>
              <a:gd name="connsiteX0" fmla="*/ 0 w 3484116"/>
              <a:gd name="connsiteY0" fmla="*/ 0 h 1385171"/>
              <a:gd name="connsiteX1" fmla="*/ 3474149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85171"/>
              <a:gd name="connsiteX1" fmla="*/ 3481173 w 3484116"/>
              <a:gd name="connsiteY1" fmla="*/ 0 h 1385171"/>
              <a:gd name="connsiteX2" fmla="*/ 3484116 w 3484116"/>
              <a:gd name="connsiteY2" fmla="*/ 558228 h 1385171"/>
              <a:gd name="connsiteX3" fmla="*/ 3244740 w 3484116"/>
              <a:gd name="connsiteY3" fmla="*/ 690668 h 1385171"/>
              <a:gd name="connsiteX4" fmla="*/ 3476995 w 3484116"/>
              <a:gd name="connsiteY4" fmla="*/ 833132 h 1385171"/>
              <a:gd name="connsiteX5" fmla="*/ 3474149 w 3484116"/>
              <a:gd name="connsiteY5" fmla="*/ 1385171 h 1385171"/>
              <a:gd name="connsiteX6" fmla="*/ 0 w 3484116"/>
              <a:gd name="connsiteY6" fmla="*/ 1385171 h 1385171"/>
              <a:gd name="connsiteX7" fmla="*/ 0 w 3484116"/>
              <a:gd name="connsiteY7" fmla="*/ 0 h 1385171"/>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396890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67126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44740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74149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3132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6530"/>
              <a:gd name="connsiteX1" fmla="*/ 3481173 w 3484116"/>
              <a:gd name="connsiteY1" fmla="*/ 0 h 1396530"/>
              <a:gd name="connsiteX2" fmla="*/ 3484116 w 3484116"/>
              <a:gd name="connsiteY2" fmla="*/ 558228 h 1396530"/>
              <a:gd name="connsiteX3" fmla="*/ 3223669 w 3484116"/>
              <a:gd name="connsiteY3" fmla="*/ 690668 h 1396530"/>
              <a:gd name="connsiteX4" fmla="*/ 3476995 w 3484116"/>
              <a:gd name="connsiteY4" fmla="*/ 838811 h 1396530"/>
              <a:gd name="connsiteX5" fmla="*/ 3481172 w 3484116"/>
              <a:gd name="connsiteY5" fmla="*/ 1396530 h 1396530"/>
              <a:gd name="connsiteX6" fmla="*/ 0 w 3484116"/>
              <a:gd name="connsiteY6" fmla="*/ 1385171 h 1396530"/>
              <a:gd name="connsiteX7" fmla="*/ 0 w 3484116"/>
              <a:gd name="connsiteY7" fmla="*/ 0 h 1396530"/>
              <a:gd name="connsiteX0" fmla="*/ 0 w 3484116"/>
              <a:gd name="connsiteY0" fmla="*/ 0 h 1390850"/>
              <a:gd name="connsiteX1" fmla="*/ 3481173 w 3484116"/>
              <a:gd name="connsiteY1" fmla="*/ 0 h 1390850"/>
              <a:gd name="connsiteX2" fmla="*/ 3484116 w 3484116"/>
              <a:gd name="connsiteY2" fmla="*/ 558228 h 1390850"/>
              <a:gd name="connsiteX3" fmla="*/ 3223669 w 3484116"/>
              <a:gd name="connsiteY3" fmla="*/ 690668 h 1390850"/>
              <a:gd name="connsiteX4" fmla="*/ 3476995 w 3484116"/>
              <a:gd name="connsiteY4" fmla="*/ 838811 h 1390850"/>
              <a:gd name="connsiteX5" fmla="*/ 3481172 w 3484116"/>
              <a:gd name="connsiteY5" fmla="*/ 1390850 h 1390850"/>
              <a:gd name="connsiteX6" fmla="*/ 0 w 3484116"/>
              <a:gd name="connsiteY6" fmla="*/ 1385171 h 1390850"/>
              <a:gd name="connsiteX7" fmla="*/ 0 w 3484116"/>
              <a:gd name="connsiteY7" fmla="*/ 0 h 1390850"/>
              <a:gd name="connsiteX0" fmla="*/ 0 w 3484116"/>
              <a:gd name="connsiteY0" fmla="*/ 0 h 1385171"/>
              <a:gd name="connsiteX1" fmla="*/ 3481173 w 3484116"/>
              <a:gd name="connsiteY1" fmla="*/ 0 h 1385171"/>
              <a:gd name="connsiteX2" fmla="*/ 3484116 w 3484116"/>
              <a:gd name="connsiteY2" fmla="*/ 558228 h 1385171"/>
              <a:gd name="connsiteX3" fmla="*/ 3223669 w 3484116"/>
              <a:gd name="connsiteY3" fmla="*/ 690668 h 1385171"/>
              <a:gd name="connsiteX4" fmla="*/ 3476995 w 3484116"/>
              <a:gd name="connsiteY4" fmla="*/ 838811 h 1385171"/>
              <a:gd name="connsiteX5" fmla="*/ 3481172 w 3484116"/>
              <a:gd name="connsiteY5" fmla="*/ 1385170 h 1385171"/>
              <a:gd name="connsiteX6" fmla="*/ 0 w 3484116"/>
              <a:gd name="connsiteY6" fmla="*/ 1385171 h 1385171"/>
              <a:gd name="connsiteX7" fmla="*/ 0 w 3484116"/>
              <a:gd name="connsiteY7" fmla="*/ 0 h 138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4116" h="1385171">
                <a:moveTo>
                  <a:pt x="0" y="0"/>
                </a:moveTo>
                <a:lnTo>
                  <a:pt x="3481173" y="0"/>
                </a:lnTo>
                <a:cubicBezTo>
                  <a:pt x="3481478" y="140809"/>
                  <a:pt x="3483811" y="417419"/>
                  <a:pt x="3484116" y="558228"/>
                </a:cubicBezTo>
                <a:cubicBezTo>
                  <a:pt x="3241294" y="690823"/>
                  <a:pt x="3463042" y="555927"/>
                  <a:pt x="3223669" y="690668"/>
                </a:cubicBezTo>
                <a:cubicBezTo>
                  <a:pt x="3461864" y="833385"/>
                  <a:pt x="3241765" y="697687"/>
                  <a:pt x="3476995" y="838811"/>
                </a:cubicBezTo>
                <a:cubicBezTo>
                  <a:pt x="3478430" y="953231"/>
                  <a:pt x="3487262" y="853238"/>
                  <a:pt x="3481172" y="1385170"/>
                </a:cubicBezTo>
                <a:lnTo>
                  <a:pt x="0" y="1385171"/>
                </a:lnTo>
                <a:lnTo>
                  <a:pt x="0" y="0"/>
                </a:lnTo>
                <a:close/>
              </a:path>
            </a:pathLst>
          </a:cu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21" name="자유형: 도형 22">
            <a:extLst>
              <a:ext uri="{FF2B5EF4-FFF2-40B4-BE49-F238E27FC236}">
                <a16:creationId xmlns:a16="http://schemas.microsoft.com/office/drawing/2014/main" xmlns="" id="{3F52A6B3-42BE-4E2C-864F-4B3C4819524C}"/>
              </a:ext>
            </a:extLst>
          </p:cNvPr>
          <p:cNvSpPr/>
          <p:nvPr userDrawn="1"/>
        </p:nvSpPr>
        <p:spPr>
          <a:xfrm>
            <a:off x="726229" y="189251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
        <p:nvSpPr>
          <p:cNvPr id="22" name="자유형: 도형 23">
            <a:extLst>
              <a:ext uri="{FF2B5EF4-FFF2-40B4-BE49-F238E27FC236}">
                <a16:creationId xmlns:a16="http://schemas.microsoft.com/office/drawing/2014/main" xmlns="" id="{45949401-E889-46F8-B56F-6D2C1A69C625}"/>
              </a:ext>
            </a:extLst>
          </p:cNvPr>
          <p:cNvSpPr/>
          <p:nvPr userDrawn="1"/>
        </p:nvSpPr>
        <p:spPr>
          <a:xfrm>
            <a:off x="726229" y="4026571"/>
            <a:ext cx="2702277" cy="2124000"/>
          </a:xfrm>
          <a:custGeom>
            <a:avLst/>
            <a:gdLst>
              <a:gd name="connsiteX0" fmla="*/ 0 w 2702277"/>
              <a:gd name="connsiteY0" fmla="*/ 0 h 2124000"/>
              <a:gd name="connsiteX1" fmla="*/ 2340000 w 2702277"/>
              <a:gd name="connsiteY1" fmla="*/ 0 h 2124000"/>
              <a:gd name="connsiteX2" fmla="*/ 2340000 w 2702277"/>
              <a:gd name="connsiteY2" fmla="*/ 851880 h 2124000"/>
              <a:gd name="connsiteX3" fmla="*/ 2702277 w 2702277"/>
              <a:gd name="connsiteY3" fmla="*/ 1062001 h 2124000"/>
              <a:gd name="connsiteX4" fmla="*/ 2340000 w 2702277"/>
              <a:gd name="connsiteY4" fmla="*/ 1272121 h 2124000"/>
              <a:gd name="connsiteX5" fmla="*/ 2340000 w 2702277"/>
              <a:gd name="connsiteY5" fmla="*/ 2124000 h 2124000"/>
              <a:gd name="connsiteX6" fmla="*/ 0 w 2702277"/>
              <a:gd name="connsiteY6" fmla="*/ 212400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277" h="2124000">
                <a:moveTo>
                  <a:pt x="0" y="0"/>
                </a:moveTo>
                <a:lnTo>
                  <a:pt x="2340000" y="0"/>
                </a:lnTo>
                <a:lnTo>
                  <a:pt x="2340000" y="851880"/>
                </a:lnTo>
                <a:lnTo>
                  <a:pt x="2702277" y="1062001"/>
                </a:lnTo>
                <a:lnTo>
                  <a:pt x="2340000" y="1272121"/>
                </a:lnTo>
                <a:lnTo>
                  <a:pt x="2340000" y="2124000"/>
                </a:lnTo>
                <a:lnTo>
                  <a:pt x="0" y="212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p>
        </p:txBody>
      </p:sp>
    </p:spTree>
    <p:extLst>
      <p:ext uri="{BB962C8B-B14F-4D97-AF65-F5344CB8AC3E}">
        <p14:creationId xmlns:p14="http://schemas.microsoft.com/office/powerpoint/2010/main" xmlns="" val="3686699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054307DC-3A91-4E71-94CE-72BBCE41F715}"/>
              </a:ext>
            </a:extLst>
          </p:cNvPr>
          <p:cNvGrpSpPr/>
          <p:nvPr userDrawn="1"/>
        </p:nvGrpSpPr>
        <p:grpSpPr>
          <a:xfrm>
            <a:off x="323529" y="255315"/>
            <a:ext cx="11595131" cy="892632"/>
            <a:chOff x="323529" y="255315"/>
            <a:chExt cx="11595131" cy="892632"/>
          </a:xfrm>
        </p:grpSpPr>
        <p:sp>
          <p:nvSpPr>
            <p:cNvPr id="9" name="Arrow: Chevron 8">
              <a:extLst>
                <a:ext uri="{FF2B5EF4-FFF2-40B4-BE49-F238E27FC236}">
                  <a16:creationId xmlns:a16="http://schemas.microsoft.com/office/drawing/2014/main" xmlns="" id="{26A4517D-D57D-4C7C-A103-09506C56E3A5}"/>
                </a:ext>
              </a:extLst>
            </p:cNvPr>
            <p:cNvSpPr/>
            <p:nvPr userDrawn="1"/>
          </p:nvSpPr>
          <p:spPr>
            <a:xfrm flipH="1">
              <a:off x="323529"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Arrow: Chevron 9">
              <a:extLst>
                <a:ext uri="{FF2B5EF4-FFF2-40B4-BE49-F238E27FC236}">
                  <a16:creationId xmlns:a16="http://schemas.microsoft.com/office/drawing/2014/main" xmlns="" id="{09B59339-1F03-41BC-83FB-F8C70E4D19FF}"/>
                </a:ext>
              </a:extLst>
            </p:cNvPr>
            <p:cNvSpPr/>
            <p:nvPr userDrawn="1"/>
          </p:nvSpPr>
          <p:spPr>
            <a:xfrm flipH="1">
              <a:off x="780371"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6" name="Freeform: Shape 15">
              <a:extLst>
                <a:ext uri="{FF2B5EF4-FFF2-40B4-BE49-F238E27FC236}">
                  <a16:creationId xmlns:a16="http://schemas.microsoft.com/office/drawing/2014/main" xmlns="" id="{116ACF6C-9C3D-4933-B6CC-7CFA45A380C5}"/>
                </a:ext>
              </a:extLst>
            </p:cNvPr>
            <p:cNvSpPr/>
            <p:nvPr userDrawn="1"/>
          </p:nvSpPr>
          <p:spPr>
            <a:xfrm flipH="1">
              <a:off x="1219197" y="255315"/>
              <a:ext cx="9752245" cy="892632"/>
            </a:xfrm>
            <a:custGeom>
              <a:avLst/>
              <a:gdLst>
                <a:gd name="connsiteX0" fmla="*/ 9363075 w 9752245"/>
                <a:gd name="connsiteY0" fmla="*/ 0 h 892632"/>
                <a:gd name="connsiteX1" fmla="*/ 0 w 9752245"/>
                <a:gd name="connsiteY1" fmla="*/ 0 h 892632"/>
                <a:gd name="connsiteX2" fmla="*/ 389170 w 9752245"/>
                <a:gd name="connsiteY2" fmla="*/ 446316 h 892632"/>
                <a:gd name="connsiteX3" fmla="*/ 0 w 9752245"/>
                <a:gd name="connsiteY3" fmla="*/ 892632 h 892632"/>
                <a:gd name="connsiteX4" fmla="*/ 9363075 w 9752245"/>
                <a:gd name="connsiteY4" fmla="*/ 892632 h 892632"/>
                <a:gd name="connsiteX5" fmla="*/ 9752245 w 9752245"/>
                <a:gd name="connsiteY5" fmla="*/ 446316 h 8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245" h="892632">
                  <a:moveTo>
                    <a:pt x="9363075" y="0"/>
                  </a:moveTo>
                  <a:lnTo>
                    <a:pt x="0" y="0"/>
                  </a:lnTo>
                  <a:lnTo>
                    <a:pt x="389170" y="446316"/>
                  </a:lnTo>
                  <a:lnTo>
                    <a:pt x="0" y="892632"/>
                  </a:lnTo>
                  <a:lnTo>
                    <a:pt x="9363075" y="892632"/>
                  </a:lnTo>
                  <a:lnTo>
                    <a:pt x="9752245" y="446316"/>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3" name="Arrow: Chevron 12">
              <a:extLst>
                <a:ext uri="{FF2B5EF4-FFF2-40B4-BE49-F238E27FC236}">
                  <a16:creationId xmlns:a16="http://schemas.microsoft.com/office/drawing/2014/main" xmlns="" id="{CEC84844-21F9-4A8F-ACE6-0BEE7523A078}"/>
                </a:ext>
              </a:extLst>
            </p:cNvPr>
            <p:cNvSpPr/>
            <p:nvPr userDrawn="1"/>
          </p:nvSpPr>
          <p:spPr>
            <a:xfrm flipH="1">
              <a:off x="10782943"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Arrow: Chevron 13">
              <a:extLst>
                <a:ext uri="{FF2B5EF4-FFF2-40B4-BE49-F238E27FC236}">
                  <a16:creationId xmlns:a16="http://schemas.microsoft.com/office/drawing/2014/main" xmlns="" id="{6F23DCF8-13A9-4A90-B4A8-F86366E5B6E9}"/>
                </a:ext>
              </a:extLst>
            </p:cNvPr>
            <p:cNvSpPr/>
            <p:nvPr userDrawn="1"/>
          </p:nvSpPr>
          <p:spPr>
            <a:xfrm flipH="1">
              <a:off x="11239785" y="255315"/>
              <a:ext cx="678875" cy="892632"/>
            </a:xfrm>
            <a:prstGeom prst="chevron">
              <a:avLst>
                <a:gd name="adj" fmla="val 56521"/>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58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2459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5345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9980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401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5" r:id="rId11"/>
    <p:sldLayoutId id="2147483679" r:id="rId12"/>
    <p:sldLayoutId id="2147483683" r:id="rId13"/>
    <p:sldLayoutId id="2147483681" r:id="rId14"/>
    <p:sldLayoutId id="214748368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xmlns="" id="{62767697-BAFA-4104-96A6-C3D279C026CB}"/>
              </a:ext>
            </a:extLst>
          </p:cNvPr>
          <p:cNvSpPr/>
          <p:nvPr/>
        </p:nvSpPr>
        <p:spPr>
          <a:xfrm rot="10800000" flipH="1">
            <a:off x="0" y="-1"/>
            <a:ext cx="6068041" cy="6858000"/>
          </a:xfrm>
          <a:custGeom>
            <a:avLst/>
            <a:gdLst>
              <a:gd name="connsiteX0" fmla="*/ 1301604 w 6068041"/>
              <a:gd name="connsiteY0" fmla="*/ 6858000 h 6858000"/>
              <a:gd name="connsiteX1" fmla="*/ 4400982 w 6068041"/>
              <a:gd name="connsiteY1" fmla="*/ 6858000 h 6858000"/>
              <a:gd name="connsiteX2" fmla="*/ 6068041 w 6068041"/>
              <a:gd name="connsiteY2" fmla="*/ 5069335 h 6858000"/>
              <a:gd name="connsiteX3" fmla="*/ 1343355 w 6068041"/>
              <a:gd name="connsiteY3" fmla="*/ 0 h 6858000"/>
              <a:gd name="connsiteX4" fmla="*/ 0 w 6068041"/>
              <a:gd name="connsiteY4" fmla="*/ 0 h 6858000"/>
              <a:gd name="connsiteX5" fmla="*/ 0 w 6068041"/>
              <a:gd name="connsiteY5" fmla="*/ 1884119 h 6858000"/>
              <a:gd name="connsiteX6" fmla="*/ 2968663 w 6068041"/>
              <a:gd name="connsiteY6" fmla="*/ 50693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8041" h="6858000">
                <a:moveTo>
                  <a:pt x="1301604" y="6858000"/>
                </a:moveTo>
                <a:lnTo>
                  <a:pt x="4400982" y="6858000"/>
                </a:lnTo>
                <a:lnTo>
                  <a:pt x="6068041" y="5069335"/>
                </a:lnTo>
                <a:lnTo>
                  <a:pt x="1343355" y="0"/>
                </a:lnTo>
                <a:lnTo>
                  <a:pt x="0" y="0"/>
                </a:lnTo>
                <a:lnTo>
                  <a:pt x="0" y="1884119"/>
                </a:lnTo>
                <a:lnTo>
                  <a:pt x="2968663" y="5069335"/>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Freeform: Shape 31">
            <a:extLst>
              <a:ext uri="{FF2B5EF4-FFF2-40B4-BE49-F238E27FC236}">
                <a16:creationId xmlns:a16="http://schemas.microsoft.com/office/drawing/2014/main" xmlns="" id="{D591BCC6-3338-45D1-8148-6E358E0A2781}"/>
              </a:ext>
            </a:extLst>
          </p:cNvPr>
          <p:cNvSpPr/>
          <p:nvPr/>
        </p:nvSpPr>
        <p:spPr>
          <a:xfrm rot="10800000" flipH="1">
            <a:off x="0" y="-1"/>
            <a:ext cx="4536138" cy="6655698"/>
          </a:xfrm>
          <a:custGeom>
            <a:avLst/>
            <a:gdLst>
              <a:gd name="connsiteX0" fmla="*/ 0 w 4536138"/>
              <a:gd name="connsiteY0" fmla="*/ 6655698 h 6655698"/>
              <a:gd name="connsiteX1" fmla="*/ 2869079 w 4536138"/>
              <a:gd name="connsiteY1" fmla="*/ 6655698 h 6655698"/>
              <a:gd name="connsiteX2" fmla="*/ 4536138 w 4536138"/>
              <a:gd name="connsiteY2" fmla="*/ 4867033 h 6655698"/>
              <a:gd name="connsiteX3" fmla="*/ 0 w 4536138"/>
              <a:gd name="connsiteY3" fmla="*/ 0 h 6655698"/>
              <a:gd name="connsiteX4" fmla="*/ 0 w 4536138"/>
              <a:gd name="connsiteY4" fmla="*/ 3325467 h 6655698"/>
              <a:gd name="connsiteX5" fmla="*/ 1436760 w 4536138"/>
              <a:gd name="connsiteY5" fmla="*/ 4867033 h 6655698"/>
              <a:gd name="connsiteX6" fmla="*/ 0 w 4536138"/>
              <a:gd name="connsiteY6" fmla="*/ 6408599 h 665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6138" h="6655698">
                <a:moveTo>
                  <a:pt x="0" y="6655698"/>
                </a:moveTo>
                <a:lnTo>
                  <a:pt x="2869079" y="6655698"/>
                </a:lnTo>
                <a:lnTo>
                  <a:pt x="4536138" y="4867033"/>
                </a:lnTo>
                <a:lnTo>
                  <a:pt x="0" y="0"/>
                </a:lnTo>
                <a:lnTo>
                  <a:pt x="0" y="3325467"/>
                </a:lnTo>
                <a:lnTo>
                  <a:pt x="1436760" y="4867033"/>
                </a:lnTo>
                <a:lnTo>
                  <a:pt x="0" y="640859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Freeform: Shape 32">
            <a:extLst>
              <a:ext uri="{FF2B5EF4-FFF2-40B4-BE49-F238E27FC236}">
                <a16:creationId xmlns:a16="http://schemas.microsoft.com/office/drawing/2014/main" xmlns="" id="{2F939AFA-8410-4304-B078-18875C4B14D2}"/>
              </a:ext>
            </a:extLst>
          </p:cNvPr>
          <p:cNvSpPr/>
          <p:nvPr/>
        </p:nvSpPr>
        <p:spPr>
          <a:xfrm rot="10800000" flipH="1">
            <a:off x="0" y="-1"/>
            <a:ext cx="3004233" cy="5012046"/>
          </a:xfrm>
          <a:custGeom>
            <a:avLst/>
            <a:gdLst>
              <a:gd name="connsiteX0" fmla="*/ 0 w 3004233"/>
              <a:gd name="connsiteY0" fmla="*/ 5012046 h 5012046"/>
              <a:gd name="connsiteX1" fmla="*/ 1337174 w 3004233"/>
              <a:gd name="connsiteY1" fmla="*/ 5012046 h 5012046"/>
              <a:gd name="connsiteX2" fmla="*/ 3004233 w 3004233"/>
              <a:gd name="connsiteY2" fmla="*/ 3223381 h 5012046"/>
              <a:gd name="connsiteX3" fmla="*/ 0 w 3004233"/>
              <a:gd name="connsiteY3" fmla="*/ 0 h 5012046"/>
            </a:gdLst>
            <a:ahLst/>
            <a:cxnLst>
              <a:cxn ang="0">
                <a:pos x="connsiteX0" y="connsiteY0"/>
              </a:cxn>
              <a:cxn ang="0">
                <a:pos x="connsiteX1" y="connsiteY1"/>
              </a:cxn>
              <a:cxn ang="0">
                <a:pos x="connsiteX2" y="connsiteY2"/>
              </a:cxn>
              <a:cxn ang="0">
                <a:pos x="connsiteX3" y="connsiteY3"/>
              </a:cxn>
            </a:cxnLst>
            <a:rect l="l" t="t" r="r" b="b"/>
            <a:pathLst>
              <a:path w="3004233" h="5012046">
                <a:moveTo>
                  <a:pt x="0" y="5012046"/>
                </a:moveTo>
                <a:lnTo>
                  <a:pt x="1337174" y="5012046"/>
                </a:lnTo>
                <a:lnTo>
                  <a:pt x="3004233" y="3223381"/>
                </a:lnTo>
                <a:lnTo>
                  <a:pt x="0" y="0"/>
                </a:lnTo>
                <a:close/>
              </a:path>
            </a:pathLst>
          </a:cu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xmlns="" id="{B8C70D55-8FF6-40DA-9EA1-48105DE61A65}"/>
              </a:ext>
            </a:extLst>
          </p:cNvPr>
          <p:cNvSpPr txBox="1"/>
          <p:nvPr/>
        </p:nvSpPr>
        <p:spPr>
          <a:xfrm>
            <a:off x="586769" y="418515"/>
            <a:ext cx="6827285" cy="1754326"/>
          </a:xfrm>
          <a:prstGeom prst="rect">
            <a:avLst/>
          </a:prstGeom>
          <a:noFill/>
        </p:spPr>
        <p:txBody>
          <a:bodyPr wrap="square" rtlCol="0" anchor="ctr">
            <a:spAutoFit/>
          </a:bodyPr>
          <a:lstStyle/>
          <a:p>
            <a:r>
              <a:rPr lang="en-US" sz="5400" dirty="0" smtClean="0">
                <a:solidFill>
                  <a:schemeClr val="bg1"/>
                </a:solidFill>
                <a:latin typeface="+mj-lt"/>
              </a:rPr>
              <a:t>ASET TIDAK BERWUJUD</a:t>
            </a:r>
            <a:endParaRPr lang="ko-KR" altLang="en-US" sz="5400" dirty="0">
              <a:solidFill>
                <a:schemeClr val="bg1"/>
              </a:solidFill>
              <a:latin typeface="+mj-lt"/>
              <a:cs typeface="Arial" pitchFamily="34" charset="0"/>
            </a:endParaRPr>
          </a:p>
        </p:txBody>
      </p:sp>
      <p:sp>
        <p:nvSpPr>
          <p:cNvPr id="7" name="TextBox 6">
            <a:extLst>
              <a:ext uri="{FF2B5EF4-FFF2-40B4-BE49-F238E27FC236}">
                <a16:creationId xmlns:a16="http://schemas.microsoft.com/office/drawing/2014/main" xmlns="" id="{5A0D1D8F-569C-44D9-AD24-D01A5DB499A1}"/>
              </a:ext>
            </a:extLst>
          </p:cNvPr>
          <p:cNvSpPr txBox="1"/>
          <p:nvPr/>
        </p:nvSpPr>
        <p:spPr>
          <a:xfrm>
            <a:off x="586769" y="2276321"/>
            <a:ext cx="5643734" cy="369332"/>
          </a:xfrm>
          <a:prstGeom prst="rect">
            <a:avLst/>
          </a:prstGeom>
          <a:noFill/>
        </p:spPr>
        <p:txBody>
          <a:bodyPr wrap="square" rtlCol="0" anchor="ctr">
            <a:spAutoFit/>
          </a:bodyPr>
          <a:lstStyle/>
          <a:p>
            <a:r>
              <a:rPr lang="en-US" altLang="ko-KR" dirty="0" err="1" smtClean="0">
                <a:solidFill>
                  <a:schemeClr val="bg1"/>
                </a:solidFill>
                <a:cs typeface="Arial" pitchFamily="34" charset="0"/>
              </a:rPr>
              <a:t>Fakultas</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Ekonomi</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dan</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Bisnis</a:t>
            </a:r>
            <a:endParaRPr lang="ko-KR" altLang="en-US" dirty="0">
              <a:solidFill>
                <a:schemeClr val="bg1"/>
              </a:solidFill>
              <a:cs typeface="Arial" pitchFamily="34" charset="0"/>
            </a:endParaRPr>
          </a:p>
        </p:txBody>
      </p:sp>
      <p:sp>
        <p:nvSpPr>
          <p:cNvPr id="15" name="Rectangle 14">
            <a:extLst>
              <a:ext uri="{FF2B5EF4-FFF2-40B4-BE49-F238E27FC236}">
                <a16:creationId xmlns:a16="http://schemas.microsoft.com/office/drawing/2014/main" xmlns="" id="{BFD95599-BF97-4BCB-9369-5B1DC46E6081}"/>
              </a:ext>
            </a:extLst>
          </p:cNvPr>
          <p:cNvSpPr/>
          <p:nvPr/>
        </p:nvSpPr>
        <p:spPr>
          <a:xfrm>
            <a:off x="0" y="6629400"/>
            <a:ext cx="12192000" cy="2286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hlinkClick r:id="rId2"/>
            <a:extLst>
              <a:ext uri="{FF2B5EF4-FFF2-40B4-BE49-F238E27FC236}">
                <a16:creationId xmlns:a16="http://schemas.microsoft.com/office/drawing/2014/main" xmlns="" id="{FE6FBF35-7C35-4A49-9EC1-AF7A6F44BA9B}"/>
              </a:ext>
            </a:extLst>
          </p:cNvPr>
          <p:cNvSpPr txBox="1"/>
          <p:nvPr/>
        </p:nvSpPr>
        <p:spPr>
          <a:xfrm>
            <a:off x="586769" y="6600074"/>
            <a:ext cx="11532633" cy="246221"/>
          </a:xfrm>
          <a:prstGeom prst="rect">
            <a:avLst/>
          </a:prstGeom>
          <a:noFill/>
        </p:spPr>
        <p:txBody>
          <a:bodyPr wrap="square" rtlCol="0">
            <a:spAutoFit/>
          </a:bodyPr>
          <a:lstStyle/>
          <a:p>
            <a:r>
              <a:rPr lang="en-US" altLang="ko-KR" sz="1000" dirty="0">
                <a:solidFill>
                  <a:schemeClr val="bg1"/>
                </a:solidFill>
                <a:cs typeface="Arial" pitchFamily="34" charset="0"/>
                <a:hlinkClick r:id="rId2">
                  <a:extLst>
                    <a:ext uri="{A12FA001-AC4F-418D-AE19-62706E023703}">
                      <ahyp:hlinkClr xmlns:ahyp="http://schemas.microsoft.com/office/drawing/2018/hyperlinkcolor" xmlns="" val="tx"/>
                    </a:ext>
                  </a:extLst>
                </a:hlinkClick>
              </a:rPr>
              <a:t>http://www.free-powerpoint-templates-design.com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xmlns="" val="36745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Aset</a:t>
            </a:r>
            <a:r>
              <a:rPr lang="en-US" sz="3200" b="1" dirty="0" smtClean="0">
                <a:solidFill>
                  <a:schemeClr val="tx1"/>
                </a:solidFill>
              </a:rPr>
              <a:t> </a:t>
            </a:r>
            <a:r>
              <a:rPr lang="en-US" sz="3200" b="1" dirty="0" err="1" smtClean="0">
                <a:solidFill>
                  <a:schemeClr val="tx1"/>
                </a:solidFill>
              </a:rPr>
              <a:t>Tak</a:t>
            </a:r>
            <a:r>
              <a:rPr lang="en-US" sz="3200" b="1" dirty="0" smtClean="0">
                <a:solidFill>
                  <a:schemeClr val="tx1"/>
                </a:solidFill>
              </a:rPr>
              <a:t> </a:t>
            </a:r>
            <a:r>
              <a:rPr lang="en-US" sz="3200" b="1" dirty="0" err="1" smtClean="0">
                <a:solidFill>
                  <a:schemeClr val="tx1"/>
                </a:solidFill>
              </a:rPr>
              <a:t>Berwujud</a:t>
            </a:r>
            <a:r>
              <a:rPr lang="en-US" sz="3200" b="1" dirty="0" smtClean="0">
                <a:solidFill>
                  <a:schemeClr val="tx1"/>
                </a:solidFill>
              </a:rPr>
              <a:t> -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617837" y="1161534"/>
            <a:ext cx="10700951" cy="4524315"/>
          </a:xfrm>
          <a:prstGeom prst="rect">
            <a:avLst/>
          </a:prstGeom>
          <a:noFill/>
        </p:spPr>
        <p:txBody>
          <a:bodyPr wrap="square" rtlCol="0">
            <a:spAutoFit/>
          </a:bodyPr>
          <a:lstStyle/>
          <a:p>
            <a:pPr marL="457200" lvl="0" indent="-457200" algn="just">
              <a:lnSpc>
                <a:spcPct val="150000"/>
              </a:lnSpc>
              <a:buFont typeface="+mj-lt"/>
              <a:buAutoNum type="alphaUcPeriod" startAt="2"/>
            </a:pPr>
            <a:r>
              <a:rPr lang="en-US" sz="2400" b="1" dirty="0" err="1" smtClean="0"/>
              <a:t>Aktiva</a:t>
            </a:r>
            <a:r>
              <a:rPr lang="en-US" sz="2400" b="1" dirty="0" smtClean="0"/>
              <a:t> </a:t>
            </a:r>
            <a:r>
              <a:rPr lang="en-US" sz="2400" b="1" dirty="0" err="1" smtClean="0"/>
              <a:t>tak</a:t>
            </a:r>
            <a:r>
              <a:rPr lang="en-US" sz="2400" b="1" dirty="0" smtClean="0"/>
              <a:t> </a:t>
            </a:r>
            <a:r>
              <a:rPr lang="en-US" sz="2400" b="1" dirty="0" err="1" smtClean="0"/>
              <a:t>berwujud</a:t>
            </a:r>
            <a:r>
              <a:rPr lang="en-US" sz="2400" b="1" dirty="0" smtClean="0"/>
              <a:t> yang </a:t>
            </a:r>
            <a:r>
              <a:rPr lang="en-US" sz="2400" b="1" dirty="0" err="1" smtClean="0"/>
              <a:t>mempunyai</a:t>
            </a:r>
            <a:r>
              <a:rPr lang="en-US" sz="2400" b="1" dirty="0" smtClean="0"/>
              <a:t> </a:t>
            </a:r>
            <a:r>
              <a:rPr lang="en-US" sz="2400" b="1" dirty="0" err="1" smtClean="0"/>
              <a:t>umur</a:t>
            </a:r>
            <a:r>
              <a:rPr lang="en-US" sz="2400" b="1" dirty="0" smtClean="0"/>
              <a:t> </a:t>
            </a:r>
            <a:r>
              <a:rPr lang="en-US" sz="2400" b="1" dirty="0" err="1" smtClean="0"/>
              <a:t>manfaat</a:t>
            </a:r>
            <a:r>
              <a:rPr lang="en-US" sz="2400" b="1" dirty="0" smtClean="0"/>
              <a:t> </a:t>
            </a:r>
            <a:r>
              <a:rPr lang="en-US" sz="2400" b="1" dirty="0" err="1" smtClean="0"/>
              <a:t>terbatas</a:t>
            </a:r>
            <a:r>
              <a:rPr lang="en-US" sz="2400" b="1" dirty="0" smtClean="0"/>
              <a:t> </a:t>
            </a:r>
            <a:endParaRPr lang="en-US" sz="2400" dirty="0" smtClean="0"/>
          </a:p>
          <a:p>
            <a:pPr algn="just">
              <a:lnSpc>
                <a:spcPct val="150000"/>
              </a:lnSpc>
            </a:pPr>
            <a:r>
              <a:rPr lang="en-US" sz="2400" dirty="0" err="1" smtClean="0"/>
              <a:t>Jika</a:t>
            </a:r>
            <a:r>
              <a:rPr lang="en-US" sz="2400" dirty="0" smtClean="0"/>
              <a:t>  </a:t>
            </a:r>
            <a:r>
              <a:rPr lang="en-US" sz="2400" dirty="0" err="1" smtClean="0"/>
              <a:t>tidak</a:t>
            </a:r>
            <a:r>
              <a:rPr lang="en-US" sz="2400" dirty="0" smtClean="0"/>
              <a:t>  </a:t>
            </a:r>
            <a:r>
              <a:rPr lang="en-US" sz="2400" dirty="0" err="1" smtClean="0"/>
              <a:t>terdapat</a:t>
            </a:r>
            <a:r>
              <a:rPr lang="en-US" sz="2400" dirty="0" smtClean="0"/>
              <a:t>  </a:t>
            </a:r>
            <a:r>
              <a:rPr lang="en-US" sz="2400" dirty="0" err="1" smtClean="0"/>
              <a:t>faktor</a:t>
            </a:r>
            <a:r>
              <a:rPr lang="en-US" sz="2400" dirty="0" smtClean="0"/>
              <a:t>  (</a:t>
            </a:r>
            <a:r>
              <a:rPr lang="en-US" sz="2400" dirty="0" err="1" smtClean="0"/>
              <a:t>undang-undang</a:t>
            </a:r>
            <a:r>
              <a:rPr lang="en-US" sz="2400" dirty="0" smtClean="0"/>
              <a:t>,  </a:t>
            </a:r>
            <a:r>
              <a:rPr lang="en-US" sz="2400" dirty="0" err="1" smtClean="0"/>
              <a:t>peraturan</a:t>
            </a:r>
            <a:r>
              <a:rPr lang="en-US" sz="2400" dirty="0" smtClean="0"/>
              <a:t>, </a:t>
            </a:r>
            <a:r>
              <a:rPr lang="en-US" sz="2400" dirty="0" err="1" smtClean="0"/>
              <a:t>perjanjian</a:t>
            </a:r>
            <a:r>
              <a:rPr lang="en-US" sz="2400" dirty="0" smtClean="0"/>
              <a:t>, </a:t>
            </a:r>
            <a:r>
              <a:rPr lang="en-US" sz="2400" dirty="0" err="1" smtClean="0"/>
              <a:t>persaingan</a:t>
            </a:r>
            <a:r>
              <a:rPr lang="en-US" sz="2400" dirty="0" smtClean="0"/>
              <a:t>, </a:t>
            </a:r>
            <a:r>
              <a:rPr lang="en-US" sz="2400" dirty="0" err="1" smtClean="0"/>
              <a:t>atau</a:t>
            </a:r>
            <a:r>
              <a:rPr lang="en-US" sz="2400" dirty="0" smtClean="0"/>
              <a:t> </a:t>
            </a:r>
            <a:r>
              <a:rPr lang="en-US" sz="2400" dirty="0" err="1" smtClean="0"/>
              <a:t>lainnya</a:t>
            </a:r>
            <a:r>
              <a:rPr lang="en-US" sz="2400" dirty="0" smtClean="0"/>
              <a:t>) </a:t>
            </a:r>
            <a:r>
              <a:rPr lang="en-US" sz="2400" dirty="0" err="1" smtClean="0"/>
              <a:t>pembatasan</a:t>
            </a:r>
            <a:r>
              <a:rPr lang="en-US" sz="2400" dirty="0" smtClean="0"/>
              <a:t> </a:t>
            </a:r>
            <a:r>
              <a:rPr lang="en-US" sz="2400" dirty="0" err="1" smtClean="0"/>
              <a:t>pada</a:t>
            </a:r>
            <a:r>
              <a:rPr lang="en-US" sz="2400" dirty="0" smtClean="0"/>
              <a:t> </a:t>
            </a:r>
            <a:r>
              <a:rPr lang="en-US" sz="2400" dirty="0" err="1" smtClean="0"/>
              <a:t>umur</a:t>
            </a:r>
            <a:r>
              <a:rPr lang="en-US" sz="2400" dirty="0" smtClean="0"/>
              <a:t>  </a:t>
            </a:r>
            <a:r>
              <a:rPr lang="en-US" sz="2400" dirty="0" err="1" smtClean="0"/>
              <a:t>kegunaan</a:t>
            </a:r>
            <a:r>
              <a:rPr lang="en-US" sz="2400" dirty="0" smtClean="0"/>
              <a:t> </a:t>
            </a:r>
            <a:r>
              <a:rPr lang="en-US" sz="2400" dirty="0" err="1" smtClean="0"/>
              <a:t>dari</a:t>
            </a:r>
            <a:r>
              <a:rPr lang="en-US" sz="2400" dirty="0" smtClean="0"/>
              <a:t>  </a:t>
            </a:r>
            <a:r>
              <a:rPr lang="en-US" sz="2400" dirty="0" err="1" smtClean="0"/>
              <a:t>aset</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perusahaan</a:t>
            </a:r>
            <a:r>
              <a:rPr lang="en-US" sz="2400" dirty="0" smtClean="0"/>
              <a:t>  </a:t>
            </a:r>
            <a:r>
              <a:rPr lang="en-US" sz="2400" dirty="0" err="1" smtClean="0"/>
              <a:t>menganggap</a:t>
            </a:r>
            <a:r>
              <a:rPr lang="en-US" sz="2400" dirty="0" smtClean="0"/>
              <a:t>  </a:t>
            </a:r>
            <a:r>
              <a:rPr lang="en-US" sz="2400" dirty="0" err="1" smtClean="0"/>
              <a:t>nilai</a:t>
            </a:r>
            <a:r>
              <a:rPr lang="en-US" sz="2400" dirty="0" smtClean="0"/>
              <a:t>  </a:t>
            </a:r>
            <a:r>
              <a:rPr lang="en-US" sz="2400" dirty="0" err="1" smtClean="0"/>
              <a:t>kegunaannya</a:t>
            </a:r>
            <a:r>
              <a:rPr lang="en-US" sz="2400" dirty="0" smtClean="0"/>
              <a:t> </a:t>
            </a:r>
            <a:r>
              <a:rPr lang="en-US" sz="2400" dirty="0" err="1" smtClean="0"/>
              <a:t>adalah</a:t>
            </a:r>
            <a:r>
              <a:rPr lang="en-US" sz="2400" dirty="0" smtClean="0"/>
              <a:t>  </a:t>
            </a:r>
            <a:r>
              <a:rPr lang="en-US" sz="2400" dirty="0" err="1" smtClean="0"/>
              <a:t>tak</a:t>
            </a:r>
            <a:r>
              <a:rPr lang="en-US" sz="2400" dirty="0" smtClean="0"/>
              <a:t>  </a:t>
            </a:r>
            <a:r>
              <a:rPr lang="en-US" sz="2400" dirty="0" err="1" smtClean="0"/>
              <a:t>terbatas</a:t>
            </a:r>
            <a:r>
              <a:rPr lang="en-US" sz="2400" dirty="0" smtClean="0"/>
              <a:t>.  </a:t>
            </a:r>
            <a:r>
              <a:rPr lang="en-US" sz="2400" dirty="0" err="1" smtClean="0"/>
              <a:t>Umur</a:t>
            </a:r>
            <a:r>
              <a:rPr lang="en-US" sz="2400" dirty="0" smtClean="0"/>
              <a:t>  </a:t>
            </a:r>
            <a:r>
              <a:rPr lang="en-US" sz="2400" dirty="0" err="1" smtClean="0"/>
              <a:t>hidup</a:t>
            </a:r>
            <a:r>
              <a:rPr lang="en-US" sz="2400" dirty="0" smtClean="0"/>
              <a:t>  </a:t>
            </a:r>
            <a:r>
              <a:rPr lang="en-US" sz="2400" dirty="0" err="1" smtClean="0"/>
              <a:t>tak</a:t>
            </a:r>
            <a:r>
              <a:rPr lang="en-US" sz="2400" dirty="0" smtClean="0"/>
              <a:t>  </a:t>
            </a:r>
            <a:r>
              <a:rPr lang="en-US" sz="2400" dirty="0" err="1" smtClean="0"/>
              <a:t>terbatas</a:t>
            </a:r>
            <a:r>
              <a:rPr lang="en-US" sz="2400" dirty="0" smtClean="0"/>
              <a:t>  </a:t>
            </a:r>
            <a:r>
              <a:rPr lang="en-US" sz="2400" dirty="0" err="1" smtClean="0"/>
              <a:t>berarti</a:t>
            </a:r>
            <a:r>
              <a:rPr lang="en-US" sz="2400" dirty="0" smtClean="0"/>
              <a:t>  </a:t>
            </a:r>
            <a:r>
              <a:rPr lang="en-US" sz="2400" dirty="0" err="1" smtClean="0"/>
              <a:t>tidak</a:t>
            </a:r>
            <a:r>
              <a:rPr lang="en-US" sz="2400" dirty="0" smtClean="0"/>
              <a:t>  </a:t>
            </a:r>
            <a:r>
              <a:rPr lang="en-US" sz="2400" dirty="0" err="1" smtClean="0"/>
              <a:t>adanyapembatasan</a:t>
            </a:r>
            <a:r>
              <a:rPr lang="en-US" sz="2400" dirty="0" smtClean="0"/>
              <a:t>  yang  </a:t>
            </a:r>
            <a:r>
              <a:rPr lang="en-US" sz="2400" dirty="0" err="1" smtClean="0"/>
              <a:t>dapat</a:t>
            </a:r>
            <a:r>
              <a:rPr lang="en-US" sz="2400" dirty="0" smtClean="0"/>
              <a:t>  </a:t>
            </a:r>
            <a:r>
              <a:rPr lang="en-US" sz="2400" dirty="0" err="1" smtClean="0"/>
              <a:t>diduga</a:t>
            </a:r>
            <a:r>
              <a:rPr lang="en-US" sz="2400" dirty="0" smtClean="0"/>
              <a:t>  </a:t>
            </a:r>
            <a:r>
              <a:rPr lang="en-US" sz="2400" dirty="0" err="1" smtClean="0"/>
              <a:t>dari</a:t>
            </a:r>
            <a:r>
              <a:rPr lang="en-US" sz="2400" dirty="0" smtClean="0"/>
              <a:t>  </a:t>
            </a:r>
            <a:r>
              <a:rPr lang="en-US" sz="2400" dirty="0" err="1" smtClean="0"/>
              <a:t>periode</a:t>
            </a:r>
            <a:r>
              <a:rPr lang="en-US" sz="2400" dirty="0" smtClean="0"/>
              <a:t>  </a:t>
            </a:r>
            <a:r>
              <a:rPr lang="en-US" sz="2400" dirty="0" err="1" smtClean="0"/>
              <a:t>waktu</a:t>
            </a:r>
            <a:r>
              <a:rPr lang="en-US" sz="2400" dirty="0" smtClean="0"/>
              <a:t>  </a:t>
            </a:r>
            <a:r>
              <a:rPr lang="en-US" sz="2400" dirty="0" err="1" smtClean="0"/>
              <a:t>dimana</a:t>
            </a:r>
            <a:r>
              <a:rPr lang="en-US" sz="2400" dirty="0" smtClean="0"/>
              <a:t>  </a:t>
            </a:r>
            <a:r>
              <a:rPr lang="en-US" sz="2400" dirty="0" err="1" smtClean="0"/>
              <a:t>aset</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tersebut</a:t>
            </a:r>
            <a:r>
              <a:rPr lang="en-US" sz="2400" dirty="0" smtClean="0"/>
              <a:t>  </a:t>
            </a:r>
            <a:r>
              <a:rPr lang="en-US" sz="2400" dirty="0" err="1" smtClean="0"/>
              <a:t>diharapkan</a:t>
            </a:r>
            <a:r>
              <a:rPr lang="en-US" sz="2400" dirty="0" smtClean="0"/>
              <a:t>  </a:t>
            </a:r>
            <a:r>
              <a:rPr lang="en-US" sz="2400" dirty="0" err="1" smtClean="0"/>
              <a:t>menyediakan</a:t>
            </a:r>
            <a:r>
              <a:rPr lang="en-US" sz="2400" dirty="0" smtClean="0"/>
              <a:t>  </a:t>
            </a:r>
            <a:r>
              <a:rPr lang="en-US" sz="2400" dirty="0" err="1" smtClean="0"/>
              <a:t>aliran</a:t>
            </a:r>
            <a:r>
              <a:rPr lang="en-US" sz="2400" dirty="0" smtClean="0"/>
              <a:t>  </a:t>
            </a:r>
            <a:r>
              <a:rPr lang="en-US" sz="2400" dirty="0" err="1" smtClean="0"/>
              <a:t>kas</a:t>
            </a:r>
            <a:r>
              <a:rPr lang="en-US" sz="2400" dirty="0" smtClean="0"/>
              <a:t>.  Perusahaan </a:t>
            </a:r>
            <a:r>
              <a:rPr lang="en-US" sz="2400" dirty="0" err="1" smtClean="0"/>
              <a:t>tidak</a:t>
            </a:r>
            <a:r>
              <a:rPr lang="en-US" sz="2400" dirty="0" smtClean="0"/>
              <a:t>  </a:t>
            </a:r>
            <a:r>
              <a:rPr lang="en-US" sz="2400" dirty="0" err="1" smtClean="0"/>
              <a:t>mengamortisasi</a:t>
            </a:r>
            <a:r>
              <a:rPr lang="en-US" sz="2400" dirty="0" smtClean="0"/>
              <a:t>  </a:t>
            </a:r>
            <a:r>
              <a:rPr lang="en-US" sz="2400" dirty="0" err="1" smtClean="0"/>
              <a:t>sebuah</a:t>
            </a:r>
            <a:r>
              <a:rPr lang="en-US" sz="2400" dirty="0" smtClean="0"/>
              <a:t>  </a:t>
            </a:r>
            <a:r>
              <a:rPr lang="en-US" sz="2400" dirty="0" err="1" smtClean="0"/>
              <a:t>akiva</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dengan</a:t>
            </a:r>
            <a:r>
              <a:rPr lang="en-US" sz="2400" dirty="0" smtClean="0"/>
              <a:t>  </a:t>
            </a:r>
            <a:r>
              <a:rPr lang="en-US" sz="2400" dirty="0" err="1" smtClean="0"/>
              <a:t>umur</a:t>
            </a:r>
            <a:r>
              <a:rPr lang="en-US" sz="2400" dirty="0" smtClean="0"/>
              <a:t>  </a:t>
            </a:r>
            <a:r>
              <a:rPr lang="en-US" sz="2400" dirty="0" err="1" smtClean="0"/>
              <a:t>tak</a:t>
            </a:r>
            <a:r>
              <a:rPr lang="en-US" sz="2400" dirty="0" smtClean="0"/>
              <a:t> </a:t>
            </a:r>
            <a:r>
              <a:rPr lang="en-US" sz="2400" dirty="0" err="1" smtClean="0"/>
              <a:t>terbatas</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691977" y="1383952"/>
            <a:ext cx="10750379" cy="3901837"/>
          </a:xfrm>
          <a:prstGeom prst="rect">
            <a:avLst/>
          </a:prstGeom>
          <a:noFill/>
        </p:spPr>
        <p:txBody>
          <a:bodyPr wrap="square" rtlCol="0">
            <a:spAutoFit/>
          </a:bodyPr>
          <a:lstStyle/>
          <a:p>
            <a:pPr algn="just">
              <a:lnSpc>
                <a:spcPct val="150000"/>
              </a:lnSpc>
            </a:pPr>
            <a:r>
              <a:rPr lang="en-US" sz="2400" dirty="0" smtClean="0"/>
              <a:t>Perusahaan  </a:t>
            </a:r>
            <a:r>
              <a:rPr lang="en-US" sz="2400" dirty="0" err="1" smtClean="0"/>
              <a:t>secara</a:t>
            </a:r>
            <a:r>
              <a:rPr lang="en-US" sz="2400" dirty="0" smtClean="0"/>
              <a:t>  </a:t>
            </a:r>
            <a:r>
              <a:rPr lang="en-US" sz="2400" dirty="0" err="1" smtClean="0"/>
              <a:t>utama</a:t>
            </a:r>
            <a:r>
              <a:rPr lang="en-US" sz="2400" dirty="0" smtClean="0"/>
              <a:t>  </a:t>
            </a:r>
            <a:r>
              <a:rPr lang="en-US" sz="2400" dirty="0" err="1" smtClean="0"/>
              <a:t>menggunakan</a:t>
            </a:r>
            <a:r>
              <a:rPr lang="en-US" sz="2400" dirty="0" smtClean="0"/>
              <a:t>  </a:t>
            </a: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yang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pemasaran</a:t>
            </a:r>
            <a:r>
              <a:rPr lang="en-US" sz="2400" dirty="0" smtClean="0"/>
              <a:t>  </a:t>
            </a:r>
            <a:r>
              <a:rPr lang="en-US" sz="2400" dirty="0" err="1" smtClean="0"/>
              <a:t>dalam</a:t>
            </a:r>
            <a:r>
              <a:rPr lang="en-US" sz="2400" dirty="0" smtClean="0"/>
              <a:t>  </a:t>
            </a:r>
            <a:r>
              <a:rPr lang="en-US" sz="2400" dirty="0" err="1" smtClean="0"/>
              <a:t>kegiatan</a:t>
            </a:r>
            <a:r>
              <a:rPr lang="en-US" sz="2400" dirty="0" smtClean="0"/>
              <a:t>  </a:t>
            </a:r>
            <a:r>
              <a:rPr lang="en-US" sz="2400" dirty="0" err="1" smtClean="0"/>
              <a:t>pemasaran</a:t>
            </a:r>
            <a:r>
              <a:rPr lang="en-US" sz="2400" dirty="0" smtClean="0"/>
              <a:t>  </a:t>
            </a:r>
            <a:r>
              <a:rPr lang="en-US" sz="2400" dirty="0" err="1" smtClean="0"/>
              <a:t>atau</a:t>
            </a:r>
            <a:r>
              <a:rPr lang="en-US" sz="2400" dirty="0" smtClean="0"/>
              <a:t>  </a:t>
            </a:r>
            <a:r>
              <a:rPr lang="en-US" sz="2400" dirty="0" err="1" smtClean="0"/>
              <a:t>promosi</a:t>
            </a:r>
            <a:r>
              <a:rPr lang="en-US" sz="2400" dirty="0" smtClean="0"/>
              <a:t> </a:t>
            </a:r>
            <a:r>
              <a:rPr lang="en-US" sz="2400" dirty="0" err="1" smtClean="0"/>
              <a:t>produk</a:t>
            </a:r>
            <a:r>
              <a:rPr lang="en-US" sz="2400" dirty="0" smtClean="0"/>
              <a:t>  </a:t>
            </a:r>
            <a:r>
              <a:rPr lang="en-US" sz="2400" dirty="0" err="1" smtClean="0"/>
              <a:t>dan</a:t>
            </a:r>
            <a:r>
              <a:rPr lang="en-US" sz="2400" dirty="0" smtClean="0"/>
              <a:t>  </a:t>
            </a:r>
            <a:r>
              <a:rPr lang="en-US" sz="2400" dirty="0" err="1" smtClean="0"/>
              <a:t>jasa</a:t>
            </a:r>
            <a:r>
              <a:rPr lang="en-US" sz="2400" dirty="0" smtClean="0"/>
              <a:t>.  </a:t>
            </a:r>
            <a:r>
              <a:rPr lang="en-US" sz="2400" dirty="0" err="1" smtClean="0"/>
              <a:t>Sebagai</a:t>
            </a:r>
            <a:r>
              <a:rPr lang="en-US" sz="2400" dirty="0" smtClean="0"/>
              <a:t>  </a:t>
            </a:r>
            <a:r>
              <a:rPr lang="en-US" sz="2400" dirty="0" err="1" smtClean="0"/>
              <a:t>contohnya</a:t>
            </a:r>
            <a:r>
              <a:rPr lang="en-US" sz="2400" dirty="0" smtClean="0"/>
              <a:t>:  </a:t>
            </a:r>
            <a:r>
              <a:rPr lang="en-US" sz="2400" dirty="0" err="1" smtClean="0"/>
              <a:t>nama</a:t>
            </a:r>
            <a:r>
              <a:rPr lang="en-US" sz="2400" dirty="0" smtClean="0"/>
              <a:t>  </a:t>
            </a:r>
            <a:r>
              <a:rPr lang="en-US" sz="2400" dirty="0" err="1" smtClean="0"/>
              <a:t>dagang</a:t>
            </a:r>
            <a:r>
              <a:rPr lang="en-US" sz="2400" dirty="0" smtClean="0"/>
              <a:t>,  </a:t>
            </a:r>
            <a:r>
              <a:rPr lang="en-US" sz="2400" dirty="0" err="1" smtClean="0"/>
              <a:t>kepala</a:t>
            </a:r>
            <a:r>
              <a:rPr lang="en-US" sz="2400" dirty="0" smtClean="0"/>
              <a:t>  </a:t>
            </a:r>
            <a:r>
              <a:rPr lang="en-US" sz="2400" dirty="0" err="1" smtClean="0"/>
              <a:t>surat</a:t>
            </a:r>
            <a:r>
              <a:rPr lang="en-US" sz="2400" dirty="0" smtClean="0"/>
              <a:t>  </a:t>
            </a:r>
            <a:r>
              <a:rPr lang="en-US" sz="2400" dirty="0" err="1" smtClean="0"/>
              <a:t>kabar</a:t>
            </a:r>
            <a:r>
              <a:rPr lang="en-US" sz="2400" dirty="0" smtClean="0"/>
              <a:t>,  </a:t>
            </a:r>
            <a:r>
              <a:rPr lang="en-US" sz="2400" dirty="0" err="1" smtClean="0"/>
              <a:t>nama</a:t>
            </a:r>
            <a:r>
              <a:rPr lang="en-US" sz="2400" dirty="0" smtClean="0"/>
              <a:t> domain </a:t>
            </a:r>
            <a:r>
              <a:rPr lang="en-US" sz="2400" dirty="0" err="1" smtClean="0"/>
              <a:t>di</a:t>
            </a:r>
            <a:r>
              <a:rPr lang="en-US" sz="2400" dirty="0" smtClean="0"/>
              <a:t> internet, dam </a:t>
            </a:r>
            <a:r>
              <a:rPr lang="en-US" sz="2400" dirty="0" err="1" smtClean="0"/>
              <a:t>persetujuan</a:t>
            </a:r>
            <a:r>
              <a:rPr lang="en-US" sz="2400" dirty="0" smtClean="0"/>
              <a:t> </a:t>
            </a:r>
            <a:r>
              <a:rPr lang="en-US" sz="2400" dirty="0" err="1" smtClean="0"/>
              <a:t>tanpa</a:t>
            </a:r>
            <a:r>
              <a:rPr lang="en-US" sz="2400" dirty="0" smtClean="0"/>
              <a:t> </a:t>
            </a:r>
            <a:r>
              <a:rPr lang="en-US" sz="2400" dirty="0" err="1" smtClean="0"/>
              <a:t>persaingan</a:t>
            </a:r>
            <a:r>
              <a:rPr lang="en-US" sz="2400" dirty="0" smtClean="0"/>
              <a:t>. </a:t>
            </a:r>
          </a:p>
          <a:p>
            <a:pPr algn="just">
              <a:lnSpc>
                <a:spcPct val="150000"/>
              </a:lnSpc>
            </a:pPr>
            <a:r>
              <a:rPr lang="en-US" sz="2400" dirty="0" err="1" smtClean="0"/>
              <a:t>Merek</a:t>
            </a:r>
            <a:r>
              <a:rPr lang="en-US" sz="2400" dirty="0" smtClean="0"/>
              <a:t>  </a:t>
            </a:r>
            <a:r>
              <a:rPr lang="en-US" sz="2400" dirty="0" err="1" smtClean="0"/>
              <a:t>atau</a:t>
            </a:r>
            <a:r>
              <a:rPr lang="en-US" sz="2400" dirty="0" smtClean="0"/>
              <a:t>  </a:t>
            </a:r>
            <a:r>
              <a:rPr lang="en-US" sz="2400" dirty="0" err="1" smtClean="0"/>
              <a:t>merek</a:t>
            </a:r>
            <a:r>
              <a:rPr lang="en-US" sz="2400" dirty="0" smtClean="0"/>
              <a:t>  </a:t>
            </a:r>
            <a:r>
              <a:rPr lang="en-US" sz="2400" dirty="0" err="1" smtClean="0"/>
              <a:t>dagang</a:t>
            </a:r>
            <a:r>
              <a:rPr lang="en-US" sz="2400" dirty="0" smtClean="0"/>
              <a:t>  </a:t>
            </a:r>
            <a:r>
              <a:rPr lang="en-US" sz="2400" dirty="0" err="1" smtClean="0"/>
              <a:t>adalah</a:t>
            </a:r>
            <a:r>
              <a:rPr lang="en-US" sz="2400" dirty="0" smtClean="0"/>
              <a:t>  </a:t>
            </a:r>
            <a:r>
              <a:rPr lang="en-US" sz="2400" dirty="0" err="1" smtClean="0"/>
              <a:t>kata</a:t>
            </a:r>
            <a:r>
              <a:rPr lang="en-US" sz="2400" dirty="0" smtClean="0"/>
              <a:t>,  </a:t>
            </a:r>
            <a:r>
              <a:rPr lang="en-US" sz="2400" dirty="0" err="1" smtClean="0"/>
              <a:t>frase</a:t>
            </a:r>
            <a:r>
              <a:rPr lang="en-US" sz="2400" dirty="0" smtClean="0"/>
              <a:t>,  </a:t>
            </a:r>
            <a:r>
              <a:rPr lang="en-US" sz="2400" dirty="0" err="1" smtClean="0"/>
              <a:t>atau</a:t>
            </a:r>
            <a:r>
              <a:rPr lang="en-US" sz="2400" dirty="0" smtClean="0"/>
              <a:t>  </a:t>
            </a:r>
            <a:r>
              <a:rPr lang="en-US" sz="2400" dirty="0" err="1" smtClean="0"/>
              <a:t>simbol</a:t>
            </a:r>
            <a:r>
              <a:rPr lang="en-US" sz="2400" dirty="0" smtClean="0"/>
              <a:t>  yang </a:t>
            </a:r>
            <a:r>
              <a:rPr lang="en-US" sz="2400" dirty="0" err="1" smtClean="0"/>
              <a:t>membedakan</a:t>
            </a:r>
            <a:r>
              <a:rPr lang="en-US" sz="2400" dirty="0" smtClean="0"/>
              <a:t>  </a:t>
            </a:r>
            <a:r>
              <a:rPr lang="en-US" sz="2400" dirty="0" err="1" smtClean="0"/>
              <a:t>atau</a:t>
            </a:r>
            <a:r>
              <a:rPr lang="en-US" sz="2400" dirty="0" smtClean="0"/>
              <a:t>  </a:t>
            </a:r>
            <a:r>
              <a:rPr lang="en-US" sz="2400" dirty="0" err="1" smtClean="0"/>
              <a:t>mengidentifikasi</a:t>
            </a:r>
            <a:r>
              <a:rPr lang="en-US" sz="2400" dirty="0" smtClean="0"/>
              <a:t>  </a:t>
            </a:r>
            <a:r>
              <a:rPr lang="en-US" sz="2400" dirty="0" err="1" smtClean="0"/>
              <a:t>produk</a:t>
            </a:r>
            <a:r>
              <a:rPr lang="en-US" sz="2400" dirty="0" smtClean="0"/>
              <a:t>  </a:t>
            </a:r>
            <a:r>
              <a:rPr lang="en-US" sz="2400" dirty="0" err="1" smtClean="0"/>
              <a:t>perusahaan</a:t>
            </a:r>
            <a:r>
              <a:rPr lang="en-US" sz="2400" dirty="0" smtClean="0"/>
              <a:t>  </a:t>
            </a:r>
            <a:r>
              <a:rPr lang="en-US" sz="2400" dirty="0" err="1" smtClean="0"/>
              <a:t>secara</a:t>
            </a:r>
            <a:r>
              <a:rPr lang="en-US" sz="2400" dirty="0" smtClean="0"/>
              <a:t>  </a:t>
            </a:r>
            <a:r>
              <a:rPr lang="en-US" sz="2400" dirty="0" err="1" smtClean="0"/>
              <a:t>khusus</a:t>
            </a:r>
            <a:r>
              <a:rPr lang="en-US" sz="2400" dirty="0" smtClean="0"/>
              <a:t>. </a:t>
            </a:r>
            <a:r>
              <a:rPr lang="en-US" sz="2400" dirty="0" err="1" smtClean="0"/>
              <a:t>Contohnya</a:t>
            </a:r>
            <a:r>
              <a:rPr lang="en-US" sz="2400" dirty="0" smtClean="0"/>
              <a:t> : Mercedes-Benz, Honda, </a:t>
            </a:r>
            <a:r>
              <a:rPr lang="en-US" sz="2400" dirty="0" err="1" smtClean="0"/>
              <a:t>dan</a:t>
            </a:r>
            <a:r>
              <a:rPr lang="en-US" sz="2400" dirty="0" smtClean="0"/>
              <a:t> Pepsi-Cola. </a:t>
            </a:r>
            <a:endParaRPr lang="en-US" sz="2400"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Pemasaran</a:t>
            </a:r>
            <a:endParaRPr lang="en-US" sz="3600" b="1" dirty="0">
              <a:solidFill>
                <a:schemeClr val="tx1"/>
              </a:solidFill>
            </a:endParaRPr>
          </a:p>
        </p:txBody>
      </p:sp>
    </p:spTree>
    <p:extLst>
      <p:ext uri="{BB962C8B-B14F-4D97-AF65-F5344CB8AC3E}">
        <p14:creationId xmlns:p14="http://schemas.microsoft.com/office/powerpoint/2010/main" xmlns="" val="2720491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Pelanggan</a:t>
            </a:r>
            <a:endParaRPr lang="en-US" sz="3600" b="1" dirty="0">
              <a:solidFill>
                <a:schemeClr val="tx1"/>
              </a:solidFill>
            </a:endParaRPr>
          </a:p>
        </p:txBody>
      </p:sp>
      <p:sp>
        <p:nvSpPr>
          <p:cNvPr id="12" name="TextBox 11"/>
          <p:cNvSpPr txBox="1"/>
          <p:nvPr/>
        </p:nvSpPr>
        <p:spPr>
          <a:xfrm>
            <a:off x="840259" y="1655805"/>
            <a:ext cx="10379676" cy="3244158"/>
          </a:xfrm>
          <a:prstGeom prst="rect">
            <a:avLst/>
          </a:prstGeom>
          <a:noFill/>
        </p:spPr>
        <p:txBody>
          <a:bodyPr wrap="square" rtlCol="0">
            <a:spAutoFit/>
          </a:bodyPr>
          <a:lstStyle/>
          <a:p>
            <a:pPr algn="just">
              <a:lnSpc>
                <a:spcPct val="150000"/>
              </a:lnSpc>
            </a:pPr>
            <a:r>
              <a:rPr lang="en-US" sz="2800" dirty="0" err="1" smtClean="0"/>
              <a:t>Aset</a:t>
            </a:r>
            <a:r>
              <a:rPr lang="en-US" sz="2800" dirty="0" smtClean="0"/>
              <a:t>  </a:t>
            </a:r>
            <a:r>
              <a:rPr lang="en-US" sz="2800" dirty="0" err="1" smtClean="0"/>
              <a:t>tak</a:t>
            </a:r>
            <a:r>
              <a:rPr lang="en-US" sz="2800" dirty="0" smtClean="0"/>
              <a:t>  </a:t>
            </a:r>
            <a:r>
              <a:rPr lang="en-US" sz="2800" dirty="0" err="1" smtClean="0"/>
              <a:t>berwujud</a:t>
            </a:r>
            <a:r>
              <a:rPr lang="en-US" sz="2800" dirty="0" smtClean="0"/>
              <a:t>  yang  </a:t>
            </a:r>
            <a:r>
              <a:rPr lang="en-US" sz="2800" dirty="0" err="1" smtClean="0"/>
              <a:t>berhubungan</a:t>
            </a:r>
            <a:r>
              <a:rPr lang="en-US" sz="2800" dirty="0" smtClean="0"/>
              <a:t>  </a:t>
            </a:r>
            <a:r>
              <a:rPr lang="en-US" sz="2800" dirty="0" err="1" smtClean="0"/>
              <a:t>dengan</a:t>
            </a:r>
            <a:r>
              <a:rPr lang="en-US" sz="2800" dirty="0" smtClean="0"/>
              <a:t>  </a:t>
            </a:r>
            <a:r>
              <a:rPr lang="en-US" sz="2800" dirty="0" err="1" smtClean="0"/>
              <a:t>pelanggan</a:t>
            </a:r>
            <a:r>
              <a:rPr lang="en-US" sz="2800" dirty="0" smtClean="0"/>
              <a:t>  </a:t>
            </a:r>
            <a:r>
              <a:rPr lang="en-US" sz="2800" dirty="0" err="1" smtClean="0"/>
              <a:t>dihasilkan</a:t>
            </a:r>
            <a:r>
              <a:rPr lang="en-US" sz="2800" dirty="0" smtClean="0"/>
              <a:t> </a:t>
            </a:r>
            <a:r>
              <a:rPr lang="en-US" sz="2800" dirty="0" err="1" smtClean="0"/>
              <a:t>dari</a:t>
            </a:r>
            <a:r>
              <a:rPr lang="en-US" sz="2800" dirty="0" smtClean="0"/>
              <a:t>  </a:t>
            </a:r>
            <a:r>
              <a:rPr lang="en-US" sz="2800" dirty="0" err="1" smtClean="0"/>
              <a:t>interaksi</a:t>
            </a:r>
            <a:r>
              <a:rPr lang="en-US" sz="2800" dirty="0" smtClean="0"/>
              <a:t>  </a:t>
            </a:r>
            <a:r>
              <a:rPr lang="en-US" sz="2800" dirty="0" err="1" smtClean="0"/>
              <a:t>dengan</a:t>
            </a:r>
            <a:r>
              <a:rPr lang="en-US" sz="2800" dirty="0" smtClean="0"/>
              <a:t>  </a:t>
            </a:r>
            <a:r>
              <a:rPr lang="en-US" sz="2800" dirty="0" err="1" smtClean="0"/>
              <a:t>pihak</a:t>
            </a:r>
            <a:r>
              <a:rPr lang="en-US" sz="2800" dirty="0" smtClean="0"/>
              <a:t>  </a:t>
            </a:r>
            <a:r>
              <a:rPr lang="en-US" sz="2800" dirty="0" err="1" smtClean="0"/>
              <a:t>luar</a:t>
            </a:r>
            <a:r>
              <a:rPr lang="en-US" sz="2800" dirty="0" smtClean="0"/>
              <a:t>.  </a:t>
            </a:r>
            <a:r>
              <a:rPr lang="en-US" sz="2800" dirty="0" err="1" smtClean="0"/>
              <a:t>Contohnya</a:t>
            </a:r>
            <a:r>
              <a:rPr lang="en-US" sz="2800" dirty="0" smtClean="0"/>
              <a:t>  :  </a:t>
            </a:r>
            <a:r>
              <a:rPr lang="en-US" sz="2800" dirty="0" err="1" smtClean="0"/>
              <a:t>daftar</a:t>
            </a:r>
            <a:r>
              <a:rPr lang="en-US" sz="2800" dirty="0" smtClean="0"/>
              <a:t>  </a:t>
            </a:r>
            <a:r>
              <a:rPr lang="en-US" sz="2800" dirty="0" err="1" smtClean="0"/>
              <a:t>pelanggan</a:t>
            </a:r>
            <a:r>
              <a:rPr lang="en-US" sz="2800" dirty="0" smtClean="0"/>
              <a:t>,  </a:t>
            </a:r>
            <a:r>
              <a:rPr lang="en-US" sz="2800" dirty="0" err="1" smtClean="0"/>
              <a:t>pemesanan</a:t>
            </a:r>
            <a:r>
              <a:rPr lang="en-US" sz="2800" dirty="0" smtClean="0"/>
              <a:t> </a:t>
            </a:r>
            <a:r>
              <a:rPr lang="en-US" sz="2800" dirty="0" err="1" smtClean="0"/>
              <a:t>atau</a:t>
            </a:r>
            <a:r>
              <a:rPr lang="en-US" sz="2800" dirty="0" smtClean="0"/>
              <a:t>  </a:t>
            </a:r>
            <a:r>
              <a:rPr lang="en-US" sz="2800" dirty="0" err="1" smtClean="0"/>
              <a:t>jaminan</a:t>
            </a:r>
            <a:r>
              <a:rPr lang="en-US" sz="2800" dirty="0" smtClean="0"/>
              <a:t>  </a:t>
            </a:r>
            <a:r>
              <a:rPr lang="en-US" sz="2800" dirty="0" err="1" smtClean="0"/>
              <a:t>simpanan</a:t>
            </a:r>
            <a:r>
              <a:rPr lang="en-US" sz="2800" dirty="0" smtClean="0"/>
              <a:t>  </a:t>
            </a:r>
            <a:r>
              <a:rPr lang="en-US" sz="2800" dirty="0" err="1" smtClean="0"/>
              <a:t>produksi</a:t>
            </a:r>
            <a:r>
              <a:rPr lang="en-US" sz="2800" dirty="0" smtClean="0"/>
              <a:t>,  </a:t>
            </a:r>
            <a:r>
              <a:rPr lang="en-US" sz="2800" dirty="0" err="1" smtClean="0"/>
              <a:t>semua</a:t>
            </a:r>
            <a:r>
              <a:rPr lang="en-US" sz="2800" dirty="0" smtClean="0"/>
              <a:t>  </a:t>
            </a:r>
            <a:r>
              <a:rPr lang="en-US" sz="2800" dirty="0" err="1" smtClean="0"/>
              <a:t>perjanjian</a:t>
            </a:r>
            <a:r>
              <a:rPr lang="en-US" sz="2800" dirty="0" smtClean="0"/>
              <a:t>  </a:t>
            </a:r>
            <a:r>
              <a:rPr lang="en-US" sz="2800" dirty="0" err="1" smtClean="0"/>
              <a:t>kontrak</a:t>
            </a:r>
            <a:r>
              <a:rPr lang="en-US" sz="2800" dirty="0" smtClean="0"/>
              <a:t>  </a:t>
            </a:r>
            <a:r>
              <a:rPr lang="en-US" sz="2800" dirty="0" err="1" smtClean="0"/>
              <a:t>dan</a:t>
            </a:r>
            <a:r>
              <a:rPr lang="en-US" sz="2800" dirty="0" smtClean="0"/>
              <a:t>  </a:t>
            </a:r>
            <a:r>
              <a:rPr lang="en-US" sz="2800" dirty="0" err="1" smtClean="0"/>
              <a:t>hubungan</a:t>
            </a:r>
            <a:r>
              <a:rPr lang="en-US" sz="2800" dirty="0" smtClean="0"/>
              <a:t> </a:t>
            </a:r>
            <a:r>
              <a:rPr lang="en-US" sz="2800" dirty="0" err="1" smtClean="0"/>
              <a:t>pelanggan</a:t>
            </a:r>
            <a:r>
              <a:rPr lang="en-US" sz="2800" dirty="0" smtClean="0"/>
              <a:t> non-</a:t>
            </a:r>
            <a:r>
              <a:rPr lang="en-US" sz="2800" dirty="0" err="1" smtClean="0"/>
              <a:t>kontrak</a:t>
            </a:r>
            <a:r>
              <a:rPr lang="en-US" sz="2800" dirty="0" smtClean="0"/>
              <a:t>.</a:t>
            </a:r>
            <a:endParaRPr lang="en-US" sz="2800" dirty="0"/>
          </a:p>
        </p:txBody>
      </p:sp>
    </p:spTree>
    <p:extLst>
      <p:ext uri="{BB962C8B-B14F-4D97-AF65-F5344CB8AC3E}">
        <p14:creationId xmlns:p14="http://schemas.microsoft.com/office/powerpoint/2010/main" xmlns="" val="272049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Artistik</a:t>
            </a:r>
            <a:endParaRPr lang="en-US" sz="3600" b="1" dirty="0">
              <a:solidFill>
                <a:schemeClr val="tx1"/>
              </a:solidFill>
            </a:endParaRPr>
          </a:p>
        </p:txBody>
      </p:sp>
      <p:sp>
        <p:nvSpPr>
          <p:cNvPr id="8" name="TextBox 7"/>
          <p:cNvSpPr txBox="1"/>
          <p:nvPr/>
        </p:nvSpPr>
        <p:spPr>
          <a:xfrm>
            <a:off x="395415" y="1458097"/>
            <a:ext cx="11417643" cy="4536819"/>
          </a:xfrm>
          <a:prstGeom prst="rect">
            <a:avLst/>
          </a:prstGeom>
          <a:noFill/>
        </p:spPr>
        <p:txBody>
          <a:bodyPr wrap="square" rtlCol="0">
            <a:spAutoFit/>
          </a:bodyPr>
          <a:lstStyle/>
          <a:p>
            <a:pPr algn="just">
              <a:lnSpc>
                <a:spcPct val="150000"/>
              </a:lnSpc>
            </a:pPr>
            <a:r>
              <a:rPr lang="en-US" sz="2800" dirty="0" err="1" smtClean="0"/>
              <a:t>Aset</a:t>
            </a:r>
            <a:r>
              <a:rPr lang="en-US" sz="2800" dirty="0" smtClean="0"/>
              <a:t>  </a:t>
            </a:r>
            <a:r>
              <a:rPr lang="en-US" sz="2800" dirty="0" err="1" smtClean="0"/>
              <a:t>tak</a:t>
            </a:r>
            <a:r>
              <a:rPr lang="en-US" sz="2800" dirty="0" smtClean="0"/>
              <a:t>  </a:t>
            </a:r>
            <a:r>
              <a:rPr lang="en-US" sz="2800" dirty="0" err="1" smtClean="0"/>
              <a:t>berwujud</a:t>
            </a:r>
            <a:r>
              <a:rPr lang="en-US" sz="2800" dirty="0" smtClean="0"/>
              <a:t>  yang  </a:t>
            </a:r>
            <a:r>
              <a:rPr lang="en-US" sz="2800" dirty="0" err="1" smtClean="0"/>
              <a:t>berhubungan</a:t>
            </a:r>
            <a:r>
              <a:rPr lang="en-US" sz="2800" dirty="0" smtClean="0"/>
              <a:t>  </a:t>
            </a:r>
            <a:r>
              <a:rPr lang="en-US" sz="2800" dirty="0" err="1" smtClean="0"/>
              <a:t>dengan</a:t>
            </a:r>
            <a:r>
              <a:rPr lang="en-US" sz="2800" dirty="0" smtClean="0"/>
              <a:t>  </a:t>
            </a:r>
            <a:r>
              <a:rPr lang="en-US" sz="2800" dirty="0" err="1" smtClean="0"/>
              <a:t>artistik</a:t>
            </a:r>
            <a:r>
              <a:rPr lang="en-US" sz="2800" dirty="0" smtClean="0"/>
              <a:t>  </a:t>
            </a:r>
            <a:r>
              <a:rPr lang="en-US" sz="2800" dirty="0" err="1" smtClean="0"/>
              <a:t>melibatkan</a:t>
            </a:r>
            <a:r>
              <a:rPr lang="en-US" sz="2800" dirty="0" smtClean="0"/>
              <a:t>  </a:t>
            </a:r>
            <a:r>
              <a:rPr lang="en-US" sz="2800" dirty="0" err="1" smtClean="0"/>
              <a:t>hak</a:t>
            </a:r>
            <a:r>
              <a:rPr lang="en-US" sz="2800" dirty="0" smtClean="0"/>
              <a:t> </a:t>
            </a:r>
            <a:r>
              <a:rPr lang="en-US" sz="2800" dirty="0" err="1" smtClean="0"/>
              <a:t>kepemilikan</a:t>
            </a:r>
            <a:r>
              <a:rPr lang="en-US" sz="2800" dirty="0" smtClean="0"/>
              <a:t>  </a:t>
            </a:r>
            <a:r>
              <a:rPr lang="en-US" sz="2800" dirty="0" err="1" smtClean="0"/>
              <a:t>untuk</a:t>
            </a:r>
            <a:r>
              <a:rPr lang="en-US" sz="2800" dirty="0" smtClean="0"/>
              <a:t>  </a:t>
            </a:r>
            <a:r>
              <a:rPr lang="en-US" sz="2800" dirty="0" err="1" smtClean="0"/>
              <a:t>bermain</a:t>
            </a:r>
            <a:r>
              <a:rPr lang="en-US" sz="2800" dirty="0" smtClean="0"/>
              <a:t>,  </a:t>
            </a:r>
            <a:r>
              <a:rPr lang="en-US" sz="2800" dirty="0" err="1" smtClean="0"/>
              <a:t>karya</a:t>
            </a:r>
            <a:r>
              <a:rPr lang="en-US" sz="2800" dirty="0" smtClean="0"/>
              <a:t>  yang  </a:t>
            </a:r>
            <a:r>
              <a:rPr lang="en-US" sz="2800" dirty="0" err="1" smtClean="0"/>
              <a:t>berhubungan</a:t>
            </a:r>
            <a:r>
              <a:rPr lang="en-US" sz="2800" dirty="0" smtClean="0"/>
              <a:t>  </a:t>
            </a:r>
            <a:r>
              <a:rPr lang="en-US" sz="2800" dirty="0" err="1" smtClean="0"/>
              <a:t>dengan</a:t>
            </a:r>
            <a:r>
              <a:rPr lang="en-US" sz="2800" dirty="0" smtClean="0"/>
              <a:t>  </a:t>
            </a:r>
            <a:r>
              <a:rPr lang="en-US" sz="2800" dirty="0" err="1" smtClean="0"/>
              <a:t>literatur</a:t>
            </a:r>
            <a:r>
              <a:rPr lang="en-US" sz="2800" dirty="0" smtClean="0"/>
              <a:t>  </a:t>
            </a:r>
            <a:r>
              <a:rPr lang="en-US" sz="2800" dirty="0" err="1" smtClean="0"/>
              <a:t>atau</a:t>
            </a:r>
            <a:r>
              <a:rPr lang="en-US" sz="2800" dirty="0" smtClean="0"/>
              <a:t> </a:t>
            </a:r>
            <a:r>
              <a:rPr lang="en-US" sz="2800" dirty="0" err="1" smtClean="0"/>
              <a:t>kesusasteraan</a:t>
            </a:r>
            <a:r>
              <a:rPr lang="en-US" sz="2800" dirty="0" smtClean="0"/>
              <a:t>,  </a:t>
            </a:r>
            <a:r>
              <a:rPr lang="en-US" sz="2800" dirty="0" err="1" smtClean="0"/>
              <a:t>karya</a:t>
            </a:r>
            <a:r>
              <a:rPr lang="en-US" sz="2800" dirty="0" smtClean="0"/>
              <a:t>  </a:t>
            </a:r>
            <a:r>
              <a:rPr lang="en-US" sz="2800" dirty="0" err="1" smtClean="0"/>
              <a:t>musik</a:t>
            </a:r>
            <a:r>
              <a:rPr lang="en-US" sz="2800" dirty="0" smtClean="0"/>
              <a:t>,  </a:t>
            </a:r>
            <a:r>
              <a:rPr lang="en-US" sz="2800" dirty="0" err="1" smtClean="0"/>
              <a:t>gambar</a:t>
            </a:r>
            <a:r>
              <a:rPr lang="en-US" sz="2800" dirty="0" smtClean="0"/>
              <a:t>,  </a:t>
            </a:r>
            <a:r>
              <a:rPr lang="en-US" sz="2800" dirty="0" err="1" smtClean="0"/>
              <a:t>foto</a:t>
            </a:r>
            <a:r>
              <a:rPr lang="en-US" sz="2800" dirty="0" smtClean="0"/>
              <a:t>,  </a:t>
            </a:r>
            <a:r>
              <a:rPr lang="en-US" sz="2800" dirty="0" err="1" smtClean="0"/>
              <a:t>dan</a:t>
            </a:r>
            <a:r>
              <a:rPr lang="en-US" sz="2800" dirty="0" smtClean="0"/>
              <a:t>  video  </a:t>
            </a:r>
            <a:r>
              <a:rPr lang="en-US" sz="2800" dirty="0" err="1" smtClean="0"/>
              <a:t>dan</a:t>
            </a:r>
            <a:r>
              <a:rPr lang="en-US" sz="2800" dirty="0" smtClean="0"/>
              <a:t>  </a:t>
            </a:r>
            <a:r>
              <a:rPr lang="en-US" sz="2800" dirty="0" err="1" smtClean="0"/>
              <a:t>bahan</a:t>
            </a:r>
            <a:r>
              <a:rPr lang="en-US" sz="2800" dirty="0" smtClean="0"/>
              <a:t>  audio  visual. </a:t>
            </a:r>
            <a:r>
              <a:rPr lang="en-US" sz="2800" dirty="0" err="1" smtClean="0"/>
              <a:t>Hak</a:t>
            </a:r>
            <a:r>
              <a:rPr lang="en-US" sz="2800" dirty="0" smtClean="0"/>
              <a:t> </a:t>
            </a:r>
            <a:r>
              <a:rPr lang="en-US" sz="2800" dirty="0" err="1" smtClean="0"/>
              <a:t>cipta</a:t>
            </a:r>
            <a:r>
              <a:rPr lang="en-US" sz="2800" dirty="0" smtClean="0"/>
              <a:t>  </a:t>
            </a:r>
            <a:r>
              <a:rPr lang="en-US" sz="2800" dirty="0" err="1" smtClean="0"/>
              <a:t>melindungi</a:t>
            </a:r>
            <a:r>
              <a:rPr lang="en-US" sz="2800" dirty="0" smtClean="0"/>
              <a:t> </a:t>
            </a:r>
            <a:r>
              <a:rPr lang="en-US" sz="2800" dirty="0" err="1" smtClean="0"/>
              <a:t>hak</a:t>
            </a:r>
            <a:r>
              <a:rPr lang="en-US" sz="2800" dirty="0" smtClean="0"/>
              <a:t> </a:t>
            </a:r>
            <a:r>
              <a:rPr lang="en-US" sz="2800" dirty="0" err="1" smtClean="0"/>
              <a:t>kepemilikan</a:t>
            </a:r>
            <a:r>
              <a:rPr lang="en-US" sz="2800" dirty="0" smtClean="0"/>
              <a:t>.   </a:t>
            </a:r>
            <a:r>
              <a:rPr lang="en-US" sz="2800" dirty="0" err="1" smtClean="0"/>
              <a:t>Hak</a:t>
            </a:r>
            <a:r>
              <a:rPr lang="en-US" sz="2800" dirty="0" smtClean="0"/>
              <a:t>  </a:t>
            </a:r>
            <a:r>
              <a:rPr lang="en-US" sz="2800" dirty="0" err="1" smtClean="0"/>
              <a:t>cipta</a:t>
            </a:r>
            <a:r>
              <a:rPr lang="en-US" sz="2800" dirty="0" smtClean="0"/>
              <a:t>  </a:t>
            </a:r>
            <a:r>
              <a:rPr lang="en-US" sz="2800" dirty="0" err="1" smtClean="0"/>
              <a:t>adalah</a:t>
            </a:r>
            <a:r>
              <a:rPr lang="en-US" sz="2800" dirty="0" smtClean="0"/>
              <a:t>  </a:t>
            </a:r>
            <a:r>
              <a:rPr lang="en-US" sz="2800" dirty="0" err="1" smtClean="0"/>
              <a:t>hak</a:t>
            </a:r>
            <a:r>
              <a:rPr lang="en-US" sz="2800" dirty="0" smtClean="0"/>
              <a:t>  </a:t>
            </a:r>
            <a:r>
              <a:rPr lang="en-US" sz="2800" dirty="0" err="1" smtClean="0"/>
              <a:t>penghargaan</a:t>
            </a:r>
            <a:r>
              <a:rPr lang="en-US" sz="2800" dirty="0" smtClean="0"/>
              <a:t>  </a:t>
            </a:r>
            <a:r>
              <a:rPr lang="en-US" sz="2800" dirty="0" err="1" smtClean="0"/>
              <a:t>pemerintah</a:t>
            </a:r>
            <a:r>
              <a:rPr lang="en-US" sz="2800" dirty="0" smtClean="0"/>
              <a:t>  yang  </a:t>
            </a:r>
            <a:r>
              <a:rPr lang="en-US" sz="2800" dirty="0" err="1" smtClean="0"/>
              <a:t>dimiliki</a:t>
            </a:r>
            <a:r>
              <a:rPr lang="en-US" sz="2800" dirty="0" smtClean="0"/>
              <a:t>  </a:t>
            </a:r>
            <a:r>
              <a:rPr lang="en-US" sz="2800" dirty="0" err="1" smtClean="0"/>
              <a:t>oleh</a:t>
            </a:r>
            <a:r>
              <a:rPr lang="en-US" sz="2800" dirty="0" smtClean="0"/>
              <a:t> </a:t>
            </a:r>
            <a:r>
              <a:rPr lang="en-US" sz="2800" dirty="0" err="1" smtClean="0"/>
              <a:t>pengarang</a:t>
            </a:r>
            <a:r>
              <a:rPr lang="en-US" sz="2800" dirty="0" smtClean="0"/>
              <a:t>,  </a:t>
            </a:r>
            <a:r>
              <a:rPr lang="en-US" sz="2800" dirty="0" err="1" smtClean="0"/>
              <a:t>pelukis</a:t>
            </a:r>
            <a:r>
              <a:rPr lang="en-US" sz="2800" dirty="0" smtClean="0"/>
              <a:t>,  </a:t>
            </a:r>
            <a:r>
              <a:rPr lang="en-US" sz="2800" dirty="0" err="1" smtClean="0"/>
              <a:t>musisi</a:t>
            </a:r>
            <a:r>
              <a:rPr lang="en-US" sz="2800" dirty="0" smtClean="0"/>
              <a:t>,  </a:t>
            </a:r>
            <a:r>
              <a:rPr lang="en-US" sz="2800" dirty="0" err="1" smtClean="0"/>
              <a:t>pemahat</a:t>
            </a:r>
            <a:r>
              <a:rPr lang="en-US" sz="2800" dirty="0" smtClean="0"/>
              <a:t>,  </a:t>
            </a:r>
            <a:r>
              <a:rPr lang="en-US" sz="2800" dirty="0" err="1" smtClean="0"/>
              <a:t>dan</a:t>
            </a:r>
            <a:r>
              <a:rPr lang="en-US" sz="2800" dirty="0" smtClean="0"/>
              <a:t>  </a:t>
            </a:r>
            <a:r>
              <a:rPr lang="en-US" sz="2800" dirty="0" err="1" smtClean="0"/>
              <a:t>dan</a:t>
            </a:r>
            <a:r>
              <a:rPr lang="en-US" sz="2800" dirty="0" smtClean="0"/>
              <a:t>  </a:t>
            </a:r>
            <a:r>
              <a:rPr lang="en-US" sz="2800" dirty="0" err="1" smtClean="0"/>
              <a:t>seniman</a:t>
            </a:r>
            <a:r>
              <a:rPr lang="en-US" sz="2800" dirty="0" smtClean="0"/>
              <a:t>  </a:t>
            </a:r>
            <a:r>
              <a:rPr lang="en-US" sz="2800" dirty="0" err="1" smtClean="0"/>
              <a:t>lainnya</a:t>
            </a:r>
            <a:r>
              <a:rPr lang="en-US" sz="2800" dirty="0" smtClean="0"/>
              <a:t>  </a:t>
            </a:r>
            <a:r>
              <a:rPr lang="en-US" sz="2800" dirty="0" err="1" smtClean="0"/>
              <a:t>dalam</a:t>
            </a:r>
            <a:r>
              <a:rPr lang="en-US" sz="2800" dirty="0" smtClean="0"/>
              <a:t>    </a:t>
            </a:r>
            <a:r>
              <a:rPr lang="en-US" sz="2800" dirty="0" err="1" smtClean="0"/>
              <a:t>kreasi</a:t>
            </a:r>
            <a:r>
              <a:rPr lang="en-US" sz="2800" dirty="0" smtClean="0"/>
              <a:t> </a:t>
            </a:r>
            <a:r>
              <a:rPr lang="en-US" sz="2800" dirty="0" err="1" smtClean="0"/>
              <a:t>dan</a:t>
            </a:r>
            <a:r>
              <a:rPr lang="en-US" sz="2800" dirty="0" smtClean="0"/>
              <a:t> </a:t>
            </a:r>
            <a:r>
              <a:rPr lang="en-US" sz="2800" dirty="0" err="1" smtClean="0"/>
              <a:t>ekspresinya</a:t>
            </a:r>
            <a:r>
              <a:rPr lang="en-US" sz="2800" dirty="0" smtClean="0"/>
              <a:t>.</a:t>
            </a:r>
          </a:p>
        </p:txBody>
      </p:sp>
    </p:spTree>
    <p:extLst>
      <p:ext uri="{BB962C8B-B14F-4D97-AF65-F5344CB8AC3E}">
        <p14:creationId xmlns:p14="http://schemas.microsoft.com/office/powerpoint/2010/main" xmlns="" val="272049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Kontrak</a:t>
            </a:r>
            <a:endParaRPr lang="en-US" sz="3600" b="1" dirty="0">
              <a:solidFill>
                <a:schemeClr val="tx1"/>
              </a:solidFill>
            </a:endParaRPr>
          </a:p>
        </p:txBody>
      </p:sp>
      <p:sp>
        <p:nvSpPr>
          <p:cNvPr id="7" name="TextBox 6"/>
          <p:cNvSpPr txBox="1"/>
          <p:nvPr/>
        </p:nvSpPr>
        <p:spPr>
          <a:xfrm>
            <a:off x="543697" y="1087388"/>
            <a:ext cx="11121081" cy="5009833"/>
          </a:xfrm>
          <a:prstGeom prst="rect">
            <a:avLst/>
          </a:prstGeom>
          <a:noFill/>
        </p:spPr>
        <p:txBody>
          <a:bodyPr wrap="square" rtlCol="0">
            <a:spAutoFit/>
          </a:bodyPr>
          <a:lstStyle/>
          <a:p>
            <a:pPr algn="just">
              <a:lnSpc>
                <a:spcPct val="150000"/>
              </a:lnSpc>
            </a:pPr>
            <a:r>
              <a:rPr lang="en-US" sz="2400" dirty="0" err="1" smtClean="0"/>
              <a:t>Aktiva</a:t>
            </a:r>
            <a:r>
              <a:rPr lang="en-US" sz="2400" dirty="0" smtClean="0"/>
              <a:t>  yang  </a:t>
            </a:r>
            <a:r>
              <a:rPr lang="en-US" sz="2400" dirty="0" err="1" smtClean="0"/>
              <a:t>tak</a:t>
            </a:r>
            <a:r>
              <a:rPr lang="en-US" sz="2400" dirty="0" smtClean="0"/>
              <a:t>  </a:t>
            </a:r>
            <a:r>
              <a:rPr lang="en-US" sz="2400" dirty="0" err="1" smtClean="0"/>
              <a:t>berwujud</a:t>
            </a:r>
            <a:r>
              <a:rPr lang="en-US" sz="2400" dirty="0" smtClean="0"/>
              <a:t>  yang  </a:t>
            </a:r>
            <a:r>
              <a:rPr lang="en-US" sz="2400" dirty="0" err="1" smtClean="0"/>
              <a:t>kemudian</a:t>
            </a:r>
            <a:r>
              <a:rPr lang="en-US" sz="2400" dirty="0" smtClean="0"/>
              <a:t>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suatu</a:t>
            </a:r>
            <a:r>
              <a:rPr lang="en-US" sz="2400" dirty="0" smtClean="0"/>
              <a:t> </a:t>
            </a:r>
            <a:r>
              <a:rPr lang="en-US" sz="2400" dirty="0" err="1" smtClean="0"/>
              <a:t>kontrak</a:t>
            </a:r>
            <a:r>
              <a:rPr lang="en-US" sz="2400" dirty="0" smtClean="0"/>
              <a:t>  </a:t>
            </a:r>
            <a:r>
              <a:rPr lang="en-US" sz="2400" dirty="0" err="1" smtClean="0"/>
              <a:t>yaitu</a:t>
            </a:r>
            <a:r>
              <a:rPr lang="en-US" sz="2400" dirty="0" smtClean="0"/>
              <a:t>  </a:t>
            </a:r>
            <a:r>
              <a:rPr lang="en-US" sz="2400" dirty="0" err="1" smtClean="0"/>
              <a:t>merupakan</a:t>
            </a:r>
            <a:r>
              <a:rPr lang="en-US" sz="2400" dirty="0" smtClean="0"/>
              <a:t>  </a:t>
            </a:r>
            <a:r>
              <a:rPr lang="en-US" sz="2400" dirty="0" err="1" smtClean="0"/>
              <a:t>nilai</a:t>
            </a:r>
            <a:r>
              <a:rPr lang="en-US" sz="2400" dirty="0" smtClean="0"/>
              <a:t>  </a:t>
            </a:r>
            <a:r>
              <a:rPr lang="en-US" sz="2400" dirty="0" err="1" smtClean="0"/>
              <a:t>dari</a:t>
            </a:r>
            <a:r>
              <a:rPr lang="en-US" sz="2400" dirty="0" smtClean="0"/>
              <a:t>  </a:t>
            </a:r>
            <a:r>
              <a:rPr lang="en-US" sz="2400" dirty="0" err="1" smtClean="0"/>
              <a:t>hak</a:t>
            </a:r>
            <a:r>
              <a:rPr lang="en-US" sz="2400" dirty="0" smtClean="0"/>
              <a:t>  yang  </a:t>
            </a:r>
            <a:r>
              <a:rPr lang="en-US" sz="2400" dirty="0" err="1" smtClean="0"/>
              <a:t>timbul</a:t>
            </a:r>
            <a:r>
              <a:rPr lang="en-US" sz="2400" dirty="0" smtClean="0"/>
              <a:t>  </a:t>
            </a:r>
            <a:r>
              <a:rPr lang="en-US" sz="2400" dirty="0" err="1" smtClean="0"/>
              <a:t>dari</a:t>
            </a:r>
            <a:r>
              <a:rPr lang="en-US" sz="2400" dirty="0" smtClean="0"/>
              <a:t>  </a:t>
            </a:r>
            <a:r>
              <a:rPr lang="en-US" sz="2400" dirty="0" err="1" smtClean="0"/>
              <a:t>suatu</a:t>
            </a:r>
            <a:r>
              <a:rPr lang="en-US" sz="2400" dirty="0" smtClean="0"/>
              <a:t>  </a:t>
            </a:r>
            <a:r>
              <a:rPr lang="en-US" sz="2400" dirty="0" err="1" smtClean="0"/>
              <a:t>perjanjian</a:t>
            </a:r>
            <a:r>
              <a:rPr lang="en-US" sz="2400" dirty="0" smtClean="0"/>
              <a:t> </a:t>
            </a:r>
            <a:r>
              <a:rPr lang="en-US" sz="2400" dirty="0" err="1" smtClean="0"/>
              <a:t>kontrak</a:t>
            </a:r>
            <a:r>
              <a:rPr lang="en-US" sz="2400" dirty="0" smtClean="0"/>
              <a:t>.  .  </a:t>
            </a:r>
            <a:r>
              <a:rPr lang="en-US" sz="2400" dirty="0" err="1" smtClean="0"/>
              <a:t>Umumnya</a:t>
            </a:r>
            <a:r>
              <a:rPr lang="en-US" sz="2400" dirty="0" smtClean="0"/>
              <a:t>,  </a:t>
            </a:r>
            <a:r>
              <a:rPr lang="en-US" sz="2400" dirty="0" err="1" smtClean="0"/>
              <a:t>bentuk</a:t>
            </a:r>
            <a:r>
              <a:rPr lang="en-US" sz="2400" dirty="0" smtClean="0"/>
              <a:t>  </a:t>
            </a:r>
            <a:r>
              <a:rPr lang="en-US" sz="2400" dirty="0" err="1" smtClean="0"/>
              <a:t>aktiva</a:t>
            </a:r>
            <a:r>
              <a:rPr lang="en-US" sz="2400" dirty="0" smtClean="0"/>
              <a:t>  yang  </a:t>
            </a:r>
            <a:r>
              <a:rPr lang="en-US" sz="2400" dirty="0" err="1" smtClean="0"/>
              <a:t>tak</a:t>
            </a:r>
            <a:r>
              <a:rPr lang="en-US" sz="2400" dirty="0" smtClean="0"/>
              <a:t>  </a:t>
            </a:r>
            <a:r>
              <a:rPr lang="en-US" sz="2400" dirty="0" err="1" smtClean="0"/>
              <a:t>berwujud</a:t>
            </a:r>
            <a:r>
              <a:rPr lang="en-US" sz="2400" dirty="0" smtClean="0"/>
              <a:t>  yang  </a:t>
            </a:r>
            <a:r>
              <a:rPr lang="en-US" sz="2400" dirty="0" err="1" smtClean="0"/>
              <a:t>kemudian</a:t>
            </a:r>
            <a:r>
              <a:rPr lang="en-US" sz="2400" dirty="0" smtClean="0"/>
              <a:t> </a:t>
            </a:r>
            <a:r>
              <a:rPr lang="en-US" sz="2400" dirty="0" err="1" smtClean="0"/>
              <a:t>terhubung</a:t>
            </a:r>
            <a:r>
              <a:rPr lang="en-US" sz="2400" dirty="0" smtClean="0"/>
              <a:t>  </a:t>
            </a:r>
            <a:r>
              <a:rPr lang="en-US" sz="2400" dirty="0" err="1" smtClean="0"/>
              <a:t>dengan</a:t>
            </a:r>
            <a:r>
              <a:rPr lang="en-US" sz="2400" dirty="0" smtClean="0"/>
              <a:t>  </a:t>
            </a:r>
            <a:r>
              <a:rPr lang="en-US" sz="2400" dirty="0" err="1" smtClean="0"/>
              <a:t>suatu</a:t>
            </a:r>
            <a:r>
              <a:rPr lang="en-US" sz="2400" dirty="0" smtClean="0"/>
              <a:t>  </a:t>
            </a:r>
            <a:r>
              <a:rPr lang="en-US" sz="2400" dirty="0" err="1" smtClean="0"/>
              <a:t>kontrak</a:t>
            </a:r>
            <a:r>
              <a:rPr lang="en-US" sz="2400" dirty="0" smtClean="0"/>
              <a:t>  </a:t>
            </a:r>
            <a:r>
              <a:rPr lang="en-US" sz="2400" dirty="0" err="1" smtClean="0"/>
              <a:t>disebut</a:t>
            </a:r>
            <a:r>
              <a:rPr lang="en-US" sz="2400" dirty="0" smtClean="0"/>
              <a:t>  </a:t>
            </a:r>
            <a:r>
              <a:rPr lang="en-US" sz="2400" dirty="0" err="1" smtClean="0"/>
              <a:t>dengan</a:t>
            </a:r>
            <a:r>
              <a:rPr lang="en-US" sz="2400" dirty="0" smtClean="0"/>
              <a:t>  </a:t>
            </a:r>
            <a:r>
              <a:rPr lang="en-US" sz="2400" dirty="0" err="1" smtClean="0"/>
              <a:t>waralaba</a:t>
            </a:r>
            <a:r>
              <a:rPr lang="en-US" sz="2400" dirty="0" smtClean="0"/>
              <a:t>.  </a:t>
            </a:r>
            <a:r>
              <a:rPr lang="en-US" sz="2400" dirty="0" err="1" smtClean="0"/>
              <a:t>Waralaba</a:t>
            </a:r>
            <a:r>
              <a:rPr lang="en-US" sz="2400" dirty="0" smtClean="0"/>
              <a:t> (franchise)  </a:t>
            </a:r>
            <a:r>
              <a:rPr lang="en-US" sz="2400" dirty="0" err="1" smtClean="0"/>
              <a:t>adalah</a:t>
            </a:r>
            <a:r>
              <a:rPr lang="en-US" sz="2400" dirty="0" smtClean="0"/>
              <a:t>  </a:t>
            </a:r>
            <a:r>
              <a:rPr lang="en-US" sz="2400" dirty="0" err="1" smtClean="0"/>
              <a:t>perjanjian</a:t>
            </a:r>
            <a:r>
              <a:rPr lang="en-US" sz="2400" dirty="0" smtClean="0"/>
              <a:t>  </a:t>
            </a:r>
            <a:r>
              <a:rPr lang="en-US" sz="2400" dirty="0" err="1" smtClean="0"/>
              <a:t>kontraktual</a:t>
            </a:r>
            <a:r>
              <a:rPr lang="en-US" sz="2400" dirty="0" smtClean="0"/>
              <a:t>  </a:t>
            </a:r>
            <a:r>
              <a:rPr lang="en-US" sz="2400" dirty="0" err="1" smtClean="0"/>
              <a:t>di</a:t>
            </a:r>
            <a:r>
              <a:rPr lang="en-US" sz="2400" dirty="0" smtClean="0"/>
              <a:t>  </a:t>
            </a:r>
            <a:r>
              <a:rPr lang="en-US" sz="2400" dirty="0" err="1" smtClean="0"/>
              <a:t>mana</a:t>
            </a:r>
            <a:r>
              <a:rPr lang="en-US" sz="2400" dirty="0" smtClean="0"/>
              <a:t>  </a:t>
            </a:r>
            <a:r>
              <a:rPr lang="en-US" sz="2400" dirty="0" err="1" smtClean="0"/>
              <a:t>pemilik</a:t>
            </a:r>
            <a:r>
              <a:rPr lang="en-US" sz="2400" dirty="0" smtClean="0"/>
              <a:t>  </a:t>
            </a:r>
            <a:r>
              <a:rPr lang="en-US" sz="2400" dirty="0" err="1" smtClean="0"/>
              <a:t>waralaba</a:t>
            </a:r>
            <a:r>
              <a:rPr lang="en-US" sz="2400" dirty="0" smtClean="0"/>
              <a:t> </a:t>
            </a:r>
            <a:r>
              <a:rPr lang="en-US" sz="2400" dirty="0" err="1" smtClean="0"/>
              <a:t>memberikan</a:t>
            </a:r>
            <a:r>
              <a:rPr lang="en-US" sz="2400" dirty="0" smtClean="0"/>
              <a:t> </a:t>
            </a:r>
            <a:r>
              <a:rPr lang="en-US" sz="2400" dirty="0" err="1" smtClean="0"/>
              <a:t>hak</a:t>
            </a:r>
            <a:r>
              <a:rPr lang="en-US" sz="2400" dirty="0" smtClean="0"/>
              <a:t> </a:t>
            </a:r>
            <a:r>
              <a:rPr lang="en-US" sz="2400" dirty="0" err="1" smtClean="0"/>
              <a:t>kepada</a:t>
            </a:r>
            <a:r>
              <a:rPr lang="en-US" sz="2400" dirty="0" smtClean="0"/>
              <a:t> </a:t>
            </a:r>
            <a:r>
              <a:rPr lang="en-US" sz="2400" dirty="0" err="1" smtClean="0"/>
              <a:t>pemegang</a:t>
            </a:r>
            <a:r>
              <a:rPr lang="en-US" sz="2400" dirty="0" smtClean="0"/>
              <a:t> </a:t>
            </a:r>
            <a:r>
              <a:rPr lang="en-US" sz="2400" dirty="0" err="1" smtClean="0"/>
              <a:t>waralaba</a:t>
            </a:r>
            <a:r>
              <a:rPr lang="en-US" sz="2400" dirty="0" smtClean="0"/>
              <a:t> </a:t>
            </a:r>
            <a:r>
              <a:rPr lang="en-US" sz="2400" dirty="0" err="1" smtClean="0"/>
              <a:t>untuk</a:t>
            </a:r>
            <a:r>
              <a:rPr lang="en-US" sz="2400" dirty="0" smtClean="0"/>
              <a:t> </a:t>
            </a:r>
            <a:r>
              <a:rPr lang="en-US" sz="2400" dirty="0" err="1" smtClean="0"/>
              <a:t>melaukuan</a:t>
            </a:r>
            <a:r>
              <a:rPr lang="en-US" sz="2400" dirty="0" smtClean="0"/>
              <a:t> </a:t>
            </a:r>
            <a:r>
              <a:rPr lang="en-US" sz="2400" dirty="0" err="1" smtClean="0"/>
              <a:t>penjualan</a:t>
            </a:r>
            <a:r>
              <a:rPr lang="en-US" sz="2400" dirty="0" smtClean="0"/>
              <a:t> </a:t>
            </a:r>
            <a:r>
              <a:rPr lang="en-US" sz="2400" dirty="0" err="1" smtClean="0"/>
              <a:t>atas</a:t>
            </a:r>
            <a:r>
              <a:rPr lang="en-US" sz="2400" dirty="0" smtClean="0"/>
              <a:t> </a:t>
            </a:r>
            <a:r>
              <a:rPr lang="en-US" sz="2400" dirty="0" err="1" smtClean="0"/>
              <a:t>produk</a:t>
            </a:r>
            <a:r>
              <a:rPr lang="en-US" sz="2400" dirty="0" smtClean="0"/>
              <a:t>  </a:t>
            </a:r>
            <a:r>
              <a:rPr lang="en-US" sz="2400" dirty="0" err="1" smtClean="0"/>
              <a:t>ataupun</a:t>
            </a:r>
            <a:r>
              <a:rPr lang="en-US" sz="2400" dirty="0" smtClean="0"/>
              <a:t>  </a:t>
            </a:r>
            <a:r>
              <a:rPr lang="en-US" sz="2400" dirty="0" err="1" smtClean="0"/>
              <a:t>suatu</a:t>
            </a:r>
            <a:r>
              <a:rPr lang="en-US" sz="2400" dirty="0" smtClean="0"/>
              <a:t>  </a:t>
            </a:r>
            <a:r>
              <a:rPr lang="en-US" sz="2400" dirty="0" err="1" smtClean="0"/>
              <a:t>jasa</a:t>
            </a:r>
            <a:r>
              <a:rPr lang="en-US" sz="2400" dirty="0" smtClean="0"/>
              <a:t>  </a:t>
            </a:r>
            <a:r>
              <a:rPr lang="en-US" sz="2400" dirty="0" err="1" smtClean="0"/>
              <a:t>tertentu</a:t>
            </a:r>
            <a:r>
              <a:rPr lang="en-US" sz="2400" dirty="0" smtClean="0"/>
              <a:t>,  </a:t>
            </a:r>
            <a:r>
              <a:rPr lang="en-US" sz="2400" dirty="0" err="1" smtClean="0"/>
              <a:t>dengan</a:t>
            </a:r>
            <a:r>
              <a:rPr lang="en-US" sz="2400" dirty="0" smtClean="0"/>
              <a:t>  </a:t>
            </a:r>
            <a:r>
              <a:rPr lang="en-US" sz="2400" dirty="0" err="1" smtClean="0"/>
              <a:t>memanfaatkan</a:t>
            </a:r>
            <a:r>
              <a:rPr lang="en-US" sz="2400" dirty="0" smtClean="0"/>
              <a:t>  </a:t>
            </a:r>
            <a:r>
              <a:rPr lang="en-US" sz="2400" dirty="0" err="1" smtClean="0"/>
              <a:t>merk</a:t>
            </a:r>
            <a:r>
              <a:rPr lang="en-US" sz="2400" dirty="0" smtClean="0"/>
              <a:t>  </a:t>
            </a:r>
            <a:r>
              <a:rPr lang="en-US" sz="2400" dirty="0" err="1" smtClean="0"/>
              <a:t>dagang</a:t>
            </a:r>
            <a:r>
              <a:rPr lang="en-US" sz="2400" dirty="0" smtClean="0"/>
              <a:t>  </a:t>
            </a:r>
            <a:r>
              <a:rPr lang="en-US" sz="2400" dirty="0" err="1" smtClean="0"/>
              <a:t>atau</a:t>
            </a:r>
            <a:r>
              <a:rPr lang="en-US" sz="2400" dirty="0" smtClean="0"/>
              <a:t> </a:t>
            </a:r>
            <a:r>
              <a:rPr lang="en-US" sz="2400" dirty="0" err="1" smtClean="0"/>
              <a:t>nama</a:t>
            </a:r>
            <a:r>
              <a:rPr lang="en-US" sz="2400" dirty="0" smtClean="0"/>
              <a:t>  </a:t>
            </a:r>
            <a:r>
              <a:rPr lang="en-US" sz="2400" dirty="0" err="1" smtClean="0"/>
              <a:t>dagang</a:t>
            </a:r>
            <a:r>
              <a:rPr lang="en-US" sz="2400" dirty="0" smtClean="0"/>
              <a:t>.  </a:t>
            </a:r>
            <a:r>
              <a:rPr lang="en-US" sz="2400" dirty="0" err="1" smtClean="0"/>
              <a:t>Contoh</a:t>
            </a:r>
            <a:r>
              <a:rPr lang="en-US" sz="2400" dirty="0" smtClean="0"/>
              <a:t>  </a:t>
            </a:r>
            <a:r>
              <a:rPr lang="en-US" sz="2400" dirty="0" err="1" smtClean="0"/>
              <a:t>dari</a:t>
            </a:r>
            <a:r>
              <a:rPr lang="en-US" sz="2400" dirty="0" smtClean="0"/>
              <a:t>  </a:t>
            </a:r>
            <a:r>
              <a:rPr lang="en-US" sz="2400" dirty="0" err="1" smtClean="0"/>
              <a:t>waralaba</a:t>
            </a:r>
            <a:r>
              <a:rPr lang="en-US" sz="2400" dirty="0" smtClean="0"/>
              <a:t>  </a:t>
            </a:r>
            <a:r>
              <a:rPr lang="en-US" sz="2400" dirty="0" err="1" smtClean="0"/>
              <a:t>seperti</a:t>
            </a:r>
            <a:r>
              <a:rPr lang="en-US" sz="2400" dirty="0" smtClean="0"/>
              <a:t>  </a:t>
            </a:r>
            <a:r>
              <a:rPr lang="en-US" sz="2400" dirty="0" err="1" smtClean="0"/>
              <a:t>adanya</a:t>
            </a:r>
            <a:r>
              <a:rPr lang="en-US" sz="2400" dirty="0" smtClean="0"/>
              <a:t>  </a:t>
            </a:r>
            <a:r>
              <a:rPr lang="en-US" sz="2400" dirty="0" err="1" smtClean="0"/>
              <a:t>perjanjian</a:t>
            </a:r>
            <a:r>
              <a:rPr lang="en-US" sz="2400" dirty="0" smtClean="0"/>
              <a:t>  </a:t>
            </a:r>
            <a:r>
              <a:rPr lang="en-US" sz="2400" dirty="0" err="1" smtClean="0"/>
              <a:t>lisensi</a:t>
            </a:r>
            <a:r>
              <a:rPr lang="en-US" sz="2400" dirty="0" smtClean="0"/>
              <a:t>,  </a:t>
            </a:r>
            <a:r>
              <a:rPr lang="en-US" sz="2400" dirty="0" err="1" smtClean="0"/>
              <a:t>adanya</a:t>
            </a:r>
            <a:r>
              <a:rPr lang="en-US" sz="2400" dirty="0" smtClean="0"/>
              <a:t> </a:t>
            </a:r>
            <a:r>
              <a:rPr lang="en-US" sz="2400" dirty="0" err="1" smtClean="0"/>
              <a:t>izin</a:t>
            </a:r>
            <a:r>
              <a:rPr lang="en-US" sz="2400" dirty="0" smtClean="0"/>
              <a:t> </a:t>
            </a:r>
            <a:r>
              <a:rPr lang="en-US" sz="2400" dirty="0" err="1" smtClean="0"/>
              <a:t>bangunan</a:t>
            </a:r>
            <a:r>
              <a:rPr lang="en-US" sz="2400" dirty="0" smtClean="0"/>
              <a:t>, </a:t>
            </a:r>
            <a:r>
              <a:rPr lang="en-US" sz="2400" dirty="0" err="1" smtClean="0"/>
              <a:t>adanya</a:t>
            </a:r>
            <a:r>
              <a:rPr lang="en-US" sz="2400" dirty="0" smtClean="0"/>
              <a:t> </a:t>
            </a:r>
            <a:r>
              <a:rPr lang="en-US" sz="2400" dirty="0" err="1" smtClean="0"/>
              <a:t>suatu</a:t>
            </a:r>
            <a:r>
              <a:rPr lang="en-US" sz="2400" dirty="0" smtClean="0"/>
              <a:t> </a:t>
            </a:r>
            <a:r>
              <a:rPr lang="en-US" sz="2400" dirty="0" err="1" smtClean="0"/>
              <a:t>hak</a:t>
            </a:r>
            <a:r>
              <a:rPr lang="en-US" sz="2400" dirty="0" smtClean="0"/>
              <a:t> </a:t>
            </a:r>
            <a:r>
              <a:rPr lang="en-US" sz="2400" dirty="0" err="1" smtClean="0"/>
              <a:t>siaran</a:t>
            </a:r>
            <a:r>
              <a:rPr lang="en-US" sz="2400" dirty="0" smtClean="0"/>
              <a:t> </a:t>
            </a:r>
            <a:r>
              <a:rPr lang="en-US" sz="2400" dirty="0" err="1" smtClean="0"/>
              <a:t>maupun</a:t>
            </a:r>
            <a:r>
              <a:rPr lang="en-US" sz="2400" dirty="0" smtClean="0"/>
              <a:t> </a:t>
            </a:r>
            <a:r>
              <a:rPr lang="en-US" sz="2400" dirty="0" err="1" smtClean="0"/>
              <a:t>kontrak</a:t>
            </a:r>
            <a:r>
              <a:rPr lang="en-US" sz="2400" dirty="0" smtClean="0"/>
              <a:t> </a:t>
            </a:r>
            <a:r>
              <a:rPr lang="en-US" sz="2400" dirty="0" err="1" smtClean="0"/>
              <a:t>jasa</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Kontrak</a:t>
            </a:r>
            <a:endParaRPr lang="en-US" sz="3600" b="1" dirty="0">
              <a:solidFill>
                <a:schemeClr val="tx1"/>
              </a:solidFill>
            </a:endParaRPr>
          </a:p>
        </p:txBody>
      </p:sp>
      <p:sp>
        <p:nvSpPr>
          <p:cNvPr id="7" name="TextBox 6"/>
          <p:cNvSpPr txBox="1"/>
          <p:nvPr/>
        </p:nvSpPr>
        <p:spPr>
          <a:xfrm>
            <a:off x="543697" y="1087388"/>
            <a:ext cx="11121081" cy="5078313"/>
          </a:xfrm>
          <a:prstGeom prst="rect">
            <a:avLst/>
          </a:prstGeom>
          <a:noFill/>
        </p:spPr>
        <p:txBody>
          <a:bodyPr wrap="square" rtlCol="0">
            <a:spAutoFit/>
          </a:bodyPr>
          <a:lstStyle/>
          <a:p>
            <a:pPr algn="just">
              <a:lnSpc>
                <a:spcPct val="150000"/>
              </a:lnSpc>
            </a:pPr>
            <a:r>
              <a:rPr lang="en-US" sz="2400" dirty="0" err="1" smtClean="0"/>
              <a:t>Jenis</a:t>
            </a:r>
            <a:r>
              <a:rPr lang="en-US" sz="2400" dirty="0" smtClean="0"/>
              <a:t>  lain  </a:t>
            </a:r>
            <a:r>
              <a:rPr lang="en-US" sz="2400" dirty="0" err="1" smtClean="0"/>
              <a:t>dari</a:t>
            </a:r>
            <a:r>
              <a:rPr lang="en-US" sz="2400" dirty="0" smtClean="0"/>
              <a:t>  </a:t>
            </a:r>
            <a:r>
              <a:rPr lang="en-US" sz="2400" dirty="0" err="1" smtClean="0"/>
              <a:t>waralaba</a:t>
            </a:r>
            <a:r>
              <a:rPr lang="en-US" sz="2400" dirty="0" smtClean="0"/>
              <a:t>  </a:t>
            </a:r>
            <a:r>
              <a:rPr lang="en-US" sz="2400" dirty="0" err="1" smtClean="0"/>
              <a:t>yaitu</a:t>
            </a:r>
            <a:r>
              <a:rPr lang="en-US" sz="2400" dirty="0" smtClean="0"/>
              <a:t>  </a:t>
            </a:r>
            <a:r>
              <a:rPr lang="en-US" sz="2400" dirty="0" err="1" smtClean="0"/>
              <a:t>perjanjian</a:t>
            </a:r>
            <a:r>
              <a:rPr lang="en-US" sz="2400" dirty="0" smtClean="0"/>
              <a:t>  yang  </a:t>
            </a:r>
            <a:r>
              <a:rPr lang="en-US" sz="2400" dirty="0" err="1" smtClean="0"/>
              <a:t>umumnya</a:t>
            </a:r>
            <a:r>
              <a:rPr lang="en-US" sz="2400" dirty="0" smtClean="0"/>
              <a:t>  </a:t>
            </a:r>
            <a:r>
              <a:rPr lang="en-US" sz="2400" dirty="0" err="1" smtClean="0"/>
              <a:t>dilakukan</a:t>
            </a:r>
            <a:r>
              <a:rPr lang="en-US" sz="2400" dirty="0" smtClean="0"/>
              <a:t> </a:t>
            </a:r>
            <a:r>
              <a:rPr lang="en-US" sz="2400" dirty="0" err="1" smtClean="0"/>
              <a:t>antara</a:t>
            </a:r>
            <a:r>
              <a:rPr lang="en-US" sz="2400" dirty="0" smtClean="0"/>
              <a:t>  </a:t>
            </a:r>
            <a:r>
              <a:rPr lang="en-US" sz="2400" dirty="0" err="1" smtClean="0"/>
              <a:t>pemerintah</a:t>
            </a:r>
            <a:r>
              <a:rPr lang="en-US" sz="2400" dirty="0" smtClean="0"/>
              <a:t>  </a:t>
            </a:r>
            <a:r>
              <a:rPr lang="en-US" sz="2400" dirty="0" err="1" smtClean="0"/>
              <a:t>kota</a:t>
            </a:r>
            <a:r>
              <a:rPr lang="en-US" sz="2400" dirty="0" smtClean="0"/>
              <a:t>  </a:t>
            </a:r>
            <a:r>
              <a:rPr lang="en-US" sz="2400" dirty="0" err="1" smtClean="0"/>
              <a:t>dan</a:t>
            </a:r>
            <a:r>
              <a:rPr lang="en-US" sz="2400" dirty="0" smtClean="0"/>
              <a:t>  </a:t>
            </a:r>
            <a:r>
              <a:rPr lang="en-US" sz="2400" dirty="0" err="1" smtClean="0"/>
              <a:t>pemanfaatan</a:t>
            </a:r>
            <a:r>
              <a:rPr lang="en-US" sz="2400" dirty="0" smtClean="0"/>
              <a:t>  </a:t>
            </a:r>
            <a:r>
              <a:rPr lang="en-US" sz="2400" dirty="0" err="1" smtClean="0"/>
              <a:t>properti</a:t>
            </a:r>
            <a:r>
              <a:rPr lang="en-US" sz="2400" dirty="0" smtClean="0"/>
              <a:t>  </a:t>
            </a:r>
            <a:r>
              <a:rPr lang="en-US" sz="2400" dirty="0" err="1" smtClean="0"/>
              <a:t>publik</a:t>
            </a:r>
            <a:r>
              <a:rPr lang="en-US" sz="2400" dirty="0" smtClean="0"/>
              <a:t>  </a:t>
            </a:r>
            <a:r>
              <a:rPr lang="en-US" sz="2400" dirty="0" err="1" smtClean="0"/>
              <a:t>oleh</a:t>
            </a:r>
            <a:r>
              <a:rPr lang="en-US" sz="2400" dirty="0" smtClean="0"/>
              <a:t>  </a:t>
            </a:r>
            <a:r>
              <a:rPr lang="en-US" sz="2400" dirty="0" err="1" smtClean="0"/>
              <a:t>perusahaan</a:t>
            </a:r>
            <a:r>
              <a:rPr lang="en-US" sz="2400" dirty="0" smtClean="0"/>
              <a:t> </a:t>
            </a:r>
            <a:r>
              <a:rPr lang="en-US" sz="2400" dirty="0" err="1" smtClean="0"/>
              <a:t>perusahaan</a:t>
            </a:r>
            <a:r>
              <a:rPr lang="en-US" sz="2400" dirty="0" smtClean="0"/>
              <a:t> </a:t>
            </a:r>
            <a:r>
              <a:rPr lang="en-US" sz="2400" dirty="0" err="1" smtClean="0"/>
              <a:t>bisnis</a:t>
            </a:r>
            <a:r>
              <a:rPr lang="en-US" sz="2400" dirty="0" smtClean="0"/>
              <a:t>. </a:t>
            </a:r>
            <a:r>
              <a:rPr lang="en-US" sz="2400" dirty="0" err="1" smtClean="0"/>
              <a:t>Contohnya</a:t>
            </a:r>
            <a:r>
              <a:rPr lang="en-US" sz="2400" dirty="0" smtClean="0"/>
              <a:t> : </a:t>
            </a:r>
            <a:r>
              <a:rPr lang="en-US" sz="2400" dirty="0" err="1" smtClean="0"/>
              <a:t>penggunaan</a:t>
            </a:r>
            <a:r>
              <a:rPr lang="en-US" sz="2400" dirty="0" smtClean="0"/>
              <a:t> </a:t>
            </a:r>
            <a:r>
              <a:rPr lang="en-US" sz="2400" dirty="0" err="1" smtClean="0"/>
              <a:t>tanah</a:t>
            </a:r>
            <a:r>
              <a:rPr lang="en-US" sz="2400" dirty="0" smtClean="0"/>
              <a:t> </a:t>
            </a:r>
            <a:r>
              <a:rPr lang="en-US" sz="2400" dirty="0" err="1" smtClean="0"/>
              <a:t>publik</a:t>
            </a:r>
            <a:r>
              <a:rPr lang="en-US" sz="2400" dirty="0" smtClean="0"/>
              <a:t> </a:t>
            </a:r>
            <a:r>
              <a:rPr lang="en-US" sz="2400" dirty="0" err="1" smtClean="0"/>
              <a:t>untuk</a:t>
            </a:r>
            <a:r>
              <a:rPr lang="en-US" sz="2400" dirty="0" smtClean="0"/>
              <a:t> </a:t>
            </a:r>
            <a:r>
              <a:rPr lang="en-US" sz="2400" dirty="0" err="1" smtClean="0"/>
              <a:t>kabel</a:t>
            </a:r>
            <a:r>
              <a:rPr lang="en-US" sz="2400" dirty="0" smtClean="0"/>
              <a:t> </a:t>
            </a:r>
            <a:r>
              <a:rPr lang="en-US" sz="2400" dirty="0" err="1" smtClean="0"/>
              <a:t>telepon</a:t>
            </a:r>
            <a:r>
              <a:rPr lang="en-US" sz="2400" dirty="0" smtClean="0"/>
              <a:t>. </a:t>
            </a:r>
          </a:p>
          <a:p>
            <a:pPr algn="just">
              <a:lnSpc>
                <a:spcPct val="150000"/>
              </a:lnSpc>
            </a:pPr>
            <a:r>
              <a:rPr lang="en-US" sz="2400" dirty="0" err="1" smtClean="0"/>
              <a:t>Hak</a:t>
            </a:r>
            <a:r>
              <a:rPr lang="en-US" sz="2400" dirty="0" smtClean="0"/>
              <a:t> </a:t>
            </a:r>
            <a:r>
              <a:rPr lang="en-US" sz="2400" dirty="0" err="1" smtClean="0"/>
              <a:t>pengoperasion</a:t>
            </a:r>
            <a:r>
              <a:rPr lang="en-US" sz="2400" dirty="0" smtClean="0"/>
              <a:t> </a:t>
            </a:r>
            <a:r>
              <a:rPr lang="en-US" sz="2400" dirty="0" err="1" smtClean="0"/>
              <a:t>didapat</a:t>
            </a:r>
            <a:r>
              <a:rPr lang="en-US" sz="2400" dirty="0" smtClean="0"/>
              <a:t> </a:t>
            </a:r>
            <a:r>
              <a:rPr lang="en-US" sz="2400" dirty="0" err="1" smtClean="0"/>
              <a:t>melalui</a:t>
            </a:r>
            <a:r>
              <a:rPr lang="en-US" sz="2400" dirty="0" smtClean="0"/>
              <a:t> </a:t>
            </a:r>
            <a:r>
              <a:rPr lang="en-US" sz="2400" dirty="0" err="1" smtClean="0"/>
              <a:t>suatu</a:t>
            </a:r>
            <a:r>
              <a:rPr lang="en-US" sz="2400" dirty="0" smtClean="0"/>
              <a:t> </a:t>
            </a:r>
            <a:r>
              <a:rPr lang="en-US" sz="2400" dirty="0" err="1" smtClean="0"/>
              <a:t>perjanjian</a:t>
            </a:r>
            <a:r>
              <a:rPr lang="en-US" sz="2400" dirty="0" smtClean="0"/>
              <a:t> </a:t>
            </a:r>
            <a:r>
              <a:rPr lang="en-US" sz="2400" dirty="0" err="1" smtClean="0"/>
              <a:t>dengan</a:t>
            </a:r>
            <a:r>
              <a:rPr lang="en-US" sz="2400" dirty="0" smtClean="0"/>
              <a:t> </a:t>
            </a:r>
            <a:r>
              <a:rPr lang="en-US" sz="2400" dirty="0" err="1" smtClean="0"/>
              <a:t>suatu</a:t>
            </a:r>
            <a:r>
              <a:rPr lang="en-US" sz="2400" dirty="0" smtClean="0"/>
              <a:t> unit </a:t>
            </a:r>
            <a:r>
              <a:rPr lang="en-US" sz="2400" dirty="0" err="1" smtClean="0"/>
              <a:t>ataupun</a:t>
            </a:r>
            <a:r>
              <a:rPr lang="en-US" sz="2400" dirty="0" smtClean="0"/>
              <a:t> </a:t>
            </a:r>
            <a:r>
              <a:rPr lang="en-US" sz="2400" dirty="0" err="1" smtClean="0"/>
              <a:t>lembaga</a:t>
            </a:r>
            <a:r>
              <a:rPr lang="en-US" sz="2400" dirty="0" smtClean="0"/>
              <a:t>  </a:t>
            </a:r>
            <a:r>
              <a:rPr lang="en-US" sz="2400" dirty="0" err="1" smtClean="0"/>
              <a:t>pemerintahan</a:t>
            </a:r>
            <a:r>
              <a:rPr lang="en-US" sz="2400" dirty="0" smtClean="0"/>
              <a:t>  yang  </a:t>
            </a:r>
            <a:r>
              <a:rPr lang="en-US" sz="2400" dirty="0" err="1" smtClean="0"/>
              <a:t>kemudian</a:t>
            </a:r>
            <a:r>
              <a:rPr lang="en-US" sz="2400" dirty="0" smtClean="0"/>
              <a:t>  </a:t>
            </a:r>
            <a:r>
              <a:rPr lang="en-US" sz="2400" dirty="0" err="1" smtClean="0"/>
              <a:t>disebut</a:t>
            </a:r>
            <a:r>
              <a:rPr lang="en-US" sz="2400" dirty="0" smtClean="0"/>
              <a:t>  </a:t>
            </a:r>
            <a:r>
              <a:rPr lang="en-US" sz="2400" dirty="0" err="1" smtClean="0"/>
              <a:t>dengan</a:t>
            </a:r>
            <a:r>
              <a:rPr lang="en-US" sz="2400" dirty="0" smtClean="0"/>
              <a:t>  </a:t>
            </a:r>
            <a:r>
              <a:rPr lang="en-US" sz="2400" dirty="0" err="1" smtClean="0"/>
              <a:t>lisensi</a:t>
            </a:r>
            <a:r>
              <a:rPr lang="en-US" sz="2400" dirty="0" smtClean="0"/>
              <a:t>  </a:t>
            </a:r>
            <a:r>
              <a:rPr lang="en-US" sz="2400" dirty="0" err="1" smtClean="0"/>
              <a:t>atau</a:t>
            </a:r>
            <a:r>
              <a:rPr lang="en-US" sz="2400" dirty="0" smtClean="0"/>
              <a:t>  </a:t>
            </a:r>
            <a:r>
              <a:rPr lang="en-US" sz="2400" dirty="0" err="1" smtClean="0"/>
              <a:t>ijin</a:t>
            </a:r>
            <a:r>
              <a:rPr lang="en-US" sz="2400" dirty="0" smtClean="0"/>
              <a:t>. </a:t>
            </a:r>
            <a:r>
              <a:rPr lang="en-US" sz="2400" dirty="0" err="1" smtClean="0"/>
              <a:t>Waralaba</a:t>
            </a:r>
            <a:r>
              <a:rPr lang="en-US" sz="2400" dirty="0" smtClean="0"/>
              <a:t>  </a:t>
            </a:r>
            <a:r>
              <a:rPr lang="en-US" sz="2400" dirty="0" err="1" smtClean="0"/>
              <a:t>dapat</a:t>
            </a:r>
            <a:r>
              <a:rPr lang="en-US" sz="2400" dirty="0" smtClean="0"/>
              <a:t>  </a:t>
            </a:r>
            <a:r>
              <a:rPr lang="en-US" sz="2400" dirty="0" err="1" smtClean="0"/>
              <a:t>berlangsung</a:t>
            </a:r>
            <a:r>
              <a:rPr lang="en-US" sz="2400" dirty="0" smtClean="0"/>
              <a:t>  </a:t>
            </a:r>
            <a:r>
              <a:rPr lang="en-US" sz="2400" dirty="0" err="1" smtClean="0"/>
              <a:t>selama</a:t>
            </a:r>
            <a:r>
              <a:rPr lang="en-US" sz="2400" dirty="0" smtClean="0"/>
              <a:t>  </a:t>
            </a:r>
            <a:r>
              <a:rPr lang="en-US" sz="2400" dirty="0" err="1" smtClean="0"/>
              <a:t>periode</a:t>
            </a:r>
            <a:r>
              <a:rPr lang="en-US" sz="2400" dirty="0" smtClean="0"/>
              <a:t>  </a:t>
            </a:r>
            <a:r>
              <a:rPr lang="en-US" sz="2400" dirty="0" err="1" smtClean="0"/>
              <a:t>waktu</a:t>
            </a:r>
            <a:r>
              <a:rPr lang="en-US" sz="2400" dirty="0" smtClean="0"/>
              <a:t>  </a:t>
            </a:r>
            <a:r>
              <a:rPr lang="en-US" sz="2400" dirty="0" err="1" smtClean="0"/>
              <a:t>tertentu</a:t>
            </a:r>
            <a:r>
              <a:rPr lang="en-US" sz="2400" dirty="0" smtClean="0"/>
              <a:t>,  </a:t>
            </a:r>
            <a:r>
              <a:rPr lang="en-US" sz="2400" dirty="0" err="1" smtClean="0"/>
              <a:t>selama</a:t>
            </a:r>
            <a:r>
              <a:rPr lang="en-US" sz="2400" dirty="0" smtClean="0"/>
              <a:t>  </a:t>
            </a:r>
            <a:r>
              <a:rPr lang="en-US" sz="2400" dirty="0" err="1" smtClean="0"/>
              <a:t>periode</a:t>
            </a:r>
            <a:r>
              <a:rPr lang="en-US" sz="2400" dirty="0" smtClean="0"/>
              <a:t> yang  </a:t>
            </a:r>
            <a:r>
              <a:rPr lang="en-US" sz="2400" dirty="0" err="1" smtClean="0"/>
              <a:t>tidak</a:t>
            </a:r>
            <a:r>
              <a:rPr lang="en-US" sz="2400" dirty="0" smtClean="0"/>
              <a:t>  </a:t>
            </a:r>
            <a:r>
              <a:rPr lang="en-US" sz="2400" dirty="0" err="1" smtClean="0"/>
              <a:t>terbatas</a:t>
            </a:r>
            <a:r>
              <a:rPr lang="en-US" sz="2400" dirty="0" smtClean="0"/>
              <a:t>  </a:t>
            </a:r>
            <a:r>
              <a:rPr lang="en-US" sz="2400" dirty="0" err="1" smtClean="0"/>
              <a:t>atau</a:t>
            </a:r>
            <a:r>
              <a:rPr lang="en-US" sz="2400" dirty="0" smtClean="0"/>
              <a:t>  perpetual.  </a:t>
            </a:r>
            <a:r>
              <a:rPr lang="en-US" sz="2400" dirty="0" err="1" smtClean="0"/>
              <a:t>Biaya</a:t>
            </a:r>
            <a:r>
              <a:rPr lang="en-US" sz="2400" dirty="0" smtClean="0"/>
              <a:t>  </a:t>
            </a:r>
            <a:r>
              <a:rPr lang="en-US" sz="2400" dirty="0" err="1" smtClean="0"/>
              <a:t>waralaba</a:t>
            </a:r>
            <a:r>
              <a:rPr lang="en-US" sz="2400" dirty="0" smtClean="0"/>
              <a:t>  </a:t>
            </a:r>
            <a:r>
              <a:rPr lang="en-US" sz="2400" dirty="0" err="1" smtClean="0"/>
              <a:t>atau</a:t>
            </a:r>
            <a:r>
              <a:rPr lang="en-US" sz="2400" dirty="0" smtClean="0"/>
              <a:t>  </a:t>
            </a:r>
            <a:r>
              <a:rPr lang="en-US" sz="2400" dirty="0" err="1" smtClean="0"/>
              <a:t>lisensi</a:t>
            </a:r>
            <a:r>
              <a:rPr lang="en-US" sz="2400" dirty="0" smtClean="0"/>
              <a:t>  </a:t>
            </a:r>
            <a:r>
              <a:rPr lang="en-US" sz="2400" dirty="0" err="1" smtClean="0"/>
              <a:t>dengan</a:t>
            </a:r>
            <a:r>
              <a:rPr lang="en-US" sz="2400" dirty="0" smtClean="0"/>
              <a:t>  </a:t>
            </a:r>
            <a:r>
              <a:rPr lang="en-US" sz="2400" dirty="0" err="1" smtClean="0"/>
              <a:t>umur</a:t>
            </a:r>
            <a:r>
              <a:rPr lang="en-US" sz="2400" dirty="0" smtClean="0"/>
              <a:t> yang </a:t>
            </a:r>
            <a:r>
              <a:rPr lang="en-US" sz="2400" dirty="0" err="1" smtClean="0"/>
              <a:t>terbatas</a:t>
            </a:r>
            <a:r>
              <a:rPr lang="en-US" sz="2400" dirty="0" smtClean="0"/>
              <a:t> </a:t>
            </a:r>
            <a:r>
              <a:rPr lang="en-US" sz="2400" dirty="0" err="1" smtClean="0"/>
              <a:t>harus</a:t>
            </a:r>
            <a:r>
              <a:rPr lang="en-US" sz="2400" dirty="0" smtClean="0"/>
              <a:t> </a:t>
            </a:r>
            <a:r>
              <a:rPr lang="en-US" sz="2400" dirty="0" err="1" smtClean="0"/>
              <a:t>diamortisasi</a:t>
            </a:r>
            <a:r>
              <a:rPr lang="en-US" sz="2400" dirty="0" smtClean="0"/>
              <a:t> </a:t>
            </a:r>
            <a:r>
              <a:rPr lang="en-US" sz="2400" dirty="0" err="1" smtClean="0"/>
              <a:t>sebagai</a:t>
            </a:r>
            <a:r>
              <a:rPr lang="en-US" sz="2400" dirty="0" smtClean="0"/>
              <a:t> </a:t>
            </a:r>
            <a:r>
              <a:rPr lang="en-US" sz="2400" dirty="0" err="1" smtClean="0"/>
              <a:t>beban</a:t>
            </a:r>
            <a:r>
              <a:rPr lang="en-US" sz="2400" dirty="0" smtClean="0"/>
              <a:t> </a:t>
            </a:r>
            <a:r>
              <a:rPr lang="en-US" sz="2400" dirty="0" err="1" smtClean="0"/>
              <a:t>operasi</a:t>
            </a:r>
            <a:r>
              <a:rPr lang="en-US" sz="2400" dirty="0" smtClean="0"/>
              <a:t> </a:t>
            </a:r>
            <a:r>
              <a:rPr lang="en-US" sz="2400" dirty="0" err="1" smtClean="0"/>
              <a:t>selama</a:t>
            </a:r>
            <a:r>
              <a:rPr lang="en-US" sz="2400" dirty="0" smtClean="0"/>
              <a:t> </a:t>
            </a:r>
            <a:r>
              <a:rPr lang="en-US" sz="2400" dirty="0" err="1" smtClean="0"/>
              <a:t>umur</a:t>
            </a:r>
            <a:r>
              <a:rPr lang="en-US" sz="2400" dirty="0" smtClean="0"/>
              <a:t> </a:t>
            </a:r>
            <a:r>
              <a:rPr lang="en-US" sz="2400" dirty="0" err="1" smtClean="0"/>
              <a:t>waralaba</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Teknologi</a:t>
            </a:r>
            <a:endParaRPr lang="en-US" sz="3600" b="1" dirty="0">
              <a:solidFill>
                <a:schemeClr val="tx1"/>
              </a:solidFill>
            </a:endParaRPr>
          </a:p>
        </p:txBody>
      </p:sp>
      <p:sp>
        <p:nvSpPr>
          <p:cNvPr id="7" name="TextBox 6"/>
          <p:cNvSpPr txBox="1"/>
          <p:nvPr/>
        </p:nvSpPr>
        <p:spPr>
          <a:xfrm>
            <a:off x="543697" y="1309817"/>
            <a:ext cx="10775092" cy="3901837"/>
          </a:xfrm>
          <a:prstGeom prst="rect">
            <a:avLst/>
          </a:prstGeom>
          <a:noFill/>
        </p:spPr>
        <p:txBody>
          <a:bodyPr wrap="square" rtlCol="0">
            <a:spAutoFit/>
          </a:bodyPr>
          <a:lstStyle/>
          <a:p>
            <a:pPr algn="just">
              <a:lnSpc>
                <a:spcPct val="150000"/>
              </a:lnSpc>
            </a:pPr>
            <a:r>
              <a:rPr lang="en-US" sz="2400" dirty="0" err="1" smtClean="0"/>
              <a:t>Aktiva</a:t>
            </a:r>
            <a:r>
              <a:rPr lang="en-US" sz="2400" dirty="0" smtClean="0"/>
              <a:t> yang </a:t>
            </a:r>
            <a:r>
              <a:rPr lang="en-US" sz="2400" dirty="0" err="1" smtClean="0"/>
              <a:t>tak</a:t>
            </a:r>
            <a:r>
              <a:rPr lang="en-US" sz="2400" dirty="0" smtClean="0"/>
              <a:t> </a:t>
            </a:r>
            <a:r>
              <a:rPr lang="en-US" sz="2400" dirty="0" err="1" smtClean="0"/>
              <a:t>berwujud</a:t>
            </a:r>
            <a:r>
              <a:rPr lang="en-US" sz="2400" dirty="0" smtClean="0"/>
              <a:t> yang </a:t>
            </a:r>
            <a:r>
              <a:rPr lang="en-US" sz="2400" dirty="0" err="1" smtClean="0"/>
              <a:t>kemudian</a:t>
            </a:r>
            <a:r>
              <a:rPr lang="en-US" sz="2400" dirty="0" smtClean="0"/>
              <a:t> </a:t>
            </a:r>
            <a:r>
              <a:rPr lang="en-US" sz="2400" dirty="0" err="1" smtClean="0"/>
              <a:t>terhubung</a:t>
            </a:r>
            <a:r>
              <a:rPr lang="en-US" sz="2400" dirty="0" smtClean="0"/>
              <a:t> </a:t>
            </a:r>
            <a:r>
              <a:rPr lang="en-US" sz="2400" dirty="0" err="1" smtClean="0"/>
              <a:t>dengan</a:t>
            </a:r>
            <a:r>
              <a:rPr lang="en-US" sz="2400" dirty="0" smtClean="0"/>
              <a:t> </a:t>
            </a:r>
            <a:r>
              <a:rPr lang="en-US" sz="2400" dirty="0" err="1" smtClean="0"/>
              <a:t>teknologi</a:t>
            </a:r>
            <a:r>
              <a:rPr lang="en-US" sz="2400" dirty="0" smtClean="0"/>
              <a:t> </a:t>
            </a:r>
            <a:r>
              <a:rPr lang="en-US" sz="2400" dirty="0" err="1" smtClean="0"/>
              <a:t>baru</a:t>
            </a:r>
            <a:r>
              <a:rPr lang="en-US" sz="2400" dirty="0" smtClean="0"/>
              <a:t>  yang  </a:t>
            </a:r>
            <a:r>
              <a:rPr lang="en-US" sz="2400" dirty="0" err="1" smtClean="0"/>
              <a:t>terkait</a:t>
            </a:r>
            <a:r>
              <a:rPr lang="en-US" sz="2400" dirty="0" smtClean="0"/>
              <a:t>  </a:t>
            </a:r>
            <a:r>
              <a:rPr lang="en-US" sz="2400" dirty="0" err="1" smtClean="0"/>
              <a:t>dengan</a:t>
            </a:r>
            <a:r>
              <a:rPr lang="en-US" sz="2400" dirty="0" smtClean="0"/>
              <a:t>  </a:t>
            </a:r>
            <a:r>
              <a:rPr lang="en-US" sz="2400" dirty="0" err="1" smtClean="0"/>
              <a:t>inovasi</a:t>
            </a:r>
            <a:r>
              <a:rPr lang="en-US" sz="2400" dirty="0" smtClean="0"/>
              <a:t>  </a:t>
            </a:r>
            <a:r>
              <a:rPr lang="en-US" sz="2400" dirty="0" err="1" smtClean="0"/>
              <a:t>maupun</a:t>
            </a:r>
            <a:r>
              <a:rPr lang="en-US" sz="2400" dirty="0" smtClean="0"/>
              <a:t>  </a:t>
            </a:r>
            <a:r>
              <a:rPr lang="en-US" sz="2400" dirty="0" err="1" smtClean="0"/>
              <a:t>kemajuan</a:t>
            </a:r>
            <a:r>
              <a:rPr lang="en-US" sz="2400" dirty="0" smtClean="0"/>
              <a:t>  </a:t>
            </a:r>
            <a:r>
              <a:rPr lang="en-US" sz="2400" dirty="0" err="1" smtClean="0"/>
              <a:t>teknologi</a:t>
            </a:r>
            <a:r>
              <a:rPr lang="en-US" sz="2400" dirty="0" smtClean="0"/>
              <a:t>.  </a:t>
            </a:r>
            <a:r>
              <a:rPr lang="en-US" sz="2400" dirty="0" err="1" smtClean="0"/>
              <a:t>Beberapa</a:t>
            </a:r>
            <a:r>
              <a:rPr lang="en-US" sz="2400" dirty="0" smtClean="0"/>
              <a:t> </a:t>
            </a:r>
            <a:r>
              <a:rPr lang="en-US" sz="2400" dirty="0" err="1" smtClean="0"/>
              <a:t>contoh</a:t>
            </a:r>
            <a:r>
              <a:rPr lang="en-US" sz="2400" dirty="0" smtClean="0"/>
              <a:t>  </a:t>
            </a:r>
            <a:r>
              <a:rPr lang="en-US" sz="2400" dirty="0" err="1" smtClean="0"/>
              <a:t>dari</a:t>
            </a:r>
            <a:r>
              <a:rPr lang="en-US" sz="2400" dirty="0" smtClean="0"/>
              <a:t>  </a:t>
            </a:r>
            <a:r>
              <a:rPr lang="en-US" sz="2400" dirty="0" err="1" smtClean="0"/>
              <a:t>suatu</a:t>
            </a:r>
            <a:r>
              <a:rPr lang="en-US" sz="2400" dirty="0" smtClean="0"/>
              <a:t>  </a:t>
            </a:r>
            <a:r>
              <a:rPr lang="en-US" sz="2400" dirty="0" err="1" smtClean="0"/>
              <a:t>teknologi</a:t>
            </a:r>
            <a:r>
              <a:rPr lang="en-US" sz="2400" dirty="0" smtClean="0"/>
              <a:t>  yang  </a:t>
            </a:r>
            <a:r>
              <a:rPr lang="en-US" sz="2400" dirty="0" err="1" smtClean="0"/>
              <a:t>telah</a:t>
            </a:r>
            <a:r>
              <a:rPr lang="en-US" sz="2400" dirty="0" smtClean="0"/>
              <a:t>  </a:t>
            </a:r>
            <a:r>
              <a:rPr lang="en-US" sz="2400" dirty="0" err="1" smtClean="0"/>
              <a:t>dipatenkan</a:t>
            </a:r>
            <a:r>
              <a:rPr lang="en-US" sz="2400" dirty="0" smtClean="0"/>
              <a:t>  </a:t>
            </a:r>
            <a:r>
              <a:rPr lang="en-US" sz="2400" dirty="0" err="1" smtClean="0"/>
              <a:t>dan</a:t>
            </a:r>
            <a:r>
              <a:rPr lang="en-US" sz="2400" dirty="0" smtClean="0"/>
              <a:t>  </a:t>
            </a:r>
            <a:r>
              <a:rPr lang="en-US" sz="2400" dirty="0" err="1" smtClean="0"/>
              <a:t>suatu</a:t>
            </a:r>
            <a:r>
              <a:rPr lang="en-US" sz="2400" dirty="0" smtClean="0"/>
              <a:t>  </a:t>
            </a:r>
            <a:r>
              <a:rPr lang="en-US" sz="2400" dirty="0" err="1" smtClean="0"/>
              <a:t>rahasia</a:t>
            </a:r>
            <a:r>
              <a:rPr lang="en-US" sz="2400" dirty="0" smtClean="0"/>
              <a:t>  </a:t>
            </a:r>
            <a:r>
              <a:rPr lang="en-US" sz="2400" dirty="0" err="1" smtClean="0"/>
              <a:t>dagang</a:t>
            </a:r>
            <a:r>
              <a:rPr lang="en-US" sz="2400" dirty="0" smtClean="0"/>
              <a:t> yang </a:t>
            </a:r>
            <a:r>
              <a:rPr lang="en-US" sz="2400" dirty="0" err="1" smtClean="0"/>
              <a:t>diberikan</a:t>
            </a:r>
            <a:r>
              <a:rPr lang="en-US" sz="2400" dirty="0" smtClean="0"/>
              <a:t> </a:t>
            </a:r>
            <a:r>
              <a:rPr lang="en-US" sz="2400" dirty="0" err="1" smtClean="0"/>
              <a:t>oleh</a:t>
            </a:r>
            <a:r>
              <a:rPr lang="en-US" sz="2400" dirty="0" smtClean="0"/>
              <a:t> US Patent </a:t>
            </a:r>
            <a:r>
              <a:rPr lang="en-US" sz="2400" dirty="0" err="1" smtClean="0"/>
              <a:t>dan</a:t>
            </a:r>
            <a:r>
              <a:rPr lang="en-US" sz="2400" dirty="0" smtClean="0"/>
              <a:t> trademark office. Paten </a:t>
            </a:r>
            <a:r>
              <a:rPr lang="en-US" sz="2400" dirty="0" err="1" smtClean="0"/>
              <a:t>memberi</a:t>
            </a:r>
            <a:r>
              <a:rPr lang="en-US" sz="2400" dirty="0" smtClean="0"/>
              <a:t> </a:t>
            </a:r>
            <a:r>
              <a:rPr lang="en-US" sz="2400" dirty="0" err="1" smtClean="0"/>
              <a:t>suatu</a:t>
            </a:r>
            <a:r>
              <a:rPr lang="en-US" sz="2400" dirty="0" smtClean="0"/>
              <a:t> </a:t>
            </a:r>
            <a:r>
              <a:rPr lang="en-US" sz="2400" dirty="0" err="1" smtClean="0"/>
              <a:t>hak</a:t>
            </a:r>
            <a:r>
              <a:rPr lang="en-US" sz="2400" dirty="0" smtClean="0"/>
              <a:t> </a:t>
            </a:r>
            <a:r>
              <a:rPr lang="en-US" sz="2400" dirty="0" err="1" smtClean="0"/>
              <a:t>eksklusif</a:t>
            </a:r>
            <a:r>
              <a:rPr lang="en-US" sz="2400" dirty="0" smtClean="0"/>
              <a:t>  </a:t>
            </a:r>
            <a:r>
              <a:rPr lang="en-US" sz="2400" dirty="0" err="1" smtClean="0"/>
              <a:t>kepada</a:t>
            </a:r>
            <a:r>
              <a:rPr lang="en-US" sz="2400" dirty="0" smtClean="0"/>
              <a:t>  </a:t>
            </a:r>
            <a:r>
              <a:rPr lang="en-US" sz="2400" dirty="0" err="1" smtClean="0"/>
              <a:t>pemegangnya</a:t>
            </a:r>
            <a:r>
              <a:rPr lang="en-US" sz="2400" dirty="0" smtClean="0"/>
              <a:t>  </a:t>
            </a:r>
            <a:r>
              <a:rPr lang="en-US" sz="2400" dirty="0" err="1" smtClean="0"/>
              <a:t>dalam</a:t>
            </a:r>
            <a:r>
              <a:rPr lang="en-US" sz="2400" dirty="0" smtClean="0"/>
              <a:t>  </a:t>
            </a:r>
            <a:r>
              <a:rPr lang="en-US" sz="2400" dirty="0" err="1" smtClean="0"/>
              <a:t>mempergunakan</a:t>
            </a:r>
            <a:r>
              <a:rPr lang="en-US" sz="2400" dirty="0" smtClean="0"/>
              <a:t>,  </a:t>
            </a:r>
            <a:r>
              <a:rPr lang="en-US" sz="2400" dirty="0" err="1" smtClean="0"/>
              <a:t>membuat</a:t>
            </a:r>
            <a:r>
              <a:rPr lang="en-US" sz="2400" dirty="0" smtClean="0"/>
              <a:t>,  </a:t>
            </a:r>
            <a:r>
              <a:rPr lang="en-US" sz="2400" dirty="0" err="1" smtClean="0"/>
              <a:t>maupun</a:t>
            </a:r>
            <a:r>
              <a:rPr lang="en-US" sz="2400" dirty="0" smtClean="0"/>
              <a:t> </a:t>
            </a:r>
            <a:r>
              <a:rPr lang="en-US" sz="2400" dirty="0" err="1" smtClean="0"/>
              <a:t>menjual</a:t>
            </a:r>
            <a:r>
              <a:rPr lang="en-US" sz="2400" dirty="0" smtClean="0"/>
              <a:t> </a:t>
            </a:r>
            <a:r>
              <a:rPr lang="en-US" sz="2400" dirty="0" err="1" smtClean="0"/>
              <a:t>produk</a:t>
            </a:r>
            <a:r>
              <a:rPr lang="en-US" sz="2400" dirty="0" smtClean="0"/>
              <a:t>  yang </a:t>
            </a:r>
            <a:r>
              <a:rPr lang="en-US" sz="2400" dirty="0" err="1" smtClean="0"/>
              <a:t>ia</a:t>
            </a:r>
            <a:r>
              <a:rPr lang="en-US" sz="2400" dirty="0" smtClean="0"/>
              <a:t>  </a:t>
            </a:r>
            <a:r>
              <a:rPr lang="en-US" sz="2400" dirty="0" err="1" smtClean="0"/>
              <a:t>miliki</a:t>
            </a:r>
            <a:r>
              <a:rPr lang="en-US" sz="2400" dirty="0" smtClean="0"/>
              <a:t> </a:t>
            </a:r>
            <a:r>
              <a:rPr lang="en-US" sz="2400" dirty="0" err="1" smtClean="0"/>
              <a:t>selama</a:t>
            </a:r>
            <a:r>
              <a:rPr lang="en-US" sz="2400" dirty="0" smtClean="0"/>
              <a:t> </a:t>
            </a:r>
            <a:r>
              <a:rPr lang="en-US" sz="2400" dirty="0" err="1" smtClean="0"/>
              <a:t>periode</a:t>
            </a:r>
            <a:r>
              <a:rPr lang="en-US" sz="2400" dirty="0" smtClean="0"/>
              <a:t> 20 </a:t>
            </a:r>
            <a:r>
              <a:rPr lang="en-US" sz="2400" dirty="0" err="1" smtClean="0"/>
              <a:t>tahun</a:t>
            </a:r>
            <a:r>
              <a:rPr lang="en-US" sz="2400" dirty="0" smtClean="0"/>
              <a:t> </a:t>
            </a:r>
            <a:r>
              <a:rPr lang="en-US" sz="2400" dirty="0" err="1" smtClean="0"/>
              <a:t>tanpa</a:t>
            </a:r>
            <a:r>
              <a:rPr lang="en-US" sz="2400" dirty="0" smtClean="0"/>
              <a:t>  </a:t>
            </a:r>
            <a:r>
              <a:rPr lang="en-US" sz="2400" dirty="0" err="1" smtClean="0"/>
              <a:t>campur</a:t>
            </a:r>
            <a:r>
              <a:rPr lang="en-US" sz="2400" dirty="0" smtClean="0"/>
              <a:t> </a:t>
            </a:r>
            <a:r>
              <a:rPr lang="en-US" sz="2400" dirty="0" err="1" smtClean="0"/>
              <a:t>tangan</a:t>
            </a:r>
            <a:r>
              <a:rPr lang="en-US" sz="2400" dirty="0" smtClean="0"/>
              <a:t> </a:t>
            </a:r>
            <a:r>
              <a:rPr lang="en-US" sz="2400" dirty="0" err="1" smtClean="0"/>
              <a:t>dari</a:t>
            </a:r>
            <a:r>
              <a:rPr lang="en-US" sz="2400" dirty="0" smtClean="0"/>
              <a:t> </a:t>
            </a:r>
            <a:r>
              <a:rPr lang="en-US" sz="2400" dirty="0" err="1" smtClean="0"/>
              <a:t>pihak</a:t>
            </a:r>
            <a:r>
              <a:rPr lang="en-US" sz="2400" dirty="0" smtClean="0"/>
              <a:t> lain. </a:t>
            </a:r>
          </a:p>
        </p:txBody>
      </p:sp>
    </p:spTree>
    <p:extLst>
      <p:ext uri="{BB962C8B-B14F-4D97-AF65-F5344CB8AC3E}">
        <p14:creationId xmlns:p14="http://schemas.microsoft.com/office/powerpoint/2010/main" xmlns="" val="272049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Teknologi</a:t>
            </a:r>
            <a:endParaRPr lang="en-US" sz="3600" b="1" dirty="0">
              <a:solidFill>
                <a:schemeClr val="tx1"/>
              </a:solidFill>
            </a:endParaRPr>
          </a:p>
        </p:txBody>
      </p:sp>
      <p:sp>
        <p:nvSpPr>
          <p:cNvPr id="7" name="TextBox 6"/>
          <p:cNvSpPr txBox="1"/>
          <p:nvPr/>
        </p:nvSpPr>
        <p:spPr>
          <a:xfrm>
            <a:off x="543697" y="1260389"/>
            <a:ext cx="10775092" cy="3901837"/>
          </a:xfrm>
          <a:prstGeom prst="rect">
            <a:avLst/>
          </a:prstGeom>
          <a:noFill/>
        </p:spPr>
        <p:txBody>
          <a:bodyPr wrap="square" rtlCol="0">
            <a:spAutoFit/>
          </a:bodyPr>
          <a:lstStyle/>
          <a:p>
            <a:pPr algn="just">
              <a:lnSpc>
                <a:spcPct val="150000"/>
              </a:lnSpc>
            </a:pPr>
            <a:r>
              <a:rPr lang="en-US" sz="2400" dirty="0" err="1" smtClean="0"/>
              <a:t>Terdapat</a:t>
            </a:r>
            <a:r>
              <a:rPr lang="en-US" sz="2400" dirty="0" smtClean="0"/>
              <a:t>  </a:t>
            </a:r>
            <a:r>
              <a:rPr lang="en-US" sz="2400" dirty="0" err="1" smtClean="0"/>
              <a:t>dua</a:t>
            </a:r>
            <a:r>
              <a:rPr lang="en-US" sz="2400" dirty="0" smtClean="0"/>
              <a:t>  </a:t>
            </a:r>
            <a:r>
              <a:rPr lang="en-US" sz="2400" dirty="0" err="1" smtClean="0"/>
              <a:t>tipe</a:t>
            </a:r>
            <a:r>
              <a:rPr lang="en-US" sz="2400" dirty="0" smtClean="0"/>
              <a:t>  </a:t>
            </a:r>
            <a:r>
              <a:rPr lang="en-US" sz="2400" dirty="0" err="1" smtClean="0"/>
              <a:t>utama</a:t>
            </a:r>
            <a:r>
              <a:rPr lang="en-US" sz="2400" dirty="0" smtClean="0"/>
              <a:t>  paten,  </a:t>
            </a:r>
            <a:r>
              <a:rPr lang="en-US" sz="2400" dirty="0" err="1" smtClean="0"/>
              <a:t>yaitu</a:t>
            </a:r>
            <a:r>
              <a:rPr lang="en-US" sz="2400" dirty="0" smtClean="0"/>
              <a:t>  paten  </a:t>
            </a:r>
            <a:r>
              <a:rPr lang="en-US" sz="2400" dirty="0" err="1" smtClean="0"/>
              <a:t>produk</a:t>
            </a:r>
            <a:r>
              <a:rPr lang="en-US" sz="2400" dirty="0" smtClean="0"/>
              <a:t>  yang  </a:t>
            </a:r>
            <a:r>
              <a:rPr lang="en-US" sz="2400" dirty="0" err="1" smtClean="0"/>
              <a:t>terdiri</a:t>
            </a:r>
            <a:r>
              <a:rPr lang="en-US" sz="2400" dirty="0" smtClean="0"/>
              <a:t>  </a:t>
            </a:r>
            <a:r>
              <a:rPr lang="en-US" sz="2400" dirty="0" err="1" smtClean="0"/>
              <a:t>dari</a:t>
            </a:r>
            <a:r>
              <a:rPr lang="en-US" sz="2400" dirty="0" smtClean="0"/>
              <a:t> </a:t>
            </a:r>
            <a:r>
              <a:rPr lang="en-US" sz="2400" dirty="0" err="1" smtClean="0"/>
              <a:t>produk</a:t>
            </a:r>
            <a:r>
              <a:rPr lang="en-US" sz="2400" dirty="0" smtClean="0"/>
              <a:t>  </a:t>
            </a:r>
            <a:r>
              <a:rPr lang="en-US" sz="2400" dirty="0" err="1" smtClean="0"/>
              <a:t>fisik</a:t>
            </a:r>
            <a:r>
              <a:rPr lang="en-US" sz="2400" dirty="0" smtClean="0"/>
              <a:t>  </a:t>
            </a:r>
            <a:r>
              <a:rPr lang="en-US" sz="2400" dirty="0" err="1" smtClean="0"/>
              <a:t>aktual</a:t>
            </a:r>
            <a:r>
              <a:rPr lang="en-US" sz="2400" dirty="0" smtClean="0"/>
              <a:t>  </a:t>
            </a:r>
            <a:r>
              <a:rPr lang="en-US" sz="2400" dirty="0" err="1" smtClean="0"/>
              <a:t>maupun</a:t>
            </a:r>
            <a:r>
              <a:rPr lang="en-US" sz="2400" dirty="0" smtClean="0"/>
              <a:t>  paten  </a:t>
            </a:r>
            <a:r>
              <a:rPr lang="en-US" sz="2400" dirty="0" err="1" smtClean="0"/>
              <a:t>proses</a:t>
            </a:r>
            <a:r>
              <a:rPr lang="en-US" sz="2400" dirty="0" smtClean="0"/>
              <a:t>  yang  </a:t>
            </a:r>
            <a:r>
              <a:rPr lang="en-US" sz="2400" dirty="0" err="1" smtClean="0"/>
              <a:t>memiliki</a:t>
            </a:r>
            <a:r>
              <a:rPr lang="en-US" sz="2400" dirty="0" smtClean="0"/>
              <a:t>  </a:t>
            </a:r>
            <a:r>
              <a:rPr lang="en-US" sz="2400" dirty="0" err="1" smtClean="0"/>
              <a:t>fungsi</a:t>
            </a:r>
            <a:r>
              <a:rPr lang="en-US" sz="2400" dirty="0" smtClean="0"/>
              <a:t>  </a:t>
            </a:r>
            <a:r>
              <a:rPr lang="en-US" sz="2400" dirty="0" err="1" smtClean="0"/>
              <a:t>dalam</a:t>
            </a:r>
            <a:r>
              <a:rPr lang="en-US" sz="2400" dirty="0" smtClean="0"/>
              <a:t> </a:t>
            </a:r>
            <a:r>
              <a:rPr lang="en-US" sz="2400" dirty="0" err="1" smtClean="0"/>
              <a:t>pengaturan</a:t>
            </a:r>
            <a:r>
              <a:rPr lang="en-US" sz="2400" dirty="0" smtClean="0"/>
              <a:t>  </a:t>
            </a:r>
            <a:r>
              <a:rPr lang="en-US" sz="2400" dirty="0" err="1" smtClean="0"/>
              <a:t>proses</a:t>
            </a:r>
            <a:r>
              <a:rPr lang="en-US" sz="2400" dirty="0" smtClean="0"/>
              <a:t>  </a:t>
            </a:r>
            <a:r>
              <a:rPr lang="en-US" sz="2400" dirty="0" err="1" smtClean="0"/>
              <a:t>untuk</a:t>
            </a:r>
            <a:r>
              <a:rPr lang="en-US" sz="2400" dirty="0" smtClean="0"/>
              <a:t>  </a:t>
            </a:r>
            <a:r>
              <a:rPr lang="en-US" sz="2400" dirty="0" err="1" smtClean="0"/>
              <a:t>membuat</a:t>
            </a:r>
            <a:r>
              <a:rPr lang="en-US" sz="2400" dirty="0" smtClean="0"/>
              <a:t>  </a:t>
            </a:r>
            <a:r>
              <a:rPr lang="en-US" sz="2400" dirty="0" err="1" smtClean="0"/>
              <a:t>suatu</a:t>
            </a:r>
            <a:r>
              <a:rPr lang="en-US" sz="2400" dirty="0" smtClean="0"/>
              <a:t>  </a:t>
            </a:r>
            <a:r>
              <a:rPr lang="en-US" sz="2400" dirty="0" err="1" smtClean="0"/>
              <a:t>produk</a:t>
            </a:r>
            <a:r>
              <a:rPr lang="en-US" sz="2400" dirty="0" smtClean="0"/>
              <a:t>.  Perusahaan  </a:t>
            </a:r>
            <a:r>
              <a:rPr lang="en-US" sz="2400" dirty="0" err="1" smtClean="0"/>
              <a:t>membebankan</a:t>
            </a:r>
            <a:r>
              <a:rPr lang="en-US" sz="2400" dirty="0" smtClean="0"/>
              <a:t> </a:t>
            </a:r>
            <a:r>
              <a:rPr lang="en-US" sz="2400" dirty="0" err="1" smtClean="0"/>
              <a:t>biaya</a:t>
            </a:r>
            <a:r>
              <a:rPr lang="en-US" sz="2400" dirty="0" smtClean="0"/>
              <a:t>  </a:t>
            </a:r>
            <a:r>
              <a:rPr lang="en-US" sz="2400" dirty="0" err="1" smtClean="0"/>
              <a:t>hukum</a:t>
            </a:r>
            <a:r>
              <a:rPr lang="en-US" sz="2400" dirty="0" smtClean="0"/>
              <a:t>  </a:t>
            </a:r>
            <a:r>
              <a:rPr lang="en-US" sz="2400" dirty="0" err="1" smtClean="0"/>
              <a:t>dan</a:t>
            </a:r>
            <a:r>
              <a:rPr lang="en-US" sz="2400" dirty="0" smtClean="0"/>
              <a:t>  </a:t>
            </a:r>
            <a:r>
              <a:rPr lang="en-US" sz="2400" dirty="0" err="1" smtClean="0"/>
              <a:t>biaya</a:t>
            </a:r>
            <a:r>
              <a:rPr lang="en-US" sz="2400" dirty="0" smtClean="0"/>
              <a:t>  </a:t>
            </a:r>
            <a:r>
              <a:rPr lang="en-US" sz="2400" dirty="0" err="1" smtClean="0"/>
              <a:t>lainnya</a:t>
            </a:r>
            <a:r>
              <a:rPr lang="en-US" sz="2400" dirty="0" smtClean="0"/>
              <a:t>  yang  </a:t>
            </a:r>
            <a:r>
              <a:rPr lang="en-US" sz="2400" dirty="0" err="1" smtClean="0"/>
              <a:t>dikeluarkan</a:t>
            </a:r>
            <a:r>
              <a:rPr lang="en-US" sz="2400" dirty="0" smtClean="0"/>
              <a:t>  </a:t>
            </a:r>
            <a:r>
              <a:rPr lang="en-US" sz="2400" dirty="0" err="1" smtClean="0"/>
              <a:t>dalam</a:t>
            </a:r>
            <a:r>
              <a:rPr lang="en-US" sz="2400" dirty="0" smtClean="0"/>
              <a:t>  </a:t>
            </a:r>
            <a:r>
              <a:rPr lang="en-US" sz="2400" dirty="0" err="1" smtClean="0"/>
              <a:t>upaya</a:t>
            </a:r>
            <a:r>
              <a:rPr lang="en-US" sz="2400" dirty="0" smtClean="0"/>
              <a:t>  yang  </a:t>
            </a:r>
            <a:r>
              <a:rPr lang="en-US" sz="2400" dirty="0" err="1" smtClean="0"/>
              <a:t>berhasil</a:t>
            </a:r>
            <a:r>
              <a:rPr lang="en-US" sz="2400" dirty="0" smtClean="0"/>
              <a:t> </a:t>
            </a:r>
            <a:r>
              <a:rPr lang="en-US" sz="2400" dirty="0" err="1" smtClean="0"/>
              <a:t>untuk</a:t>
            </a:r>
            <a:r>
              <a:rPr lang="en-US" sz="2400" dirty="0" smtClean="0"/>
              <a:t>  </a:t>
            </a:r>
            <a:r>
              <a:rPr lang="en-US" sz="2400" dirty="0" err="1" smtClean="0"/>
              <a:t>mempertahankan</a:t>
            </a:r>
            <a:r>
              <a:rPr lang="en-US" sz="2400" dirty="0" smtClean="0"/>
              <a:t>  </a:t>
            </a:r>
            <a:r>
              <a:rPr lang="en-US" sz="2400" dirty="0" err="1" smtClean="0"/>
              <a:t>tuntutan</a:t>
            </a:r>
            <a:r>
              <a:rPr lang="en-US" sz="2400" dirty="0" smtClean="0"/>
              <a:t>  paten  </a:t>
            </a:r>
            <a:r>
              <a:rPr lang="en-US" sz="2400" dirty="0" err="1" smtClean="0"/>
              <a:t>didebet</a:t>
            </a:r>
            <a:r>
              <a:rPr lang="en-US" sz="2400" dirty="0" smtClean="0"/>
              <a:t>  </a:t>
            </a:r>
            <a:r>
              <a:rPr lang="en-US" sz="2400" dirty="0" err="1" smtClean="0"/>
              <a:t>ke</a:t>
            </a:r>
            <a:r>
              <a:rPr lang="en-US" sz="2400" dirty="0" smtClean="0"/>
              <a:t>  paten    </a:t>
            </a:r>
            <a:r>
              <a:rPr lang="en-US" sz="2400" dirty="0" err="1" smtClean="0"/>
              <a:t>yaitu</a:t>
            </a:r>
            <a:r>
              <a:rPr lang="en-US" sz="2400" dirty="0" smtClean="0"/>
              <a:t>  </a:t>
            </a:r>
            <a:r>
              <a:rPr lang="en-US" sz="2400" dirty="0" err="1" smtClean="0"/>
              <a:t>akun</a:t>
            </a:r>
            <a:r>
              <a:rPr lang="en-US" sz="2400" dirty="0" smtClean="0"/>
              <a:t>  </a:t>
            </a:r>
            <a:r>
              <a:rPr lang="en-US" sz="2400" dirty="0" err="1" smtClean="0"/>
              <a:t>aktiva</a:t>
            </a:r>
            <a:r>
              <a:rPr lang="en-US" sz="2400" dirty="0" smtClean="0"/>
              <a:t>, </a:t>
            </a:r>
            <a:r>
              <a:rPr lang="en-US" sz="2400" dirty="0" err="1" smtClean="0"/>
              <a:t>karena</a:t>
            </a:r>
            <a:r>
              <a:rPr lang="en-US" sz="2400" dirty="0" smtClean="0"/>
              <a:t>  </a:t>
            </a:r>
            <a:r>
              <a:rPr lang="en-US" sz="2400" dirty="0" err="1" smtClean="0"/>
              <a:t>tuntutan</a:t>
            </a:r>
            <a:r>
              <a:rPr lang="en-US" sz="2400" dirty="0" smtClean="0"/>
              <a:t>  </a:t>
            </a:r>
            <a:r>
              <a:rPr lang="en-US" sz="2400" dirty="0" err="1" smtClean="0"/>
              <a:t>semacam</a:t>
            </a:r>
            <a:r>
              <a:rPr lang="en-US" sz="2400" dirty="0" smtClean="0"/>
              <a:t>  </a:t>
            </a:r>
            <a:r>
              <a:rPr lang="en-US" sz="2400" dirty="0" err="1" smtClean="0"/>
              <a:t>itu</a:t>
            </a:r>
            <a:r>
              <a:rPr lang="en-US" sz="2400" dirty="0" smtClean="0"/>
              <a:t>  </a:t>
            </a:r>
            <a:r>
              <a:rPr lang="en-US" sz="2400" dirty="0" err="1" smtClean="0"/>
              <a:t>memberikan</a:t>
            </a:r>
            <a:r>
              <a:rPr lang="en-US" sz="2400" dirty="0" smtClean="0"/>
              <a:t>  </a:t>
            </a:r>
            <a:r>
              <a:rPr lang="en-US" sz="2400" dirty="0" err="1" smtClean="0"/>
              <a:t>hak</a:t>
            </a:r>
            <a:r>
              <a:rPr lang="en-US" sz="2400" dirty="0" smtClean="0"/>
              <a:t>  </a:t>
            </a:r>
            <a:r>
              <a:rPr lang="en-US" sz="2400" dirty="0" err="1" smtClean="0"/>
              <a:t>hukum</a:t>
            </a:r>
            <a:r>
              <a:rPr lang="en-US" sz="2400" dirty="0" smtClean="0"/>
              <a:t>  </a:t>
            </a:r>
            <a:r>
              <a:rPr lang="en-US" sz="2400" dirty="0" err="1" smtClean="0"/>
              <a:t>bagi</a:t>
            </a:r>
            <a:r>
              <a:rPr lang="en-US" sz="2400" dirty="0" smtClean="0"/>
              <a:t>  </a:t>
            </a:r>
            <a:r>
              <a:rPr lang="en-US" sz="2400" dirty="0" err="1" smtClean="0"/>
              <a:t>pemegang</a:t>
            </a:r>
            <a:r>
              <a:rPr lang="en-US" sz="2400" dirty="0" smtClean="0"/>
              <a:t>  paten. </a:t>
            </a:r>
          </a:p>
        </p:txBody>
      </p:sp>
    </p:spTree>
    <p:extLst>
      <p:ext uri="{BB962C8B-B14F-4D97-AF65-F5344CB8AC3E}">
        <p14:creationId xmlns:p14="http://schemas.microsoft.com/office/powerpoint/2010/main" xmlns="" val="272049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yang </a:t>
            </a:r>
            <a:r>
              <a:rPr lang="en-US" sz="3600" b="1" dirty="0" err="1" smtClean="0">
                <a:solidFill>
                  <a:schemeClr val="tx1"/>
                </a:solidFill>
              </a:rPr>
              <a:t>Berhubungan</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Teknologi</a:t>
            </a:r>
            <a:endParaRPr lang="en-US" sz="3600" b="1" dirty="0">
              <a:solidFill>
                <a:schemeClr val="tx1"/>
              </a:solidFill>
            </a:endParaRPr>
          </a:p>
        </p:txBody>
      </p:sp>
      <p:sp>
        <p:nvSpPr>
          <p:cNvPr id="7" name="TextBox 6"/>
          <p:cNvSpPr txBox="1"/>
          <p:nvPr/>
        </p:nvSpPr>
        <p:spPr>
          <a:xfrm>
            <a:off x="543697" y="1087391"/>
            <a:ext cx="10775092" cy="5009833"/>
          </a:xfrm>
          <a:prstGeom prst="rect">
            <a:avLst/>
          </a:prstGeom>
          <a:noFill/>
        </p:spPr>
        <p:txBody>
          <a:bodyPr wrap="square" rtlCol="0">
            <a:spAutoFit/>
          </a:bodyPr>
          <a:lstStyle/>
          <a:p>
            <a:pPr algn="just">
              <a:lnSpc>
                <a:spcPct val="150000"/>
              </a:lnSpc>
            </a:pPr>
            <a:r>
              <a:rPr lang="en-US" sz="2400" dirty="0" err="1" smtClean="0"/>
              <a:t>Biaya</a:t>
            </a:r>
            <a:r>
              <a:rPr lang="en-US" sz="2400" dirty="0" smtClean="0"/>
              <a:t>  </a:t>
            </a:r>
            <a:r>
              <a:rPr lang="en-US" sz="2400" dirty="0" err="1" smtClean="0"/>
              <a:t>ini</a:t>
            </a:r>
            <a:r>
              <a:rPr lang="en-US" sz="2400" dirty="0" smtClean="0"/>
              <a:t>  </a:t>
            </a:r>
            <a:r>
              <a:rPr lang="en-US" sz="2400" dirty="0" err="1" smtClean="0"/>
              <a:t>harus</a:t>
            </a:r>
            <a:r>
              <a:rPr lang="en-US" sz="2400" dirty="0" smtClean="0"/>
              <a:t>  </a:t>
            </a:r>
            <a:r>
              <a:rPr lang="en-US" sz="2400" dirty="0" err="1" smtClean="0"/>
              <a:t>diamortisasi</a:t>
            </a:r>
            <a:r>
              <a:rPr lang="en-US" sz="2400" dirty="0" smtClean="0"/>
              <a:t>  </a:t>
            </a:r>
            <a:r>
              <a:rPr lang="en-US" sz="2400" dirty="0" err="1" smtClean="0"/>
              <a:t>bersama</a:t>
            </a:r>
            <a:r>
              <a:rPr lang="en-US" sz="2400" dirty="0" smtClean="0"/>
              <a:t>  </a:t>
            </a:r>
            <a:r>
              <a:rPr lang="en-US" sz="2400" dirty="0" err="1" smtClean="0"/>
              <a:t>dengan</a:t>
            </a:r>
            <a:r>
              <a:rPr lang="en-US" sz="2400" dirty="0" smtClean="0"/>
              <a:t>  </a:t>
            </a:r>
            <a:r>
              <a:rPr lang="en-US" sz="2400" dirty="0" err="1" smtClean="0"/>
              <a:t>biaya</a:t>
            </a:r>
            <a:r>
              <a:rPr lang="en-US" sz="2400" dirty="0" smtClean="0"/>
              <a:t>  </a:t>
            </a:r>
            <a:r>
              <a:rPr lang="en-US" sz="2400" dirty="0" err="1" smtClean="0"/>
              <a:t>akuisisi</a:t>
            </a:r>
            <a:r>
              <a:rPr lang="en-US" sz="2400" dirty="0" smtClean="0"/>
              <a:t>  </a:t>
            </a:r>
            <a:r>
              <a:rPr lang="en-US" sz="2400" dirty="0" err="1" smtClean="0"/>
              <a:t>selama</a:t>
            </a:r>
            <a:r>
              <a:rPr lang="en-US" sz="2400" dirty="0" smtClean="0"/>
              <a:t>  </a:t>
            </a:r>
            <a:r>
              <a:rPr lang="en-US" sz="2400" dirty="0" err="1" smtClean="0"/>
              <a:t>masa</a:t>
            </a:r>
            <a:r>
              <a:rPr lang="en-US" sz="2400" dirty="0" smtClean="0"/>
              <a:t> </a:t>
            </a:r>
            <a:r>
              <a:rPr lang="en-US" sz="2400" dirty="0" err="1" smtClean="0"/>
              <a:t>manfaat</a:t>
            </a:r>
            <a:r>
              <a:rPr lang="en-US" sz="2400" dirty="0" smtClean="0"/>
              <a:t>  paten  </a:t>
            </a:r>
            <a:r>
              <a:rPr lang="en-US" sz="2400" dirty="0" err="1" smtClean="0"/>
              <a:t>tersisa</a:t>
            </a:r>
            <a:r>
              <a:rPr lang="en-US" sz="2400" dirty="0" smtClean="0"/>
              <a:t>.  </a:t>
            </a:r>
            <a:r>
              <a:rPr lang="en-US" sz="2400" dirty="0" err="1" smtClean="0"/>
              <a:t>Walaupun</a:t>
            </a:r>
            <a:r>
              <a:rPr lang="en-US" sz="2400" dirty="0" smtClean="0"/>
              <a:t>  </a:t>
            </a:r>
            <a:r>
              <a:rPr lang="en-US" sz="2400" dirty="0" err="1" smtClean="0"/>
              <a:t>masa</a:t>
            </a:r>
            <a:r>
              <a:rPr lang="en-US" sz="2400" dirty="0" smtClean="0"/>
              <a:t>  </a:t>
            </a:r>
            <a:r>
              <a:rPr lang="en-US" sz="2400" dirty="0" err="1" smtClean="0"/>
              <a:t>manfaat</a:t>
            </a:r>
            <a:r>
              <a:rPr lang="en-US" sz="2400" dirty="0" smtClean="0"/>
              <a:t>  paten  </a:t>
            </a:r>
            <a:r>
              <a:rPr lang="en-US" sz="2400" dirty="0" err="1" smtClean="0"/>
              <a:t>seharusnya</a:t>
            </a:r>
            <a:r>
              <a:rPr lang="en-US" sz="2400" dirty="0" smtClean="0"/>
              <a:t>  </a:t>
            </a:r>
            <a:r>
              <a:rPr lang="en-US" sz="2400" dirty="0" err="1" smtClean="0"/>
              <a:t>tidak</a:t>
            </a:r>
            <a:r>
              <a:rPr lang="en-US" sz="2400" dirty="0" smtClean="0"/>
              <a:t> </a:t>
            </a:r>
            <a:r>
              <a:rPr lang="en-US" sz="2400" dirty="0" err="1" smtClean="0"/>
              <a:t>melebihi</a:t>
            </a:r>
            <a:r>
              <a:rPr lang="en-US" sz="2400" dirty="0" smtClean="0"/>
              <a:t>  </a:t>
            </a:r>
            <a:r>
              <a:rPr lang="en-US" sz="2400" dirty="0" err="1" smtClean="0"/>
              <a:t>umur</a:t>
            </a:r>
            <a:r>
              <a:rPr lang="en-US" sz="2400" dirty="0" smtClean="0"/>
              <a:t>  </a:t>
            </a:r>
            <a:r>
              <a:rPr lang="en-US" sz="2400" dirty="0" err="1" smtClean="0"/>
              <a:t>hukumnya</a:t>
            </a:r>
            <a:r>
              <a:rPr lang="en-US" sz="2400" dirty="0" smtClean="0"/>
              <a:t>  </a:t>
            </a:r>
            <a:r>
              <a:rPr lang="en-US" sz="2400" dirty="0" err="1" smtClean="0"/>
              <a:t>selama</a:t>
            </a:r>
            <a:r>
              <a:rPr lang="en-US" sz="2400" dirty="0" smtClean="0"/>
              <a:t>  20  </a:t>
            </a:r>
            <a:r>
              <a:rPr lang="en-US" sz="2400" dirty="0" err="1" smtClean="0"/>
              <a:t>tahun</a:t>
            </a:r>
            <a:r>
              <a:rPr lang="en-US" sz="2400" dirty="0" smtClean="0"/>
              <a:t>.  </a:t>
            </a:r>
            <a:r>
              <a:rPr lang="en-US" sz="2400" dirty="0" err="1" smtClean="0"/>
              <a:t>Namun</a:t>
            </a:r>
            <a:r>
              <a:rPr lang="en-US" sz="2400" dirty="0" smtClean="0"/>
              <a:t>  </a:t>
            </a:r>
            <a:r>
              <a:rPr lang="en-US" sz="2400" dirty="0" err="1" smtClean="0"/>
              <a:t>modifikasi</a:t>
            </a:r>
            <a:r>
              <a:rPr lang="en-US" sz="2400" dirty="0" smtClean="0"/>
              <a:t>  </a:t>
            </a:r>
            <a:r>
              <a:rPr lang="en-US" sz="2400" dirty="0" err="1" smtClean="0"/>
              <a:t>ayau</a:t>
            </a:r>
            <a:r>
              <a:rPr lang="en-US" sz="2400" dirty="0" smtClean="0"/>
              <a:t> </a:t>
            </a:r>
            <a:r>
              <a:rPr lang="en-US" sz="2400" dirty="0" err="1" smtClean="0"/>
              <a:t>penambahan</a:t>
            </a:r>
            <a:r>
              <a:rPr lang="en-US" sz="2400" dirty="0" smtClean="0"/>
              <a:t>  </a:t>
            </a:r>
            <a:r>
              <a:rPr lang="en-US" sz="2400" dirty="0" err="1" smtClean="0"/>
              <a:t>kecil</a:t>
            </a:r>
            <a:r>
              <a:rPr lang="en-US" sz="2400" dirty="0" smtClean="0"/>
              <a:t>  </a:t>
            </a:r>
            <a:r>
              <a:rPr lang="en-US" sz="2400" dirty="0" err="1" smtClean="0"/>
              <a:t>dapat</a:t>
            </a:r>
            <a:r>
              <a:rPr lang="en-US" sz="2400" dirty="0" smtClean="0"/>
              <a:t>  </a:t>
            </a:r>
            <a:r>
              <a:rPr lang="en-US" sz="2400" dirty="0" err="1" smtClean="0"/>
              <a:t>menghasilkan</a:t>
            </a:r>
            <a:r>
              <a:rPr lang="en-US" sz="2400" dirty="0" smtClean="0"/>
              <a:t>  paten  </a:t>
            </a:r>
            <a:r>
              <a:rPr lang="en-US" sz="2400" dirty="0" err="1" smtClean="0"/>
              <a:t>baru</a:t>
            </a:r>
            <a:r>
              <a:rPr lang="en-US" sz="2400" dirty="0" smtClean="0"/>
              <a:t>.  </a:t>
            </a:r>
            <a:r>
              <a:rPr lang="en-US" sz="2400" dirty="0" err="1" smtClean="0"/>
              <a:t>Biaya</a:t>
            </a:r>
            <a:r>
              <a:rPr lang="en-US" sz="2400" dirty="0" smtClean="0"/>
              <a:t>  yang  </a:t>
            </a:r>
            <a:r>
              <a:rPr lang="en-US" sz="2400" dirty="0" err="1" smtClean="0"/>
              <a:t>belum</a:t>
            </a:r>
            <a:r>
              <a:rPr lang="en-US" sz="2400" dirty="0" smtClean="0"/>
              <a:t> </a:t>
            </a:r>
            <a:r>
              <a:rPr lang="en-US" sz="2400" dirty="0" err="1" smtClean="0"/>
              <a:t>diamortisasi</a:t>
            </a:r>
            <a:r>
              <a:rPr lang="en-US" sz="2400" dirty="0" smtClean="0"/>
              <a:t>  </a:t>
            </a:r>
            <a:r>
              <a:rPr lang="en-US" sz="2400" dirty="0" err="1" smtClean="0"/>
              <a:t>dari</a:t>
            </a:r>
            <a:r>
              <a:rPr lang="en-US" sz="2400" dirty="0" smtClean="0"/>
              <a:t>  paten  lama  </a:t>
            </a:r>
            <a:r>
              <a:rPr lang="en-US" sz="2400" dirty="0" err="1" smtClean="0"/>
              <a:t>ke</a:t>
            </a:r>
            <a:r>
              <a:rPr lang="en-US" sz="2400" dirty="0" smtClean="0"/>
              <a:t>  paten  </a:t>
            </a:r>
            <a:r>
              <a:rPr lang="en-US" sz="2400" dirty="0" err="1" smtClean="0"/>
              <a:t>baru</a:t>
            </a:r>
            <a:r>
              <a:rPr lang="en-US" sz="2400" dirty="0" smtClean="0"/>
              <a:t>  </a:t>
            </a:r>
            <a:r>
              <a:rPr lang="en-US" sz="2400" dirty="0" err="1" smtClean="0"/>
              <a:t>jika</a:t>
            </a:r>
            <a:r>
              <a:rPr lang="en-US" sz="2400" dirty="0" smtClean="0"/>
              <a:t>  paten  </a:t>
            </a:r>
            <a:r>
              <a:rPr lang="en-US" sz="2400" dirty="0" err="1" smtClean="0"/>
              <a:t>baru</a:t>
            </a:r>
            <a:r>
              <a:rPr lang="en-US" sz="2400" dirty="0" smtClean="0"/>
              <a:t>  </a:t>
            </a:r>
            <a:r>
              <a:rPr lang="en-US" sz="2400" dirty="0" err="1" smtClean="0"/>
              <a:t>itu</a:t>
            </a:r>
            <a:r>
              <a:rPr lang="en-US" sz="2400" dirty="0" smtClean="0"/>
              <a:t>  </a:t>
            </a:r>
            <a:r>
              <a:rPr lang="en-US" sz="2400" dirty="0" err="1" smtClean="0"/>
              <a:t>memberikan</a:t>
            </a:r>
            <a:r>
              <a:rPr lang="en-US" sz="2400" dirty="0" smtClean="0"/>
              <a:t> </a:t>
            </a:r>
            <a:r>
              <a:rPr lang="en-US" sz="2400" dirty="0" err="1" smtClean="0"/>
              <a:t>manfaat</a:t>
            </a:r>
            <a:r>
              <a:rPr lang="en-US" sz="2400" dirty="0" smtClean="0"/>
              <a:t>  yang  </a:t>
            </a:r>
            <a:r>
              <a:rPr lang="en-US" sz="2400" dirty="0" err="1" smtClean="0"/>
              <a:t>sama</a:t>
            </a:r>
            <a:r>
              <a:rPr lang="en-US" sz="2400" dirty="0" smtClean="0"/>
              <a:t>.  </a:t>
            </a:r>
            <a:r>
              <a:rPr lang="en-US" sz="2400" dirty="0" err="1" smtClean="0"/>
              <a:t>Sebaliknya</a:t>
            </a:r>
            <a:r>
              <a:rPr lang="en-US" sz="2400" dirty="0" smtClean="0"/>
              <a:t>  </a:t>
            </a:r>
            <a:r>
              <a:rPr lang="en-US" sz="2400" dirty="0" err="1" smtClean="0"/>
              <a:t>jika</a:t>
            </a:r>
            <a:r>
              <a:rPr lang="en-US" sz="2400" dirty="0" smtClean="0"/>
              <a:t>  </a:t>
            </a:r>
            <a:r>
              <a:rPr lang="en-US" sz="2400" dirty="0" err="1" smtClean="0"/>
              <a:t>suatu</a:t>
            </a:r>
            <a:r>
              <a:rPr lang="en-US" sz="2400" dirty="0" smtClean="0"/>
              <a:t>  paten  </a:t>
            </a:r>
            <a:r>
              <a:rPr lang="en-US" sz="2400" dirty="0" err="1" smtClean="0"/>
              <a:t>menjadi</a:t>
            </a:r>
            <a:r>
              <a:rPr lang="en-US" sz="2400" dirty="0" smtClean="0"/>
              <a:t>  </a:t>
            </a:r>
            <a:r>
              <a:rPr lang="en-US" sz="2400" dirty="0" err="1" smtClean="0"/>
              <a:t>tidak</a:t>
            </a:r>
            <a:r>
              <a:rPr lang="en-US" sz="2400" dirty="0" smtClean="0"/>
              <a:t>  </a:t>
            </a:r>
            <a:r>
              <a:rPr lang="en-US" sz="2400" dirty="0" err="1" smtClean="0"/>
              <a:t>berharga</a:t>
            </a:r>
            <a:r>
              <a:rPr lang="en-US" sz="2400" dirty="0" smtClean="0"/>
              <a:t> (</a:t>
            </a:r>
            <a:r>
              <a:rPr lang="en-US" sz="2400" dirty="0" err="1" smtClean="0"/>
              <a:t>menurun</a:t>
            </a:r>
            <a:r>
              <a:rPr lang="en-US" sz="2400" dirty="0" smtClean="0"/>
              <a:t> </a:t>
            </a:r>
            <a:r>
              <a:rPr lang="en-US" sz="2400" dirty="0" err="1" smtClean="0"/>
              <a:t>nilainya</a:t>
            </a:r>
            <a:r>
              <a:rPr lang="en-US" sz="2400" dirty="0" smtClean="0"/>
              <a:t>) </a:t>
            </a:r>
            <a:r>
              <a:rPr lang="en-US" sz="2400" dirty="0" err="1" smtClean="0"/>
              <a:t>karena</a:t>
            </a:r>
            <a:r>
              <a:rPr lang="en-US" sz="2400" dirty="0" smtClean="0"/>
              <a:t> </a:t>
            </a:r>
            <a:r>
              <a:rPr lang="en-US" sz="2400" dirty="0" err="1" smtClean="0"/>
              <a:t>permintaan</a:t>
            </a:r>
            <a:r>
              <a:rPr lang="en-US" sz="2400" dirty="0" smtClean="0"/>
              <a:t> </a:t>
            </a:r>
            <a:r>
              <a:rPr lang="en-US" sz="2400" dirty="0" err="1" smtClean="0"/>
              <a:t>atas</a:t>
            </a:r>
            <a:r>
              <a:rPr lang="en-US" sz="2400" dirty="0" smtClean="0"/>
              <a:t> </a:t>
            </a:r>
            <a:r>
              <a:rPr lang="en-US" sz="2400" dirty="0" err="1" smtClean="0"/>
              <a:t>produk</a:t>
            </a:r>
            <a:r>
              <a:rPr lang="en-US" sz="2400" dirty="0" smtClean="0"/>
              <a:t> yang </a:t>
            </a:r>
            <a:r>
              <a:rPr lang="en-US" sz="2400" dirty="0" err="1" smtClean="0"/>
              <a:t>diproduksi</a:t>
            </a:r>
            <a:r>
              <a:rPr lang="en-US" sz="2400" dirty="0" smtClean="0"/>
              <a:t> </a:t>
            </a:r>
            <a:r>
              <a:rPr lang="en-US" sz="2400" dirty="0" err="1" smtClean="0"/>
              <a:t>menurun</a:t>
            </a:r>
            <a:r>
              <a:rPr lang="en-US" sz="2400" dirty="0" smtClean="0"/>
              <a:t>, </a:t>
            </a:r>
            <a:r>
              <a:rPr lang="en-US" sz="2400" dirty="0" err="1" smtClean="0"/>
              <a:t>maka</a:t>
            </a:r>
            <a:r>
              <a:rPr lang="en-US" sz="2400" dirty="0" smtClean="0"/>
              <a:t> </a:t>
            </a:r>
            <a:r>
              <a:rPr lang="en-US" sz="2400" dirty="0" err="1" smtClean="0"/>
              <a:t>aktiva</a:t>
            </a:r>
            <a:r>
              <a:rPr lang="en-US" sz="2400" dirty="0" smtClean="0"/>
              <a:t> </a:t>
            </a:r>
            <a:r>
              <a:rPr lang="en-US" sz="2400" dirty="0" err="1" smtClean="0"/>
              <a:t>itu</a:t>
            </a:r>
            <a:r>
              <a:rPr lang="en-US" sz="2400" dirty="0" smtClean="0"/>
              <a:t> </a:t>
            </a:r>
            <a:r>
              <a:rPr lang="en-US" sz="2400" dirty="0" err="1" smtClean="0"/>
              <a:t>harus</a:t>
            </a:r>
            <a:r>
              <a:rPr lang="en-US" sz="2400" dirty="0" smtClean="0"/>
              <a:t> </a:t>
            </a:r>
            <a:r>
              <a:rPr lang="en-US" sz="2400" dirty="0" err="1" smtClean="0"/>
              <a:t>dihapuskan</a:t>
            </a:r>
            <a:r>
              <a:rPr lang="en-US" sz="2400" dirty="0" smtClean="0"/>
              <a:t> </a:t>
            </a:r>
            <a:r>
              <a:rPr lang="en-US" sz="2400" dirty="0" err="1" smtClean="0"/>
              <a:t>dengan</a:t>
            </a:r>
            <a:r>
              <a:rPr lang="en-US" sz="2400" dirty="0" smtClean="0"/>
              <a:t> </a:t>
            </a:r>
            <a:r>
              <a:rPr lang="en-US" sz="2400" dirty="0" err="1" smtClean="0"/>
              <a:t>segera</a:t>
            </a:r>
            <a:r>
              <a:rPr lang="en-US" sz="2400" dirty="0" smtClean="0"/>
              <a:t> </a:t>
            </a:r>
            <a:r>
              <a:rPr lang="en-US" sz="2400" dirty="0" err="1" smtClean="0"/>
              <a:t>ke</a:t>
            </a:r>
            <a:r>
              <a:rPr lang="en-US" sz="2400" dirty="0" smtClean="0"/>
              <a:t> </a:t>
            </a:r>
            <a:r>
              <a:rPr lang="en-US" sz="2400" dirty="0" err="1" smtClean="0"/>
              <a:t>beban</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Goodwill</a:t>
            </a:r>
            <a:endParaRPr lang="en-US" sz="3600" b="1" dirty="0">
              <a:solidFill>
                <a:schemeClr val="tx1"/>
              </a:solidFill>
            </a:endParaRPr>
          </a:p>
        </p:txBody>
      </p:sp>
      <p:sp>
        <p:nvSpPr>
          <p:cNvPr id="7" name="TextBox 6"/>
          <p:cNvSpPr txBox="1"/>
          <p:nvPr/>
        </p:nvSpPr>
        <p:spPr>
          <a:xfrm>
            <a:off x="494269" y="1186244"/>
            <a:ext cx="11071655" cy="5183150"/>
          </a:xfrm>
          <a:prstGeom prst="rect">
            <a:avLst/>
          </a:prstGeom>
          <a:noFill/>
        </p:spPr>
        <p:txBody>
          <a:bodyPr wrap="square" rtlCol="0">
            <a:spAutoFit/>
          </a:bodyPr>
          <a:lstStyle/>
          <a:p>
            <a:pPr algn="just">
              <a:lnSpc>
                <a:spcPct val="150000"/>
              </a:lnSpc>
            </a:pPr>
            <a:r>
              <a:rPr lang="en-US" sz="2800" dirty="0" err="1" smtClean="0"/>
              <a:t>Walaupun</a:t>
            </a:r>
            <a:r>
              <a:rPr lang="en-US" sz="2800" dirty="0" smtClean="0"/>
              <a:t>  </a:t>
            </a:r>
            <a:r>
              <a:rPr lang="en-US" sz="2800" dirty="0" err="1" smtClean="0"/>
              <a:t>perusahaan</a:t>
            </a:r>
            <a:r>
              <a:rPr lang="en-US" sz="2800" dirty="0" smtClean="0"/>
              <a:t>  </a:t>
            </a:r>
            <a:r>
              <a:rPr lang="en-US" sz="2800" dirty="0" err="1" smtClean="0"/>
              <a:t>dapat</a:t>
            </a:r>
            <a:r>
              <a:rPr lang="en-US" sz="2800" dirty="0" smtClean="0"/>
              <a:t>  </a:t>
            </a:r>
            <a:r>
              <a:rPr lang="en-US" sz="2800" dirty="0" err="1" smtClean="0"/>
              <a:t>mengkapitalisasi</a:t>
            </a:r>
            <a:r>
              <a:rPr lang="en-US" sz="2800" dirty="0" smtClean="0"/>
              <a:t>  </a:t>
            </a:r>
            <a:r>
              <a:rPr lang="en-US" sz="2800" dirty="0" err="1" smtClean="0"/>
              <a:t>biaya-biaya</a:t>
            </a:r>
            <a:r>
              <a:rPr lang="en-US" sz="2800" dirty="0" smtClean="0"/>
              <a:t>  </a:t>
            </a:r>
            <a:r>
              <a:rPr lang="en-US" sz="2800" dirty="0" err="1" smtClean="0"/>
              <a:t>tertentu</a:t>
            </a:r>
            <a:r>
              <a:rPr lang="en-US" sz="2800" dirty="0" smtClean="0"/>
              <a:t> yang  </a:t>
            </a:r>
            <a:r>
              <a:rPr lang="en-US" sz="2800" dirty="0" err="1" smtClean="0"/>
              <a:t>dikeluarkan</a:t>
            </a:r>
            <a:r>
              <a:rPr lang="en-US" sz="2800" dirty="0" smtClean="0"/>
              <a:t>  </a:t>
            </a:r>
            <a:r>
              <a:rPr lang="en-US" sz="2800" dirty="0" err="1" smtClean="0"/>
              <a:t>dalam</a:t>
            </a:r>
            <a:r>
              <a:rPr lang="en-US" sz="2800" dirty="0" smtClean="0"/>
              <a:t>  </a:t>
            </a:r>
            <a:r>
              <a:rPr lang="en-US" sz="2800" dirty="0" err="1" smtClean="0"/>
              <a:t>mengembangkan</a:t>
            </a:r>
            <a:r>
              <a:rPr lang="en-US" sz="2800" dirty="0" smtClean="0"/>
              <a:t>  </a:t>
            </a:r>
            <a:r>
              <a:rPr lang="en-US" sz="2800" dirty="0" err="1" smtClean="0"/>
              <a:t>aset</a:t>
            </a:r>
            <a:r>
              <a:rPr lang="en-US" sz="2800" dirty="0" smtClean="0"/>
              <a:t>  </a:t>
            </a:r>
            <a:r>
              <a:rPr lang="en-US" sz="2800" dirty="0" err="1" smtClean="0"/>
              <a:t>khusus</a:t>
            </a:r>
            <a:r>
              <a:rPr lang="en-US" sz="2800" dirty="0" smtClean="0"/>
              <a:t>  </a:t>
            </a:r>
            <a:r>
              <a:rPr lang="en-US" sz="2800" dirty="0" err="1" smtClean="0"/>
              <a:t>diidentifikasi</a:t>
            </a:r>
            <a:r>
              <a:rPr lang="en-US" sz="2800" dirty="0" smtClean="0"/>
              <a:t>  </a:t>
            </a:r>
            <a:r>
              <a:rPr lang="en-US" sz="2800" dirty="0" err="1" smtClean="0"/>
              <a:t>seperti</a:t>
            </a:r>
            <a:r>
              <a:rPr lang="en-US" sz="2800" dirty="0" smtClean="0"/>
              <a:t> </a:t>
            </a:r>
            <a:r>
              <a:rPr lang="en-US" sz="2800" dirty="0" err="1" smtClean="0"/>
              <a:t>hak</a:t>
            </a:r>
            <a:r>
              <a:rPr lang="en-US" sz="2800" dirty="0" smtClean="0"/>
              <a:t> paten </a:t>
            </a:r>
            <a:r>
              <a:rPr lang="en-US" sz="2800" dirty="0" err="1" smtClean="0"/>
              <a:t>dan</a:t>
            </a:r>
            <a:r>
              <a:rPr lang="en-US" sz="2800" dirty="0" smtClean="0"/>
              <a:t> </a:t>
            </a:r>
            <a:r>
              <a:rPr lang="en-US" sz="2800" dirty="0" err="1" smtClean="0"/>
              <a:t>hak</a:t>
            </a:r>
            <a:r>
              <a:rPr lang="en-US" sz="2800" dirty="0" smtClean="0"/>
              <a:t> </a:t>
            </a:r>
            <a:r>
              <a:rPr lang="en-US" sz="2800" dirty="0" err="1" smtClean="0"/>
              <a:t>cipta</a:t>
            </a:r>
            <a:r>
              <a:rPr lang="en-US" sz="2800" dirty="0" smtClean="0"/>
              <a:t>, </a:t>
            </a:r>
            <a:r>
              <a:rPr lang="en-US" sz="2800" dirty="0" err="1" smtClean="0"/>
              <a:t>jumlah</a:t>
            </a:r>
            <a:r>
              <a:rPr lang="en-US" sz="2800" dirty="0" smtClean="0"/>
              <a:t> yang </a:t>
            </a:r>
            <a:r>
              <a:rPr lang="en-US" sz="2800" dirty="0" err="1" smtClean="0"/>
              <a:t>dikapitalisasi</a:t>
            </a:r>
            <a:r>
              <a:rPr lang="en-US" sz="2800" dirty="0" smtClean="0"/>
              <a:t> </a:t>
            </a:r>
            <a:r>
              <a:rPr lang="en-US" sz="2800" dirty="0" err="1" smtClean="0"/>
              <a:t>umumnya</a:t>
            </a:r>
            <a:r>
              <a:rPr lang="en-US" sz="2800" dirty="0" smtClean="0"/>
              <a:t> </a:t>
            </a:r>
            <a:r>
              <a:rPr lang="en-US" sz="2800" dirty="0" err="1" smtClean="0"/>
              <a:t>tidak</a:t>
            </a:r>
            <a:r>
              <a:rPr lang="en-US" sz="2800" dirty="0" smtClean="0"/>
              <a:t> </a:t>
            </a:r>
            <a:r>
              <a:rPr lang="en-US" sz="2800" dirty="0" err="1" smtClean="0"/>
              <a:t>signifikan</a:t>
            </a:r>
            <a:r>
              <a:rPr lang="en-US" sz="2800" dirty="0" smtClean="0"/>
              <a:t>. </a:t>
            </a:r>
            <a:r>
              <a:rPr lang="en-US" sz="2800" dirty="0" err="1" smtClean="0"/>
              <a:t>Tetapi</a:t>
            </a:r>
            <a:r>
              <a:rPr lang="en-US" sz="2800" dirty="0" smtClean="0"/>
              <a:t> </a:t>
            </a:r>
            <a:r>
              <a:rPr lang="en-US" sz="2800" dirty="0" err="1" smtClean="0"/>
              <a:t>perusahaan</a:t>
            </a:r>
            <a:r>
              <a:rPr lang="en-US" sz="2800" dirty="0" smtClean="0"/>
              <a:t> </a:t>
            </a:r>
            <a:r>
              <a:rPr lang="en-US" sz="2800" dirty="0" err="1" smtClean="0"/>
              <a:t>melakukan</a:t>
            </a:r>
            <a:r>
              <a:rPr lang="en-US" sz="2800" dirty="0" smtClean="0"/>
              <a:t> </a:t>
            </a:r>
            <a:r>
              <a:rPr lang="en-US" sz="2800" dirty="0" err="1" smtClean="0"/>
              <a:t>rekaman</a:t>
            </a:r>
            <a:r>
              <a:rPr lang="en-US" sz="2800" dirty="0" smtClean="0"/>
              <a:t> </a:t>
            </a:r>
            <a:r>
              <a:rPr lang="en-US" sz="2800" dirty="0" err="1" smtClean="0"/>
              <a:t>materi</a:t>
            </a:r>
            <a:r>
              <a:rPr lang="en-US" sz="2800" dirty="0" smtClean="0"/>
              <a:t> </a:t>
            </a:r>
            <a:r>
              <a:rPr lang="en-US" sz="2800" dirty="0" err="1" smtClean="0"/>
              <a:t>jumlah</a:t>
            </a:r>
            <a:r>
              <a:rPr lang="en-US" sz="2800" dirty="0" smtClean="0"/>
              <a:t> </a:t>
            </a:r>
            <a:r>
              <a:rPr lang="en-US" sz="2800" dirty="0" err="1" smtClean="0"/>
              <a:t>aset</a:t>
            </a:r>
            <a:r>
              <a:rPr lang="en-US" sz="2800" dirty="0" smtClean="0"/>
              <a:t> </a:t>
            </a:r>
            <a:r>
              <a:rPr lang="en-US" sz="2800" dirty="0" err="1" smtClean="0"/>
              <a:t>tidak</a:t>
            </a:r>
            <a:r>
              <a:rPr lang="en-US" sz="2800" dirty="0" smtClean="0"/>
              <a:t> </a:t>
            </a:r>
            <a:r>
              <a:rPr lang="en-US" sz="2800" dirty="0" err="1" smtClean="0"/>
              <a:t>berwujud</a:t>
            </a:r>
            <a:r>
              <a:rPr lang="en-US" sz="2800" dirty="0" smtClean="0"/>
              <a:t> </a:t>
            </a:r>
            <a:r>
              <a:rPr lang="en-US" sz="2800" dirty="0" err="1" smtClean="0"/>
              <a:t>saat</a:t>
            </a:r>
            <a:r>
              <a:rPr lang="en-US" sz="2800" dirty="0" smtClean="0"/>
              <a:t> </a:t>
            </a:r>
            <a:r>
              <a:rPr lang="en-US" sz="2800" dirty="0" err="1" smtClean="0"/>
              <a:t>membeli</a:t>
            </a:r>
            <a:r>
              <a:rPr lang="en-US" sz="2800" dirty="0" smtClean="0"/>
              <a:t> </a:t>
            </a:r>
            <a:r>
              <a:rPr lang="en-US" sz="2800" dirty="0" err="1" smtClean="0"/>
              <a:t>aset</a:t>
            </a:r>
            <a:r>
              <a:rPr lang="en-US" sz="2800" dirty="0" smtClean="0"/>
              <a:t> </a:t>
            </a:r>
            <a:r>
              <a:rPr lang="en-US" sz="2800" dirty="0" err="1" smtClean="0"/>
              <a:t>tidak</a:t>
            </a:r>
            <a:r>
              <a:rPr lang="en-US" sz="2800" dirty="0" smtClean="0"/>
              <a:t> </a:t>
            </a:r>
            <a:r>
              <a:rPr lang="en-US" sz="2800" dirty="0" err="1" smtClean="0"/>
              <a:t>berwujud</a:t>
            </a:r>
            <a:r>
              <a:rPr lang="en-US" sz="2800" dirty="0" smtClean="0"/>
              <a:t>, </a:t>
            </a:r>
            <a:r>
              <a:rPr lang="en-US" sz="2800" dirty="0" err="1" smtClean="0"/>
              <a:t>khususnya</a:t>
            </a:r>
            <a:r>
              <a:rPr lang="en-US" sz="2800" dirty="0" smtClean="0"/>
              <a:t> </a:t>
            </a:r>
            <a:r>
              <a:rPr lang="en-US" sz="2800" dirty="0" err="1" smtClean="0"/>
              <a:t>apabila</a:t>
            </a:r>
            <a:r>
              <a:rPr lang="en-US" sz="2800" dirty="0" smtClean="0"/>
              <a:t> </a:t>
            </a:r>
            <a:r>
              <a:rPr lang="en-US" sz="2800" dirty="0" err="1" smtClean="0"/>
              <a:t>berada</a:t>
            </a:r>
            <a:r>
              <a:rPr lang="en-US" sz="2800" dirty="0" smtClean="0"/>
              <a:t> </a:t>
            </a:r>
            <a:r>
              <a:rPr lang="en-US" sz="2800" dirty="0" err="1" smtClean="0"/>
              <a:t>di</a:t>
            </a:r>
            <a:r>
              <a:rPr lang="en-US" sz="2800" dirty="0" smtClean="0"/>
              <a:t> </a:t>
            </a:r>
            <a:r>
              <a:rPr lang="en-US" sz="2800" dirty="0" err="1" smtClean="0"/>
              <a:t>dalam</a:t>
            </a:r>
            <a:r>
              <a:rPr lang="en-US" sz="2800" dirty="0" smtClean="0"/>
              <a:t> </a:t>
            </a:r>
            <a:r>
              <a:rPr lang="en-US" sz="2800" dirty="0" err="1" smtClean="0"/>
              <a:t>situasi</a:t>
            </a:r>
            <a:r>
              <a:rPr lang="en-US" sz="2800" dirty="0" smtClean="0"/>
              <a:t> yang </a:t>
            </a:r>
            <a:r>
              <a:rPr lang="en-US" sz="2800" dirty="0" err="1" smtClean="0"/>
              <a:t>kemudian</a:t>
            </a:r>
            <a:r>
              <a:rPr lang="en-US" sz="2800" dirty="0" smtClean="0"/>
              <a:t>  </a:t>
            </a:r>
            <a:r>
              <a:rPr lang="en-US" sz="2800" dirty="0" err="1" smtClean="0"/>
              <a:t>bisa</a:t>
            </a:r>
            <a:r>
              <a:rPr lang="en-US" sz="2800" dirty="0" smtClean="0"/>
              <a:t>  </a:t>
            </a:r>
            <a:r>
              <a:rPr lang="en-US" sz="2800" dirty="0" err="1" smtClean="0"/>
              <a:t>melibatkan</a:t>
            </a:r>
            <a:r>
              <a:rPr lang="en-US" sz="2800" dirty="0" smtClean="0"/>
              <a:t>  </a:t>
            </a:r>
            <a:r>
              <a:rPr lang="en-US" sz="2800" dirty="0" err="1" smtClean="0"/>
              <a:t>suatu</a:t>
            </a:r>
            <a:r>
              <a:rPr lang="en-US" sz="2800" dirty="0" smtClean="0"/>
              <a:t>  </a:t>
            </a:r>
            <a:r>
              <a:rPr lang="en-US" sz="2800" dirty="0" err="1" smtClean="0"/>
              <a:t>penggabungan</a:t>
            </a:r>
            <a:r>
              <a:rPr lang="en-US" sz="2800" dirty="0" smtClean="0"/>
              <a:t>  </a:t>
            </a:r>
            <a:r>
              <a:rPr lang="en-US" sz="2800" dirty="0" err="1" smtClean="0"/>
              <a:t>usaha</a:t>
            </a:r>
            <a:r>
              <a:rPr lang="en-US" sz="2800" dirty="0" smtClean="0"/>
              <a:t>  </a:t>
            </a:r>
            <a:r>
              <a:rPr lang="en-US" sz="2800" dirty="0" err="1" smtClean="0"/>
              <a:t>atau</a:t>
            </a:r>
            <a:r>
              <a:rPr lang="en-US" sz="2800" dirty="0" smtClean="0"/>
              <a:t>  </a:t>
            </a:r>
            <a:r>
              <a:rPr lang="en-US" sz="2800" dirty="0" err="1" smtClean="0"/>
              <a:t>merupakan</a:t>
            </a:r>
            <a:r>
              <a:rPr lang="en-US" sz="2800" dirty="0" smtClean="0"/>
              <a:t> </a:t>
            </a:r>
            <a:r>
              <a:rPr lang="en-US" sz="2800" dirty="0" err="1" smtClean="0"/>
              <a:t>pembelian</a:t>
            </a:r>
            <a:r>
              <a:rPr lang="en-US" sz="2800" dirty="0" smtClean="0"/>
              <a:t> </a:t>
            </a:r>
            <a:r>
              <a:rPr lang="en-US" sz="2800" dirty="0" err="1" smtClean="0"/>
              <a:t>bisnis</a:t>
            </a:r>
            <a:r>
              <a:rPr lang="en-US" sz="2800" dirty="0" smtClean="0"/>
              <a:t> lain. </a:t>
            </a:r>
          </a:p>
        </p:txBody>
      </p:sp>
    </p:spTree>
    <p:extLst>
      <p:ext uri="{BB962C8B-B14F-4D97-AF65-F5344CB8AC3E}">
        <p14:creationId xmlns:p14="http://schemas.microsoft.com/office/powerpoint/2010/main" xmlns="" val="272049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2F0169FE-9207-49B6-88E2-24A422BA7E35}"/>
              </a:ext>
            </a:extLst>
          </p:cNvPr>
          <p:cNvGrpSpPr/>
          <p:nvPr/>
        </p:nvGrpSpPr>
        <p:grpSpPr>
          <a:xfrm rot="10800000">
            <a:off x="3277115" y="343559"/>
            <a:ext cx="7600950" cy="1250874"/>
            <a:chOff x="2203174" y="4452730"/>
            <a:chExt cx="8540094" cy="1391478"/>
          </a:xfrm>
          <a:solidFill>
            <a:schemeClr val="accent2">
              <a:alpha val="70000"/>
            </a:schemeClr>
          </a:solidFill>
        </p:grpSpPr>
        <p:sp>
          <p:nvSpPr>
            <p:cNvPr id="14" name="Freeform: Shape 13">
              <a:extLst>
                <a:ext uri="{FF2B5EF4-FFF2-40B4-BE49-F238E27FC236}">
                  <a16:creationId xmlns:a16="http://schemas.microsoft.com/office/drawing/2014/main" xmlns="" id="{54E8B188-D64E-49B7-AEA8-AAAE7DAC8102}"/>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Chevron 14">
              <a:extLst>
                <a:ext uri="{FF2B5EF4-FFF2-40B4-BE49-F238E27FC236}">
                  <a16:creationId xmlns:a16="http://schemas.microsoft.com/office/drawing/2014/main" xmlns="" id="{64610898-C54C-4258-878C-B0CF860C4285}"/>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hevron 15">
              <a:extLst>
                <a:ext uri="{FF2B5EF4-FFF2-40B4-BE49-F238E27FC236}">
                  <a16:creationId xmlns:a16="http://schemas.microsoft.com/office/drawing/2014/main" xmlns="" id="{6321F14D-7F7F-4069-8692-D98DDDD675CC}"/>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xmlns="" id="{2A85CE99-4132-43E5-B6E8-EA5DDE9223E8}"/>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Chevron 17">
              <a:extLst>
                <a:ext uri="{FF2B5EF4-FFF2-40B4-BE49-F238E27FC236}">
                  <a16:creationId xmlns:a16="http://schemas.microsoft.com/office/drawing/2014/main" xmlns="" id="{BD669EDF-8711-4A26-B9C2-77E7C372EAC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a:extLst>
              <a:ext uri="{FF2B5EF4-FFF2-40B4-BE49-F238E27FC236}">
                <a16:creationId xmlns:a16="http://schemas.microsoft.com/office/drawing/2014/main" xmlns="" id="{9C5785E5-E343-4372-801A-DBC1D253C837}"/>
              </a:ext>
            </a:extLst>
          </p:cNvPr>
          <p:cNvSpPr txBox="1"/>
          <p:nvPr/>
        </p:nvSpPr>
        <p:spPr>
          <a:xfrm>
            <a:off x="4250721" y="572659"/>
            <a:ext cx="5767907" cy="707886"/>
          </a:xfrm>
          <a:prstGeom prst="rect">
            <a:avLst/>
          </a:prstGeom>
          <a:noFill/>
        </p:spPr>
        <p:txBody>
          <a:bodyPr wrap="square" rtlCol="0" anchor="ctr">
            <a:spAutoFit/>
          </a:bodyPr>
          <a:lstStyle/>
          <a:p>
            <a:r>
              <a:rPr lang="en-US" altLang="ko-KR" sz="4000" b="1" dirty="0" err="1" smtClean="0">
                <a:solidFill>
                  <a:schemeClr val="bg1"/>
                </a:solidFill>
                <a:latin typeface="+mj-lt"/>
                <a:cs typeface="Arial" pitchFamily="34" charset="0"/>
              </a:rPr>
              <a:t>Capaian</a:t>
            </a:r>
            <a:r>
              <a:rPr lang="en-US" altLang="ko-KR" sz="4000" b="1" dirty="0" smtClean="0">
                <a:solidFill>
                  <a:schemeClr val="bg1"/>
                </a:solidFill>
                <a:latin typeface="+mj-lt"/>
                <a:cs typeface="Arial" pitchFamily="34" charset="0"/>
              </a:rPr>
              <a:t> </a:t>
            </a:r>
            <a:r>
              <a:rPr lang="en-US" altLang="ko-KR" sz="4000" b="1" dirty="0" err="1" smtClean="0">
                <a:solidFill>
                  <a:schemeClr val="bg1"/>
                </a:solidFill>
                <a:latin typeface="+mj-lt"/>
                <a:cs typeface="Arial" pitchFamily="34" charset="0"/>
              </a:rPr>
              <a:t>Pembelajaran</a:t>
            </a:r>
            <a:endParaRPr lang="ko-KR" altLang="en-US" sz="4000" b="1" dirty="0">
              <a:solidFill>
                <a:schemeClr val="bg1"/>
              </a:solidFill>
              <a:latin typeface="+mj-lt"/>
              <a:cs typeface="Arial" pitchFamily="34" charset="0"/>
            </a:endParaRPr>
          </a:p>
        </p:txBody>
      </p:sp>
      <p:sp>
        <p:nvSpPr>
          <p:cNvPr id="20" name="TextBox 19">
            <a:extLst>
              <a:ext uri="{FF2B5EF4-FFF2-40B4-BE49-F238E27FC236}">
                <a16:creationId xmlns:a16="http://schemas.microsoft.com/office/drawing/2014/main" xmlns="" id="{41CE6B9E-73E2-4B38-98C5-2C3C5D875F26}"/>
              </a:ext>
            </a:extLst>
          </p:cNvPr>
          <p:cNvSpPr txBox="1"/>
          <p:nvPr/>
        </p:nvSpPr>
        <p:spPr>
          <a:xfrm>
            <a:off x="4327078" y="1681729"/>
            <a:ext cx="7362414" cy="4524315"/>
          </a:xfrm>
          <a:prstGeom prst="rect">
            <a:avLst/>
          </a:prstGeom>
          <a:noFill/>
        </p:spPr>
        <p:txBody>
          <a:bodyPr wrap="square" rtlCol="0" anchor="ctr">
            <a:spAutoFit/>
          </a:bodyPr>
          <a:lstStyle/>
          <a:p>
            <a:pPr algn="just">
              <a:lnSpc>
                <a:spcPct val="150000"/>
              </a:lnSpc>
            </a:pPr>
            <a:r>
              <a:rPr lang="en-US" sz="2400" dirty="0" err="1" smtClean="0"/>
              <a:t>Mahasiswa</a:t>
            </a:r>
            <a:r>
              <a:rPr lang="en-US" sz="2400" dirty="0" smtClean="0"/>
              <a:t> </a:t>
            </a:r>
            <a:r>
              <a:rPr lang="en-US" sz="2400" dirty="0" err="1" smtClean="0"/>
              <a:t>mampu</a:t>
            </a:r>
            <a:r>
              <a:rPr lang="en-US" sz="2400" dirty="0" smtClean="0"/>
              <a:t> </a:t>
            </a:r>
            <a:r>
              <a:rPr lang="en-US" sz="2400" dirty="0" err="1" smtClean="0"/>
              <a:t>memahami</a:t>
            </a:r>
            <a:r>
              <a:rPr lang="en-US" sz="2400" dirty="0" smtClean="0"/>
              <a:t> </a:t>
            </a:r>
            <a:r>
              <a:rPr lang="en-US" sz="2400" dirty="0" err="1" smtClean="0"/>
              <a:t>tentang</a:t>
            </a:r>
            <a:r>
              <a:rPr lang="en-US" sz="2400" dirty="0" smtClean="0"/>
              <a:t> </a:t>
            </a:r>
            <a:r>
              <a:rPr lang="en-US" sz="2400" dirty="0" err="1" smtClean="0"/>
              <a:t>konsep</a:t>
            </a:r>
            <a:r>
              <a:rPr lang="en-US" sz="2400" dirty="0" smtClean="0"/>
              <a:t>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taktis</a:t>
            </a:r>
            <a:r>
              <a:rPr lang="en-US" sz="2400" dirty="0" smtClean="0"/>
              <a:t>, </a:t>
            </a:r>
            <a:r>
              <a:rPr lang="en-US" sz="2400" dirty="0" err="1" smtClean="0"/>
              <a:t>memahami</a:t>
            </a:r>
            <a:r>
              <a:rPr lang="en-US" sz="2400" dirty="0" smtClean="0"/>
              <a:t> </a:t>
            </a:r>
            <a:r>
              <a:rPr lang="en-US" sz="2400" dirty="0" err="1" smtClean="0"/>
              <a:t>penyusunan</a:t>
            </a:r>
            <a:r>
              <a:rPr lang="en-US" sz="2400" dirty="0" smtClean="0"/>
              <a:t> </a:t>
            </a:r>
            <a:r>
              <a:rPr lang="en-US" sz="2400" dirty="0" err="1" smtClean="0"/>
              <a:t>laporan</a:t>
            </a:r>
            <a:r>
              <a:rPr lang="en-US" sz="2400" dirty="0" smtClean="0"/>
              <a:t> </a:t>
            </a:r>
            <a:r>
              <a:rPr lang="en-US" sz="2400" dirty="0" err="1" smtClean="0"/>
              <a:t>untuk</a:t>
            </a:r>
            <a:r>
              <a:rPr lang="en-US" sz="2400" dirty="0" smtClean="0"/>
              <a:t> </a:t>
            </a:r>
            <a:r>
              <a:rPr lang="en-US" sz="2400" dirty="0" err="1" smtClean="0"/>
              <a:t>mendukung</a:t>
            </a:r>
            <a:r>
              <a:rPr lang="en-US" sz="2400" dirty="0" smtClean="0"/>
              <a:t> </a:t>
            </a:r>
            <a:r>
              <a:rPr lang="en-US" sz="2400" dirty="0" err="1" smtClean="0"/>
              <a:t>pengambilan</a:t>
            </a:r>
            <a:r>
              <a:rPr lang="en-US" sz="2400" dirty="0" smtClean="0"/>
              <a:t> </a:t>
            </a:r>
            <a:r>
              <a:rPr lang="en-US" sz="2400" dirty="0" err="1" smtClean="0"/>
              <a:t>keputusan</a:t>
            </a:r>
            <a:r>
              <a:rPr lang="en-US" sz="2400" dirty="0" smtClean="0"/>
              <a:t> </a:t>
            </a:r>
            <a:r>
              <a:rPr lang="en-US" sz="2400" dirty="0" err="1" smtClean="0"/>
              <a:t>manajemen</a:t>
            </a:r>
            <a:r>
              <a:rPr lang="en-US" sz="2400" dirty="0" smtClean="0"/>
              <a:t>, </a:t>
            </a:r>
            <a:r>
              <a:rPr lang="en-US" sz="2400" dirty="0" err="1" smtClean="0"/>
              <a:t>dan</a:t>
            </a:r>
            <a:r>
              <a:rPr lang="en-US" sz="2400" dirty="0" smtClean="0"/>
              <a:t> </a:t>
            </a:r>
            <a:r>
              <a:rPr lang="en-US" sz="2400" dirty="0" err="1" smtClean="0"/>
              <a:t>mampu</a:t>
            </a:r>
            <a:r>
              <a:rPr lang="en-US" sz="2400" dirty="0" smtClean="0"/>
              <a:t> </a:t>
            </a:r>
            <a:r>
              <a:rPr lang="en-US" sz="2400" dirty="0" err="1" smtClean="0"/>
              <a:t>menggunakan</a:t>
            </a:r>
            <a:r>
              <a:rPr lang="en-US" sz="2400" dirty="0" smtClean="0"/>
              <a:t> </a:t>
            </a:r>
            <a:r>
              <a:rPr lang="en-US" sz="2400" dirty="0" err="1" smtClean="0"/>
              <a:t>teknik</a:t>
            </a:r>
            <a:r>
              <a:rPr lang="en-US" sz="2400" dirty="0" smtClean="0"/>
              <a:t> </a:t>
            </a:r>
            <a:r>
              <a:rPr lang="en-US" sz="2400" dirty="0" err="1" smtClean="0"/>
              <a:t>dan</a:t>
            </a:r>
            <a:r>
              <a:rPr lang="en-US" sz="2400" dirty="0" smtClean="0"/>
              <a:t> </a:t>
            </a:r>
            <a:r>
              <a:rPr lang="en-US" sz="2400" dirty="0" err="1" smtClean="0"/>
              <a:t>metode</a:t>
            </a:r>
            <a:r>
              <a:rPr lang="en-US" sz="2400" dirty="0" smtClean="0"/>
              <a:t> </a:t>
            </a:r>
            <a:r>
              <a:rPr lang="en-US" sz="2400" dirty="0" err="1" smtClean="0"/>
              <a:t>analisis</a:t>
            </a:r>
            <a:r>
              <a:rPr lang="en-US" sz="2400" dirty="0" smtClean="0"/>
              <a:t> data </a:t>
            </a:r>
            <a:r>
              <a:rPr lang="en-US" sz="2400" dirty="0" err="1" smtClean="0"/>
              <a:t>keuangan</a:t>
            </a:r>
            <a:r>
              <a:rPr lang="en-US" sz="2400" dirty="0" smtClean="0"/>
              <a:t> </a:t>
            </a:r>
            <a:r>
              <a:rPr lang="en-US" sz="2400" dirty="0" err="1" smtClean="0"/>
              <a:t>dan</a:t>
            </a:r>
            <a:r>
              <a:rPr lang="en-US" sz="2400" dirty="0" smtClean="0"/>
              <a:t> data non </a:t>
            </a:r>
            <a:r>
              <a:rPr lang="en-US" sz="2400" dirty="0" err="1" smtClean="0"/>
              <a:t>keuangan</a:t>
            </a:r>
            <a:r>
              <a:rPr lang="en-US" sz="2400" dirty="0" smtClean="0"/>
              <a:t> yang </a:t>
            </a:r>
            <a:r>
              <a:rPr lang="en-US" sz="2400" dirty="0" err="1" smtClean="0"/>
              <a:t>tepat</a:t>
            </a:r>
            <a:r>
              <a:rPr lang="en-US" sz="2400" dirty="0" smtClean="0"/>
              <a:t> </a:t>
            </a:r>
            <a:r>
              <a:rPr lang="en-US" sz="2400" dirty="0" err="1" smtClean="0"/>
              <a:t>untuk</a:t>
            </a:r>
            <a:r>
              <a:rPr lang="en-US" sz="2400" dirty="0" smtClean="0"/>
              <a:t> </a:t>
            </a:r>
            <a:r>
              <a:rPr lang="en-US" sz="2400" dirty="0" err="1" smtClean="0"/>
              <a:t>menyediakan</a:t>
            </a:r>
            <a:r>
              <a:rPr lang="en-US" sz="2400" dirty="0" smtClean="0"/>
              <a:t> </a:t>
            </a:r>
            <a:r>
              <a:rPr lang="en-US" sz="2400" dirty="0" err="1" smtClean="0"/>
              <a:t>informasi</a:t>
            </a:r>
            <a:r>
              <a:rPr lang="en-US" sz="2400" dirty="0" smtClean="0"/>
              <a:t> yang </a:t>
            </a:r>
            <a:r>
              <a:rPr lang="en-US" sz="2400" dirty="0" err="1" smtClean="0"/>
              <a:t>relevan</a:t>
            </a:r>
            <a:r>
              <a:rPr lang="en-US" sz="2400" dirty="0" smtClean="0"/>
              <a:t> </a:t>
            </a:r>
            <a:r>
              <a:rPr lang="en-US" sz="2400" dirty="0" err="1" smtClean="0"/>
              <a:t>bagi</a:t>
            </a:r>
            <a:r>
              <a:rPr lang="en-US" sz="2400" dirty="0" smtClean="0"/>
              <a:t> </a:t>
            </a:r>
            <a:r>
              <a:rPr lang="en-US" sz="2400" dirty="0" err="1" smtClean="0"/>
              <a:t>pengambilan</a:t>
            </a:r>
            <a:r>
              <a:rPr lang="en-US" sz="2400" dirty="0" smtClean="0"/>
              <a:t> </a:t>
            </a:r>
            <a:r>
              <a:rPr lang="en-US" sz="2400" dirty="0" err="1" smtClean="0"/>
              <a:t>keputusan</a:t>
            </a:r>
            <a:endParaRPr lang="en-US" sz="2400" dirty="0" smtClean="0"/>
          </a:p>
          <a:p>
            <a:pPr algn="just">
              <a:lnSpc>
                <a:spcPct val="150000"/>
              </a:lnSpc>
            </a:pPr>
            <a:r>
              <a:rPr lang="en-US" sz="2400" dirty="0" err="1" smtClean="0"/>
              <a:t>manajemen</a:t>
            </a:r>
            <a:endParaRPr lang="ko-KR" altLang="en-US" sz="2400" dirty="0">
              <a:solidFill>
                <a:schemeClr val="bg1"/>
              </a:solidFill>
              <a:cs typeface="Arial" pitchFamily="34" charset="0"/>
            </a:endParaRPr>
          </a:p>
        </p:txBody>
      </p:sp>
    </p:spTree>
    <p:extLst>
      <p:ext uri="{BB962C8B-B14F-4D97-AF65-F5344CB8AC3E}">
        <p14:creationId xmlns:p14="http://schemas.microsoft.com/office/powerpoint/2010/main" xmlns="" val="21163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Goodwill</a:t>
            </a:r>
            <a:endParaRPr lang="en-US" sz="3600" b="1" dirty="0">
              <a:solidFill>
                <a:schemeClr val="tx1"/>
              </a:solidFill>
            </a:endParaRPr>
          </a:p>
        </p:txBody>
      </p:sp>
      <p:sp>
        <p:nvSpPr>
          <p:cNvPr id="7" name="TextBox 6"/>
          <p:cNvSpPr txBox="1"/>
          <p:nvPr/>
        </p:nvSpPr>
        <p:spPr>
          <a:xfrm>
            <a:off x="494269" y="1186244"/>
            <a:ext cx="11071655" cy="5107873"/>
          </a:xfrm>
          <a:prstGeom prst="rect">
            <a:avLst/>
          </a:prstGeom>
          <a:noFill/>
        </p:spPr>
        <p:txBody>
          <a:bodyPr wrap="square" rtlCol="0">
            <a:spAutoFit/>
          </a:bodyPr>
          <a:lstStyle/>
          <a:p>
            <a:pPr algn="just">
              <a:lnSpc>
                <a:spcPct val="150000"/>
              </a:lnSpc>
            </a:pPr>
            <a:r>
              <a:rPr lang="en-US" sz="2200" dirty="0" err="1" smtClean="0"/>
              <a:t>Contohnya</a:t>
            </a:r>
            <a:r>
              <a:rPr lang="en-US" sz="2200" dirty="0" smtClean="0"/>
              <a:t> : Perusahaan </a:t>
            </a:r>
            <a:r>
              <a:rPr lang="en-US" sz="2200" dirty="0" err="1" smtClean="0"/>
              <a:t>Raffa</a:t>
            </a:r>
            <a:r>
              <a:rPr lang="en-US" sz="2200" dirty="0" smtClean="0"/>
              <a:t> </a:t>
            </a:r>
            <a:r>
              <a:rPr lang="en-US" sz="2200" dirty="0" err="1" smtClean="0"/>
              <a:t>memutuskan</a:t>
            </a:r>
            <a:r>
              <a:rPr lang="en-US" sz="2200" dirty="0" smtClean="0"/>
              <a:t> </a:t>
            </a:r>
            <a:r>
              <a:rPr lang="en-US" sz="2200" dirty="0" err="1" smtClean="0"/>
              <a:t>untuk</a:t>
            </a:r>
            <a:r>
              <a:rPr lang="en-US" sz="2200" dirty="0" smtClean="0"/>
              <a:t> </a:t>
            </a:r>
            <a:r>
              <a:rPr lang="en-US" sz="2200" dirty="0" err="1" smtClean="0"/>
              <a:t>membeli</a:t>
            </a:r>
            <a:r>
              <a:rPr lang="en-US" sz="2200" dirty="0" smtClean="0"/>
              <a:t> </a:t>
            </a:r>
            <a:r>
              <a:rPr lang="en-US" sz="2200" dirty="0" err="1" smtClean="0"/>
              <a:t>perusahaan</a:t>
            </a:r>
            <a:r>
              <a:rPr lang="en-US" sz="2200" dirty="0" smtClean="0"/>
              <a:t> Audi. </a:t>
            </a:r>
            <a:r>
              <a:rPr lang="en-US" sz="2200" dirty="0" err="1" smtClean="0"/>
              <a:t>Dalam</a:t>
            </a:r>
            <a:r>
              <a:rPr lang="en-US" sz="2200" dirty="0" smtClean="0"/>
              <a:t> </a:t>
            </a:r>
            <a:r>
              <a:rPr lang="en-US" sz="2200" dirty="0" err="1" smtClean="0"/>
              <a:t>situasi</a:t>
            </a:r>
            <a:r>
              <a:rPr lang="en-US" sz="2200" dirty="0" smtClean="0"/>
              <a:t> </a:t>
            </a:r>
            <a:r>
              <a:rPr lang="en-US" sz="2200" dirty="0" err="1" smtClean="0"/>
              <a:t>ini</a:t>
            </a:r>
            <a:r>
              <a:rPr lang="en-US" sz="2200" dirty="0" smtClean="0"/>
              <a:t>, </a:t>
            </a:r>
            <a:r>
              <a:rPr lang="en-US" sz="2200" dirty="0" err="1" smtClean="0"/>
              <a:t>perusahaan</a:t>
            </a:r>
            <a:r>
              <a:rPr lang="en-US" sz="2200" dirty="0" smtClean="0"/>
              <a:t> </a:t>
            </a:r>
            <a:r>
              <a:rPr lang="en-US" sz="2200" dirty="0" err="1" smtClean="0"/>
              <a:t>Raffa</a:t>
            </a:r>
            <a:r>
              <a:rPr lang="en-US" sz="2200" dirty="0" smtClean="0"/>
              <a:t> </a:t>
            </a:r>
            <a:r>
              <a:rPr lang="en-US" sz="2200" dirty="0" err="1" smtClean="0"/>
              <a:t>mengukur</a:t>
            </a:r>
            <a:r>
              <a:rPr lang="en-US" sz="2200" dirty="0" smtClean="0"/>
              <a:t> </a:t>
            </a:r>
            <a:r>
              <a:rPr lang="en-US" sz="2200" dirty="0" err="1" smtClean="0"/>
              <a:t>aset</a:t>
            </a:r>
            <a:r>
              <a:rPr lang="en-US" sz="2200" dirty="0" smtClean="0"/>
              <a:t> yang </a:t>
            </a:r>
            <a:r>
              <a:rPr lang="en-US" sz="2200" dirty="0" err="1" smtClean="0"/>
              <a:t>diperoleh</a:t>
            </a:r>
            <a:r>
              <a:rPr lang="en-US" sz="2200" dirty="0" smtClean="0"/>
              <a:t> </a:t>
            </a:r>
            <a:r>
              <a:rPr lang="en-US" sz="2200" dirty="0" err="1" smtClean="0"/>
              <a:t>dan</a:t>
            </a:r>
            <a:r>
              <a:rPr lang="en-US" sz="2200" dirty="0" smtClean="0"/>
              <a:t> </a:t>
            </a:r>
            <a:r>
              <a:rPr lang="en-US" sz="2200" dirty="0" err="1" smtClean="0"/>
              <a:t>kewajiban</a:t>
            </a:r>
            <a:r>
              <a:rPr lang="en-US" sz="2200" dirty="0" smtClean="0"/>
              <a:t>  </a:t>
            </a:r>
            <a:r>
              <a:rPr lang="en-US" sz="2200" dirty="0" err="1" smtClean="0"/>
              <a:t>diasumsikan</a:t>
            </a:r>
            <a:r>
              <a:rPr lang="en-US" sz="2200" dirty="0" smtClean="0"/>
              <a:t>  </a:t>
            </a:r>
            <a:r>
              <a:rPr lang="en-US" sz="2200" dirty="0" err="1" smtClean="0"/>
              <a:t>sebesar</a:t>
            </a:r>
            <a:r>
              <a:rPr lang="en-US" sz="2200" dirty="0" smtClean="0"/>
              <a:t>  </a:t>
            </a:r>
            <a:r>
              <a:rPr lang="en-US" sz="2200" dirty="0" err="1" smtClean="0"/>
              <a:t>nilai</a:t>
            </a:r>
            <a:r>
              <a:rPr lang="en-US" sz="2200" dirty="0" smtClean="0"/>
              <a:t>  </a:t>
            </a:r>
            <a:r>
              <a:rPr lang="en-US" sz="2200" dirty="0" err="1" smtClean="0"/>
              <a:t>wajarnya</a:t>
            </a:r>
            <a:r>
              <a:rPr lang="en-US" sz="2200" dirty="0" smtClean="0"/>
              <a:t>.  </a:t>
            </a:r>
            <a:r>
              <a:rPr lang="en-US" sz="2200" dirty="0" err="1" smtClean="0"/>
              <a:t>Dalam</a:t>
            </a:r>
            <a:r>
              <a:rPr lang="en-US" sz="2200" dirty="0" smtClean="0"/>
              <a:t>  </a:t>
            </a:r>
            <a:r>
              <a:rPr lang="en-US" sz="2200" dirty="0" err="1" smtClean="0"/>
              <a:t>pengukuran</a:t>
            </a:r>
            <a:r>
              <a:rPr lang="en-US" sz="2200" dirty="0" smtClean="0"/>
              <a:t>  </a:t>
            </a:r>
            <a:r>
              <a:rPr lang="en-US" sz="2200" dirty="0" err="1" smtClean="0"/>
              <a:t>aset</a:t>
            </a:r>
            <a:r>
              <a:rPr lang="en-US" sz="2200" dirty="0" smtClean="0"/>
              <a:t>  </a:t>
            </a:r>
            <a:r>
              <a:rPr lang="en-US" sz="2200" dirty="0" err="1" smtClean="0"/>
              <a:t>dan</a:t>
            </a:r>
            <a:r>
              <a:rPr lang="en-US" sz="2200" dirty="0" smtClean="0"/>
              <a:t> </a:t>
            </a:r>
            <a:r>
              <a:rPr lang="en-US" sz="2200" dirty="0" err="1" smtClean="0"/>
              <a:t>kewajiban</a:t>
            </a:r>
            <a:r>
              <a:rPr lang="en-US" sz="2200" dirty="0" smtClean="0"/>
              <a:t>  </a:t>
            </a:r>
            <a:r>
              <a:rPr lang="en-US" sz="2200" dirty="0" err="1" smtClean="0"/>
              <a:t>tersebut</a:t>
            </a:r>
            <a:r>
              <a:rPr lang="en-US" sz="2200" dirty="0" smtClean="0"/>
              <a:t>,  </a:t>
            </a:r>
            <a:r>
              <a:rPr lang="en-US" sz="2200" dirty="0" err="1" smtClean="0"/>
              <a:t>perusahaan</a:t>
            </a:r>
            <a:r>
              <a:rPr lang="en-US" sz="2200" dirty="0" smtClean="0"/>
              <a:t>  </a:t>
            </a:r>
            <a:r>
              <a:rPr lang="en-US" sz="2200" dirty="0" err="1" smtClean="0"/>
              <a:t>Raffa</a:t>
            </a:r>
            <a:r>
              <a:rPr lang="en-US" sz="2200" dirty="0" smtClean="0"/>
              <a:t>  </a:t>
            </a:r>
            <a:r>
              <a:rPr lang="en-US" sz="2200" dirty="0" err="1" smtClean="0"/>
              <a:t>harus</a:t>
            </a:r>
            <a:r>
              <a:rPr lang="en-US" sz="2200" dirty="0" smtClean="0"/>
              <a:t>  </a:t>
            </a:r>
            <a:r>
              <a:rPr lang="en-US" sz="2200" dirty="0" err="1" smtClean="0"/>
              <a:t>mengidentifikasi</a:t>
            </a:r>
            <a:r>
              <a:rPr lang="en-US" sz="2200" dirty="0" smtClean="0"/>
              <a:t>  </a:t>
            </a:r>
            <a:r>
              <a:rPr lang="en-US" sz="2200" dirty="0" err="1" smtClean="0"/>
              <a:t>semua</a:t>
            </a:r>
            <a:r>
              <a:rPr lang="en-US" sz="2200" dirty="0" smtClean="0"/>
              <a:t>  </a:t>
            </a:r>
            <a:r>
              <a:rPr lang="en-US" sz="2200" dirty="0" err="1" smtClean="0"/>
              <a:t>aset</a:t>
            </a:r>
            <a:r>
              <a:rPr lang="en-US" sz="2200" dirty="0" smtClean="0"/>
              <a:t>  </a:t>
            </a:r>
            <a:r>
              <a:rPr lang="en-US" sz="2200" dirty="0" err="1" smtClean="0"/>
              <a:t>dan</a:t>
            </a:r>
            <a:r>
              <a:rPr lang="en-US" sz="2200" dirty="0" smtClean="0"/>
              <a:t> </a:t>
            </a:r>
            <a:r>
              <a:rPr lang="en-US" sz="2200" dirty="0" err="1" smtClean="0"/>
              <a:t>kewajiban</a:t>
            </a:r>
            <a:r>
              <a:rPr lang="en-US" sz="2200" dirty="0" smtClean="0"/>
              <a:t>  </a:t>
            </a:r>
            <a:r>
              <a:rPr lang="en-US" sz="2200" dirty="0" err="1" smtClean="0"/>
              <a:t>perusahaan</a:t>
            </a:r>
            <a:r>
              <a:rPr lang="en-US" sz="2200" dirty="0" smtClean="0"/>
              <a:t>  Audi.  </a:t>
            </a:r>
            <a:r>
              <a:rPr lang="en-US" sz="2200" dirty="0" err="1" smtClean="0"/>
              <a:t>Sehingga</a:t>
            </a:r>
            <a:r>
              <a:rPr lang="en-US" sz="2200" dirty="0" smtClean="0"/>
              <a:t>,  </a:t>
            </a:r>
            <a:r>
              <a:rPr lang="en-US" sz="2200" dirty="0" err="1" smtClean="0"/>
              <a:t>Raffa</a:t>
            </a:r>
            <a:r>
              <a:rPr lang="en-US" sz="2200" dirty="0" smtClean="0"/>
              <a:t>  </a:t>
            </a:r>
            <a:r>
              <a:rPr lang="en-US" sz="2200" dirty="0" err="1" smtClean="0"/>
              <a:t>dapat</a:t>
            </a:r>
            <a:r>
              <a:rPr lang="en-US" sz="2200" dirty="0" smtClean="0"/>
              <a:t>  </a:t>
            </a:r>
            <a:r>
              <a:rPr lang="en-US" sz="2200" dirty="0" err="1" smtClean="0"/>
              <a:t>mengenali</a:t>
            </a:r>
            <a:r>
              <a:rPr lang="en-US" sz="2200" dirty="0" smtClean="0"/>
              <a:t>  </a:t>
            </a:r>
            <a:r>
              <a:rPr lang="en-US" sz="2200" dirty="0" err="1" smtClean="0"/>
              <a:t>beberapa</a:t>
            </a:r>
            <a:r>
              <a:rPr lang="en-US" sz="2200" dirty="0" smtClean="0"/>
              <a:t>  </a:t>
            </a:r>
            <a:r>
              <a:rPr lang="en-US" sz="2200" dirty="0" err="1" smtClean="0"/>
              <a:t>aset</a:t>
            </a:r>
            <a:r>
              <a:rPr lang="en-US" sz="2200" dirty="0" smtClean="0"/>
              <a:t> </a:t>
            </a:r>
            <a:r>
              <a:rPr lang="en-US" sz="2200" dirty="0" err="1" smtClean="0"/>
              <a:t>atau</a:t>
            </a:r>
            <a:r>
              <a:rPr lang="en-US" sz="2200" dirty="0" smtClean="0"/>
              <a:t>  </a:t>
            </a:r>
            <a:r>
              <a:rPr lang="en-US" sz="2200" dirty="0" err="1" smtClean="0"/>
              <a:t>kewajiban</a:t>
            </a:r>
            <a:r>
              <a:rPr lang="en-US" sz="2200" dirty="0" smtClean="0"/>
              <a:t>  yang  </a:t>
            </a:r>
            <a:r>
              <a:rPr lang="en-US" sz="2200" dirty="0" err="1" smtClean="0"/>
              <a:t>sebelumnya</a:t>
            </a:r>
            <a:r>
              <a:rPr lang="en-US" sz="2200" dirty="0" smtClean="0"/>
              <a:t>  </a:t>
            </a:r>
            <a:r>
              <a:rPr lang="en-US" sz="2200" dirty="0" err="1" smtClean="0"/>
              <a:t>tidak</a:t>
            </a:r>
            <a:r>
              <a:rPr lang="en-US" sz="2200" dirty="0" smtClean="0"/>
              <a:t>  </a:t>
            </a:r>
            <a:r>
              <a:rPr lang="en-US" sz="2200" dirty="0" err="1" smtClean="0"/>
              <a:t>diakui</a:t>
            </a:r>
            <a:r>
              <a:rPr lang="en-US" sz="2200" dirty="0" smtClean="0"/>
              <a:t>  </a:t>
            </a:r>
            <a:r>
              <a:rPr lang="en-US" sz="2200" dirty="0" err="1" smtClean="0"/>
              <a:t>oleh</a:t>
            </a:r>
            <a:r>
              <a:rPr lang="en-US" sz="2200" dirty="0" smtClean="0"/>
              <a:t>  Audi.  </a:t>
            </a:r>
            <a:r>
              <a:rPr lang="en-US" sz="2200" dirty="0" err="1" smtClean="0"/>
              <a:t>Misalnya</a:t>
            </a:r>
            <a:r>
              <a:rPr lang="en-US" sz="2200" dirty="0" smtClean="0"/>
              <a:t>,  </a:t>
            </a:r>
            <a:r>
              <a:rPr lang="en-US" sz="2200" dirty="0" err="1" smtClean="0"/>
              <a:t>Raffa</a:t>
            </a:r>
            <a:r>
              <a:rPr lang="en-US" sz="2200" dirty="0" smtClean="0"/>
              <a:t> </a:t>
            </a:r>
            <a:r>
              <a:rPr lang="en-US" sz="2200" dirty="0" err="1" smtClean="0"/>
              <a:t>mengakui</a:t>
            </a:r>
            <a:r>
              <a:rPr lang="en-US" sz="2200" dirty="0" smtClean="0"/>
              <a:t>  </a:t>
            </a:r>
            <a:r>
              <a:rPr lang="en-US" sz="2200" dirty="0" err="1" smtClean="0"/>
              <a:t>aset</a:t>
            </a:r>
            <a:r>
              <a:rPr lang="en-US" sz="2200" dirty="0" smtClean="0"/>
              <a:t>  </a:t>
            </a:r>
            <a:r>
              <a:rPr lang="en-US" sz="2200" dirty="0" err="1" smtClean="0"/>
              <a:t>tidak</a:t>
            </a:r>
            <a:r>
              <a:rPr lang="en-US" sz="2200" dirty="0" smtClean="0"/>
              <a:t>  </a:t>
            </a:r>
            <a:r>
              <a:rPr lang="en-US" sz="2200" dirty="0" err="1" smtClean="0"/>
              <a:t>berwujud</a:t>
            </a:r>
            <a:r>
              <a:rPr lang="en-US" sz="2200" dirty="0" smtClean="0"/>
              <a:t>  </a:t>
            </a:r>
            <a:r>
              <a:rPr lang="en-US" sz="2200" dirty="0" err="1" smtClean="0"/>
              <a:t>seperti</a:t>
            </a:r>
            <a:r>
              <a:rPr lang="en-US" sz="2200" dirty="0" smtClean="0"/>
              <a:t>  </a:t>
            </a:r>
            <a:r>
              <a:rPr lang="en-US" sz="2200" dirty="0" err="1" smtClean="0"/>
              <a:t>nama</a:t>
            </a:r>
            <a:r>
              <a:rPr lang="en-US" sz="2200" dirty="0" smtClean="0"/>
              <a:t>  </a:t>
            </a:r>
            <a:r>
              <a:rPr lang="en-US" sz="2200" dirty="0" err="1" smtClean="0"/>
              <a:t>merek</a:t>
            </a:r>
            <a:r>
              <a:rPr lang="en-US" sz="2200" dirty="0" smtClean="0"/>
              <a:t>,  paten,  </a:t>
            </a:r>
            <a:r>
              <a:rPr lang="en-US" sz="2200" dirty="0" err="1" smtClean="0"/>
              <a:t>atau</a:t>
            </a:r>
            <a:r>
              <a:rPr lang="en-US" sz="2200" dirty="0" smtClean="0"/>
              <a:t>  </a:t>
            </a:r>
            <a:r>
              <a:rPr lang="en-US" sz="2200" dirty="0" err="1" smtClean="0"/>
              <a:t>daftarpelanggan</a:t>
            </a:r>
            <a:r>
              <a:rPr lang="en-US" sz="2200" dirty="0" smtClean="0"/>
              <a:t> yang </a:t>
            </a:r>
            <a:r>
              <a:rPr lang="en-US" sz="2200" dirty="0" err="1" smtClean="0"/>
              <a:t>tidak</a:t>
            </a:r>
            <a:r>
              <a:rPr lang="en-US" sz="2200" dirty="0" smtClean="0"/>
              <a:t> </a:t>
            </a:r>
            <a:r>
              <a:rPr lang="en-US" sz="2200" dirty="0" err="1" smtClean="0"/>
              <a:t>dicatat</a:t>
            </a:r>
            <a:r>
              <a:rPr lang="en-US" sz="2200" dirty="0" smtClean="0"/>
              <a:t> </a:t>
            </a:r>
            <a:r>
              <a:rPr lang="en-US" sz="2200" dirty="0" err="1" smtClean="0"/>
              <a:t>oleh</a:t>
            </a:r>
            <a:r>
              <a:rPr lang="en-US" sz="2200" dirty="0" smtClean="0"/>
              <a:t> Audi. </a:t>
            </a:r>
            <a:r>
              <a:rPr lang="en-US" sz="2200" dirty="0" err="1" smtClean="0"/>
              <a:t>Dalam</a:t>
            </a:r>
            <a:r>
              <a:rPr lang="en-US" sz="2200" dirty="0" smtClean="0"/>
              <a:t> </a:t>
            </a:r>
            <a:r>
              <a:rPr lang="en-US" sz="2200" dirty="0" err="1" smtClean="0"/>
              <a:t>kasus</a:t>
            </a:r>
            <a:r>
              <a:rPr lang="en-US" sz="2200" dirty="0" smtClean="0"/>
              <a:t> </a:t>
            </a:r>
            <a:r>
              <a:rPr lang="en-US" sz="2200" dirty="0" err="1" smtClean="0"/>
              <a:t>ini</a:t>
            </a:r>
            <a:r>
              <a:rPr lang="en-US" sz="2200" dirty="0" smtClean="0"/>
              <a:t>, Audi </a:t>
            </a:r>
            <a:r>
              <a:rPr lang="en-US" sz="2200" dirty="0" err="1" smtClean="0"/>
              <a:t>tidak</a:t>
            </a:r>
            <a:r>
              <a:rPr lang="en-US" sz="2200" dirty="0" smtClean="0"/>
              <a:t> </a:t>
            </a:r>
            <a:r>
              <a:rPr lang="en-US" sz="2200" dirty="0" err="1" smtClean="0"/>
              <a:t>mengakui</a:t>
            </a:r>
            <a:r>
              <a:rPr lang="en-US" sz="2200" dirty="0" smtClean="0"/>
              <a:t> </a:t>
            </a:r>
            <a:r>
              <a:rPr lang="en-US" sz="2200" dirty="0" err="1" smtClean="0"/>
              <a:t>aset</a:t>
            </a:r>
            <a:r>
              <a:rPr lang="en-US" sz="2200" dirty="0" smtClean="0"/>
              <a:t>  </a:t>
            </a:r>
            <a:r>
              <a:rPr lang="en-US" sz="2200" dirty="0" err="1" smtClean="0"/>
              <a:t>tersebut</a:t>
            </a:r>
            <a:r>
              <a:rPr lang="en-US" sz="2200" dirty="0" smtClean="0"/>
              <a:t>  </a:t>
            </a:r>
            <a:r>
              <a:rPr lang="en-US" sz="2200" dirty="0" err="1" smtClean="0"/>
              <a:t>karena</a:t>
            </a:r>
            <a:r>
              <a:rPr lang="en-US" sz="2200" dirty="0" smtClean="0"/>
              <a:t>  </a:t>
            </a:r>
            <a:r>
              <a:rPr lang="en-US" sz="2200" dirty="0" err="1" smtClean="0"/>
              <a:t>aset</a:t>
            </a:r>
            <a:r>
              <a:rPr lang="en-US" sz="2200" dirty="0" smtClean="0"/>
              <a:t>  </a:t>
            </a:r>
            <a:r>
              <a:rPr lang="en-US" sz="2200" dirty="0" err="1" smtClean="0"/>
              <a:t>tersebut</a:t>
            </a:r>
            <a:r>
              <a:rPr lang="en-US" sz="2200" dirty="0" smtClean="0"/>
              <a:t>  </a:t>
            </a:r>
            <a:r>
              <a:rPr lang="en-US" sz="2200" dirty="0" err="1" smtClean="0"/>
              <a:t>dikembangkan</a:t>
            </a:r>
            <a:r>
              <a:rPr lang="en-US" sz="2200" dirty="0" smtClean="0"/>
              <a:t>  </a:t>
            </a:r>
            <a:r>
              <a:rPr lang="en-US" sz="2200" dirty="0" err="1" smtClean="0"/>
              <a:t>secara</a:t>
            </a:r>
            <a:r>
              <a:rPr lang="en-US" sz="2200" dirty="0" smtClean="0"/>
              <a:t>  internal  </a:t>
            </a:r>
            <a:r>
              <a:rPr lang="en-US" sz="2200" dirty="0" err="1" smtClean="0"/>
              <a:t>dan</a:t>
            </a:r>
            <a:r>
              <a:rPr lang="en-US" sz="2200" dirty="0" smtClean="0"/>
              <a:t> </a:t>
            </a:r>
            <a:r>
              <a:rPr lang="en-US" sz="2200" dirty="0" err="1" smtClean="0"/>
              <a:t>dibebankan</a:t>
            </a:r>
            <a:r>
              <a:rPr lang="en-US" sz="2200" dirty="0" smtClean="0"/>
              <a:t>. </a:t>
            </a:r>
          </a:p>
          <a:p>
            <a:pPr algn="just">
              <a:lnSpc>
                <a:spcPct val="150000"/>
              </a:lnSpc>
            </a:pPr>
            <a:r>
              <a:rPr lang="en-US" sz="2200" dirty="0" smtClean="0"/>
              <a:t>goodwill. </a:t>
            </a:r>
            <a:endParaRPr lang="en-US" sz="2200" dirty="0"/>
          </a:p>
        </p:txBody>
      </p:sp>
    </p:spTree>
    <p:extLst>
      <p:ext uri="{BB962C8B-B14F-4D97-AF65-F5344CB8AC3E}">
        <p14:creationId xmlns:p14="http://schemas.microsoft.com/office/powerpoint/2010/main" xmlns="" val="2720491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Goodwill</a:t>
            </a:r>
            <a:endParaRPr lang="en-US" sz="3600" b="1" dirty="0">
              <a:solidFill>
                <a:schemeClr val="tx1"/>
              </a:solidFill>
            </a:endParaRPr>
          </a:p>
        </p:txBody>
      </p:sp>
      <p:sp>
        <p:nvSpPr>
          <p:cNvPr id="7" name="TextBox 6"/>
          <p:cNvSpPr txBox="1"/>
          <p:nvPr/>
        </p:nvSpPr>
        <p:spPr>
          <a:xfrm>
            <a:off x="494269" y="1186244"/>
            <a:ext cx="11071655" cy="5183150"/>
          </a:xfrm>
          <a:prstGeom prst="rect">
            <a:avLst/>
          </a:prstGeom>
          <a:noFill/>
        </p:spPr>
        <p:txBody>
          <a:bodyPr wrap="square" rtlCol="0">
            <a:spAutoFit/>
          </a:bodyPr>
          <a:lstStyle/>
          <a:p>
            <a:pPr algn="just">
              <a:lnSpc>
                <a:spcPct val="150000"/>
              </a:lnSpc>
            </a:pPr>
            <a:r>
              <a:rPr lang="en-US" sz="2800" dirty="0" smtClean="0"/>
              <a:t>Goodwill </a:t>
            </a:r>
            <a:r>
              <a:rPr lang="en-US" sz="2800" dirty="0" err="1" smtClean="0"/>
              <a:t>diukur</a:t>
            </a:r>
            <a:r>
              <a:rPr lang="en-US" sz="2800" dirty="0" smtClean="0"/>
              <a:t> </a:t>
            </a:r>
            <a:r>
              <a:rPr lang="en-US" sz="2800" dirty="0" err="1" smtClean="0"/>
              <a:t>sebagai</a:t>
            </a:r>
            <a:r>
              <a:rPr lang="en-US" sz="2800" dirty="0" smtClean="0"/>
              <a:t> </a:t>
            </a:r>
            <a:r>
              <a:rPr lang="en-US" sz="2800" dirty="0" err="1" smtClean="0"/>
              <a:t>selisih</a:t>
            </a:r>
            <a:r>
              <a:rPr lang="en-US" sz="2800" dirty="0" smtClean="0"/>
              <a:t> </a:t>
            </a:r>
            <a:r>
              <a:rPr lang="en-US" sz="2800" dirty="0" err="1" smtClean="0"/>
              <a:t>antara</a:t>
            </a:r>
            <a:r>
              <a:rPr lang="en-US" sz="2800" dirty="0" smtClean="0"/>
              <a:t> </a:t>
            </a:r>
            <a:r>
              <a:rPr lang="en-US" sz="2800" dirty="0" err="1" smtClean="0"/>
              <a:t>biaya</a:t>
            </a:r>
            <a:r>
              <a:rPr lang="en-US" sz="2800" dirty="0" smtClean="0"/>
              <a:t> </a:t>
            </a:r>
            <a:r>
              <a:rPr lang="en-US" sz="2800" dirty="0" err="1" smtClean="0"/>
              <a:t>pembelian</a:t>
            </a:r>
            <a:r>
              <a:rPr lang="en-US" sz="2800" dirty="0" smtClean="0"/>
              <a:t> </a:t>
            </a:r>
            <a:r>
              <a:rPr lang="en-US" sz="2800" dirty="0" err="1" smtClean="0"/>
              <a:t>atas</a:t>
            </a:r>
            <a:r>
              <a:rPr lang="en-US" sz="2800" dirty="0" smtClean="0"/>
              <a:t> </a:t>
            </a:r>
            <a:r>
              <a:rPr lang="en-US" sz="2800" dirty="0" err="1" smtClean="0"/>
              <a:t>nilai</a:t>
            </a:r>
            <a:r>
              <a:rPr lang="en-US" sz="2800" dirty="0" smtClean="0"/>
              <a:t> </a:t>
            </a:r>
            <a:r>
              <a:rPr lang="en-US" sz="2800" dirty="0" err="1" smtClean="0"/>
              <a:t>wajar</a:t>
            </a:r>
            <a:r>
              <a:rPr lang="en-US" sz="2800" dirty="0" smtClean="0"/>
              <a:t> </a:t>
            </a:r>
            <a:r>
              <a:rPr lang="en-US" sz="2800" dirty="0" err="1" smtClean="0"/>
              <a:t>aset</a:t>
            </a:r>
            <a:r>
              <a:rPr lang="en-US" sz="2800" dirty="0" smtClean="0"/>
              <a:t>  </a:t>
            </a:r>
            <a:r>
              <a:rPr lang="en-US" sz="2800" dirty="0" err="1" smtClean="0"/>
              <a:t>bersih</a:t>
            </a:r>
            <a:r>
              <a:rPr lang="en-US" sz="2800" dirty="0" smtClean="0"/>
              <a:t>  yang  </a:t>
            </a:r>
            <a:r>
              <a:rPr lang="en-US" sz="2800" dirty="0" err="1" smtClean="0"/>
              <a:t>dapat</a:t>
            </a:r>
            <a:r>
              <a:rPr lang="en-US" sz="2800" dirty="0" smtClean="0"/>
              <a:t>  </a:t>
            </a:r>
            <a:r>
              <a:rPr lang="en-US" sz="2800" dirty="0" err="1" smtClean="0"/>
              <a:t>diidentifikasi</a:t>
            </a:r>
            <a:r>
              <a:rPr lang="en-US" sz="2800" dirty="0" smtClean="0"/>
              <a:t>  (</a:t>
            </a:r>
            <a:r>
              <a:rPr lang="en-US" sz="2800" dirty="0" err="1" smtClean="0"/>
              <a:t>aset</a:t>
            </a:r>
            <a:r>
              <a:rPr lang="en-US" sz="2800" dirty="0" smtClean="0"/>
              <a:t>  </a:t>
            </a:r>
            <a:r>
              <a:rPr lang="en-US" sz="2800" dirty="0" err="1" smtClean="0"/>
              <a:t>dikurangi</a:t>
            </a:r>
            <a:r>
              <a:rPr lang="en-US" sz="2800" dirty="0" smtClean="0"/>
              <a:t>  </a:t>
            </a:r>
            <a:r>
              <a:rPr lang="en-US" sz="2800" dirty="0" err="1" smtClean="0"/>
              <a:t>kewajiban</a:t>
            </a:r>
            <a:r>
              <a:rPr lang="en-US" sz="2800" dirty="0" smtClean="0"/>
              <a:t>)  yang  </a:t>
            </a:r>
            <a:r>
              <a:rPr lang="en-US" sz="2800" dirty="0" err="1" smtClean="0"/>
              <a:t>dibeli</a:t>
            </a:r>
            <a:r>
              <a:rPr lang="en-US" sz="2800" dirty="0" smtClean="0"/>
              <a:t>. </a:t>
            </a:r>
            <a:r>
              <a:rPr lang="en-US" sz="2800" dirty="0" err="1" smtClean="0"/>
              <a:t>Misalnya</a:t>
            </a:r>
            <a:r>
              <a:rPr lang="en-US" sz="2800" dirty="0" smtClean="0"/>
              <a:t>,  </a:t>
            </a:r>
            <a:r>
              <a:rPr lang="en-US" sz="2800" dirty="0" err="1" smtClean="0"/>
              <a:t>jika</a:t>
            </a:r>
            <a:r>
              <a:rPr lang="en-US" sz="2800" dirty="0" smtClean="0"/>
              <a:t>  </a:t>
            </a:r>
            <a:r>
              <a:rPr lang="en-US" sz="2800" dirty="0" err="1" smtClean="0"/>
              <a:t>Raffa</a:t>
            </a:r>
            <a:r>
              <a:rPr lang="en-US" sz="2800" dirty="0" smtClean="0"/>
              <a:t>  </a:t>
            </a:r>
            <a:r>
              <a:rPr lang="en-US" sz="2800" dirty="0" err="1" smtClean="0"/>
              <a:t>dibayar</a:t>
            </a:r>
            <a:r>
              <a:rPr lang="en-US" sz="2800" dirty="0" smtClean="0"/>
              <a:t>  $2,000,000  </a:t>
            </a:r>
            <a:r>
              <a:rPr lang="en-US" sz="2800" dirty="0" err="1" smtClean="0"/>
              <a:t>untuk</a:t>
            </a:r>
            <a:r>
              <a:rPr lang="en-US" sz="2800" dirty="0" smtClean="0"/>
              <a:t>  </a:t>
            </a:r>
            <a:r>
              <a:rPr lang="en-US" sz="2800" dirty="0" err="1" smtClean="0"/>
              <a:t>membeli</a:t>
            </a:r>
            <a:r>
              <a:rPr lang="en-US" sz="2800" dirty="0" smtClean="0"/>
              <a:t>  </a:t>
            </a:r>
            <a:r>
              <a:rPr lang="en-US" sz="2800" dirty="0" err="1" smtClean="0"/>
              <a:t>aset</a:t>
            </a:r>
            <a:r>
              <a:rPr lang="en-US" sz="2800" dirty="0" smtClean="0"/>
              <a:t>  </a:t>
            </a:r>
            <a:r>
              <a:rPr lang="en-US" sz="2800" dirty="0" err="1" smtClean="0"/>
              <a:t>neto</a:t>
            </a:r>
            <a:r>
              <a:rPr lang="en-US" sz="2800" dirty="0" smtClean="0"/>
              <a:t>  yang </a:t>
            </a:r>
            <a:r>
              <a:rPr lang="en-US" sz="2800" dirty="0" err="1" smtClean="0"/>
              <a:t>teridentifikasi</a:t>
            </a:r>
            <a:r>
              <a:rPr lang="en-US" sz="2800" dirty="0" smtClean="0"/>
              <a:t>  Audi  (</a:t>
            </a:r>
            <a:r>
              <a:rPr lang="en-US" sz="2800" dirty="0" err="1" smtClean="0"/>
              <a:t>dengan</a:t>
            </a:r>
            <a:r>
              <a:rPr lang="en-US" sz="2800" dirty="0" smtClean="0"/>
              <a:t>  </a:t>
            </a:r>
            <a:r>
              <a:rPr lang="en-US" sz="2800" dirty="0" err="1" smtClean="0"/>
              <a:t>nilai</a:t>
            </a:r>
            <a:r>
              <a:rPr lang="en-US" sz="2800" dirty="0" smtClean="0"/>
              <a:t>  </a:t>
            </a:r>
            <a:r>
              <a:rPr lang="en-US" sz="2800" dirty="0" err="1" smtClean="0"/>
              <a:t>wajar</a:t>
            </a:r>
            <a:r>
              <a:rPr lang="en-US" sz="2800" dirty="0" smtClean="0"/>
              <a:t>  $1,500,000),  </a:t>
            </a:r>
            <a:r>
              <a:rPr lang="en-US" sz="2800" dirty="0" err="1" smtClean="0"/>
              <a:t>dari</a:t>
            </a:r>
            <a:r>
              <a:rPr lang="en-US" sz="2800" dirty="0" smtClean="0"/>
              <a:t>  </a:t>
            </a:r>
            <a:r>
              <a:rPr lang="en-US" sz="2800" dirty="0" err="1" smtClean="0"/>
              <a:t>catatan</a:t>
            </a:r>
            <a:r>
              <a:rPr lang="en-US" sz="2800" dirty="0" smtClean="0"/>
              <a:t>  </a:t>
            </a:r>
            <a:r>
              <a:rPr lang="en-US" sz="2800" dirty="0" err="1" smtClean="0"/>
              <a:t>Raffa</a:t>
            </a:r>
            <a:r>
              <a:rPr lang="en-US" sz="2800" dirty="0" smtClean="0"/>
              <a:t> goodwill  $500,000.  </a:t>
            </a: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Goodwill  </a:t>
            </a:r>
            <a:r>
              <a:rPr lang="en-US" sz="2800" dirty="0" err="1" smtClean="0"/>
              <a:t>diukur</a:t>
            </a:r>
            <a:r>
              <a:rPr lang="en-US" sz="2800" dirty="0" smtClean="0"/>
              <a:t>  </a:t>
            </a:r>
            <a:r>
              <a:rPr lang="en-US" sz="2800" dirty="0" err="1" smtClean="0"/>
              <a:t>sebagai</a:t>
            </a:r>
            <a:r>
              <a:rPr lang="en-US" sz="2800" dirty="0" smtClean="0"/>
              <a:t>  </a:t>
            </a:r>
            <a:r>
              <a:rPr lang="en-US" sz="2800" dirty="0" err="1" smtClean="0"/>
              <a:t>sisa</a:t>
            </a:r>
            <a:r>
              <a:rPr lang="en-US" sz="2800" dirty="0" smtClean="0"/>
              <a:t>  </a:t>
            </a:r>
            <a:r>
              <a:rPr lang="en-US" sz="2800" dirty="0" err="1" smtClean="0"/>
              <a:t>ukuran</a:t>
            </a:r>
            <a:r>
              <a:rPr lang="en-US" sz="2800" dirty="0" smtClean="0"/>
              <a:t> </a:t>
            </a:r>
            <a:r>
              <a:rPr lang="en-US" sz="2800" dirty="0" err="1" smtClean="0"/>
              <a:t>secara</a:t>
            </a:r>
            <a:r>
              <a:rPr lang="en-US" sz="2800" dirty="0" smtClean="0"/>
              <a:t>  </a:t>
            </a:r>
            <a:r>
              <a:rPr lang="en-US" sz="2800" dirty="0" err="1" smtClean="0"/>
              <a:t>langsung</a:t>
            </a:r>
            <a:r>
              <a:rPr lang="en-US" sz="2800" dirty="0" smtClean="0"/>
              <a:t>.  </a:t>
            </a:r>
            <a:r>
              <a:rPr lang="en-US" sz="2800" dirty="0" err="1" smtClean="0"/>
              <a:t>Itulah</a:t>
            </a:r>
            <a:r>
              <a:rPr lang="en-US" sz="2800" dirty="0" smtClean="0"/>
              <a:t>  </a:t>
            </a:r>
            <a:r>
              <a:rPr lang="en-US" sz="2800" dirty="0" err="1" smtClean="0"/>
              <a:t>sebabnya</a:t>
            </a:r>
            <a:r>
              <a:rPr lang="en-US" sz="2800" dirty="0" smtClean="0"/>
              <a:t>  goodwill  </a:t>
            </a:r>
            <a:r>
              <a:rPr lang="en-US" sz="2800" dirty="0" err="1" smtClean="0"/>
              <a:t>kadang-kadang</a:t>
            </a:r>
            <a:r>
              <a:rPr lang="en-US" sz="2800" dirty="0" smtClean="0"/>
              <a:t>  </a:t>
            </a:r>
            <a:r>
              <a:rPr lang="en-US" sz="2800" dirty="0" err="1" smtClean="0"/>
              <a:t>disebut</a:t>
            </a:r>
            <a:r>
              <a:rPr lang="en-US" sz="2800" dirty="0" smtClean="0"/>
              <a:t>  </a:t>
            </a:r>
            <a:r>
              <a:rPr lang="en-US" sz="2800" dirty="0" err="1" smtClean="0"/>
              <a:t>sebagai</a:t>
            </a:r>
            <a:r>
              <a:rPr lang="en-US" sz="2800" dirty="0" smtClean="0"/>
              <a:t> </a:t>
            </a:r>
            <a:r>
              <a:rPr lang="en-US" sz="2800" dirty="0" err="1" smtClean="0"/>
              <a:t>penghubung</a:t>
            </a:r>
            <a:r>
              <a:rPr lang="en-US" sz="2800" dirty="0" smtClean="0"/>
              <a:t>, </a:t>
            </a:r>
            <a:r>
              <a:rPr lang="en-US" sz="2800" dirty="0" err="1" smtClean="0"/>
              <a:t>pengisi</a:t>
            </a:r>
            <a:r>
              <a:rPr lang="en-US" sz="2800" dirty="0" smtClean="0"/>
              <a:t> </a:t>
            </a:r>
            <a:r>
              <a:rPr lang="en-US" sz="2800" dirty="0" err="1" smtClean="0"/>
              <a:t>celah</a:t>
            </a:r>
            <a:r>
              <a:rPr lang="en-US" sz="2800" dirty="0" smtClean="0"/>
              <a:t>, </a:t>
            </a:r>
            <a:r>
              <a:rPr lang="en-US" sz="2800" dirty="0" err="1" smtClean="0"/>
              <a:t>atau</a:t>
            </a:r>
            <a:r>
              <a:rPr lang="en-US" sz="2800" dirty="0" smtClean="0"/>
              <a:t> </a:t>
            </a:r>
            <a:r>
              <a:rPr lang="en-US" sz="2800" dirty="0" err="1" smtClean="0"/>
              <a:t>penilaian</a:t>
            </a:r>
            <a:r>
              <a:rPr lang="en-US" sz="2800" dirty="0" smtClean="0"/>
              <a:t> </a:t>
            </a:r>
            <a:r>
              <a:rPr lang="en-US" sz="2800" dirty="0" err="1" smtClean="0"/>
              <a:t>akun</a:t>
            </a:r>
            <a:r>
              <a:rPr lang="en-US" sz="2800" dirty="0" smtClean="0"/>
              <a:t> </a:t>
            </a:r>
            <a:r>
              <a:rPr lang="en-US" sz="2800" dirty="0" err="1" smtClean="0"/>
              <a:t>utama</a:t>
            </a:r>
            <a:r>
              <a:rPr lang="en-US" sz="2800" dirty="0" smtClean="0"/>
              <a:t>. . </a:t>
            </a:r>
            <a:endParaRPr lang="en-US" sz="2800" dirty="0"/>
          </a:p>
        </p:txBody>
      </p:sp>
    </p:spTree>
    <p:extLst>
      <p:ext uri="{BB962C8B-B14F-4D97-AF65-F5344CB8AC3E}">
        <p14:creationId xmlns:p14="http://schemas.microsoft.com/office/powerpoint/2010/main" xmlns="" val="272049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Goodwill</a:t>
            </a:r>
            <a:endParaRPr lang="en-US" sz="3600" b="1" dirty="0">
              <a:solidFill>
                <a:schemeClr val="tx1"/>
              </a:solidFill>
            </a:endParaRPr>
          </a:p>
        </p:txBody>
      </p:sp>
      <p:sp>
        <p:nvSpPr>
          <p:cNvPr id="7" name="TextBox 6"/>
          <p:cNvSpPr txBox="1"/>
          <p:nvPr/>
        </p:nvSpPr>
        <p:spPr>
          <a:xfrm>
            <a:off x="494269" y="1186244"/>
            <a:ext cx="11071655" cy="4536819"/>
          </a:xfrm>
          <a:prstGeom prst="rect">
            <a:avLst/>
          </a:prstGeom>
          <a:noFill/>
        </p:spPr>
        <p:txBody>
          <a:bodyPr wrap="square" rtlCol="0">
            <a:spAutoFit/>
          </a:bodyPr>
          <a:lstStyle/>
          <a:p>
            <a:pPr algn="just">
              <a:lnSpc>
                <a:spcPct val="150000"/>
              </a:lnSpc>
            </a:pPr>
            <a:r>
              <a:rPr lang="en-US" sz="2800" dirty="0" err="1" smtClean="0"/>
              <a:t>Secara</a:t>
            </a:r>
            <a:r>
              <a:rPr lang="en-US" sz="2800" dirty="0" smtClean="0"/>
              <a:t>  </a:t>
            </a:r>
            <a:r>
              <a:rPr lang="en-US" sz="2800" dirty="0" err="1" smtClean="0"/>
              <a:t>konseptual</a:t>
            </a:r>
            <a:r>
              <a:rPr lang="en-US" sz="2800" dirty="0" smtClean="0"/>
              <a:t>,  goodwill  </a:t>
            </a:r>
            <a:r>
              <a:rPr lang="en-US" sz="2800" dirty="0" err="1" smtClean="0"/>
              <a:t>merupakan</a:t>
            </a:r>
            <a:r>
              <a:rPr lang="en-US" sz="2800" dirty="0" smtClean="0"/>
              <a:t>  </a:t>
            </a:r>
            <a:r>
              <a:rPr lang="en-US" sz="2800" dirty="0" err="1" smtClean="0"/>
              <a:t>manfaat</a:t>
            </a:r>
            <a:r>
              <a:rPr lang="en-US" sz="2800" dirty="0" smtClean="0"/>
              <a:t>  </a:t>
            </a:r>
            <a:r>
              <a:rPr lang="en-US" sz="2800" dirty="0" err="1" smtClean="0"/>
              <a:t>ekonomi</a:t>
            </a:r>
            <a:r>
              <a:rPr lang="en-US" sz="2800" dirty="0" smtClean="0"/>
              <a:t>  </a:t>
            </a:r>
            <a:r>
              <a:rPr lang="en-US" sz="2800" dirty="0" err="1" smtClean="0"/>
              <a:t>di</a:t>
            </a:r>
            <a:r>
              <a:rPr lang="en-US" sz="2800" dirty="0" smtClean="0"/>
              <a:t>  </a:t>
            </a:r>
            <a:r>
              <a:rPr lang="en-US" sz="2800" dirty="0" err="1" smtClean="0"/>
              <a:t>masa</a:t>
            </a:r>
            <a:r>
              <a:rPr lang="en-US" sz="2800" dirty="0" smtClean="0"/>
              <a:t> yang  </a:t>
            </a:r>
            <a:r>
              <a:rPr lang="en-US" sz="2800" dirty="0" err="1" smtClean="0"/>
              <a:t>akan</a:t>
            </a:r>
            <a:r>
              <a:rPr lang="en-US" sz="2800" dirty="0" smtClean="0"/>
              <a:t>  </a:t>
            </a:r>
            <a:r>
              <a:rPr lang="en-US" sz="2800" dirty="0" err="1" smtClean="0"/>
              <a:t>datang</a:t>
            </a:r>
            <a:r>
              <a:rPr lang="en-US" sz="2800" dirty="0" smtClean="0"/>
              <a:t>  yang  </a:t>
            </a:r>
            <a:r>
              <a:rPr lang="en-US" sz="2800" dirty="0" err="1" smtClean="0"/>
              <a:t>muncul</a:t>
            </a:r>
            <a:r>
              <a:rPr lang="en-US" sz="2800" dirty="0" smtClean="0"/>
              <a:t>  </a:t>
            </a:r>
            <a:r>
              <a:rPr lang="en-US" sz="2800" dirty="0" err="1" smtClean="0"/>
              <a:t>dari</a:t>
            </a:r>
            <a:r>
              <a:rPr lang="en-US" sz="2800" dirty="0" smtClean="0"/>
              <a:t>  </a:t>
            </a:r>
            <a:r>
              <a:rPr lang="en-US" sz="2800" dirty="0" err="1" smtClean="0"/>
              <a:t>aset</a:t>
            </a:r>
            <a:r>
              <a:rPr lang="en-US" sz="2800" dirty="0" smtClean="0"/>
              <a:t>  </a:t>
            </a:r>
            <a:r>
              <a:rPr lang="en-US" sz="2800" dirty="0" err="1" smtClean="0"/>
              <a:t>lainnya</a:t>
            </a:r>
            <a:r>
              <a:rPr lang="en-US" sz="2800" dirty="0" smtClean="0"/>
              <a:t>  yang  </a:t>
            </a:r>
            <a:r>
              <a:rPr lang="en-US" sz="2800" dirty="0" err="1" smtClean="0"/>
              <a:t>diperoleh</a:t>
            </a:r>
            <a:r>
              <a:rPr lang="en-US" sz="2800" dirty="0" smtClean="0"/>
              <a:t>  </a:t>
            </a:r>
            <a:r>
              <a:rPr lang="en-US" sz="2800" dirty="0" err="1" smtClean="0"/>
              <a:t>dalam</a:t>
            </a:r>
            <a:r>
              <a:rPr lang="en-US" sz="2800" dirty="0" smtClean="0"/>
              <a:t> </a:t>
            </a:r>
            <a:r>
              <a:rPr lang="en-US" sz="2800" dirty="0" err="1" smtClean="0"/>
              <a:t>penggabungan</a:t>
            </a:r>
            <a:r>
              <a:rPr lang="en-US" sz="2800" dirty="0" smtClean="0"/>
              <a:t> </a:t>
            </a:r>
            <a:r>
              <a:rPr lang="en-US" sz="2800" dirty="0" err="1" smtClean="0"/>
              <a:t>bisnis</a:t>
            </a:r>
            <a:r>
              <a:rPr lang="en-US" sz="2800" dirty="0" smtClean="0"/>
              <a:t>  yang </a:t>
            </a:r>
            <a:r>
              <a:rPr lang="en-US" sz="2800" dirty="0" err="1" smtClean="0"/>
              <a:t>tidak</a:t>
            </a:r>
            <a:r>
              <a:rPr lang="en-US" sz="2800" dirty="0" smtClean="0"/>
              <a:t> </a:t>
            </a:r>
            <a:r>
              <a:rPr lang="en-US" sz="2800" dirty="0" err="1" smtClean="0"/>
              <a:t>teridentifikasi</a:t>
            </a:r>
            <a:r>
              <a:rPr lang="en-US" sz="2800" dirty="0" smtClean="0"/>
              <a:t> </a:t>
            </a:r>
            <a:r>
              <a:rPr lang="en-US" sz="2800" dirty="0" err="1" smtClean="0"/>
              <a:t>secara</a:t>
            </a:r>
            <a:r>
              <a:rPr lang="en-US" sz="2800" dirty="0" smtClean="0"/>
              <a:t> </a:t>
            </a:r>
            <a:r>
              <a:rPr lang="en-US" sz="2800" dirty="0" err="1" smtClean="0"/>
              <a:t>perorangan</a:t>
            </a:r>
            <a:r>
              <a:rPr lang="en-US" sz="2800" dirty="0" smtClean="0"/>
              <a:t> </a:t>
            </a:r>
            <a:r>
              <a:rPr lang="en-US" sz="2800" dirty="0" err="1" smtClean="0"/>
              <a:t>serta</a:t>
            </a:r>
            <a:r>
              <a:rPr lang="en-US" sz="2800" dirty="0" smtClean="0"/>
              <a:t> </a:t>
            </a:r>
            <a:r>
              <a:rPr lang="en-US" sz="2800" dirty="0" err="1" smtClean="0"/>
              <a:t>diakui</a:t>
            </a:r>
            <a:r>
              <a:rPr lang="en-US" sz="2800" dirty="0" smtClean="0"/>
              <a:t> </a:t>
            </a:r>
            <a:r>
              <a:rPr lang="en-US" sz="2800" dirty="0" err="1" smtClean="0"/>
              <a:t>secara</a:t>
            </a:r>
            <a:r>
              <a:rPr lang="en-US" sz="2800" dirty="0" smtClean="0"/>
              <a:t>  </a:t>
            </a:r>
            <a:r>
              <a:rPr lang="en-US" sz="2800" dirty="0" err="1" smtClean="0"/>
              <a:t>terpisah</a:t>
            </a:r>
            <a:r>
              <a:rPr lang="en-US" sz="2800" dirty="0" smtClean="0"/>
              <a:t>.  Hal  </a:t>
            </a:r>
            <a:r>
              <a:rPr lang="en-US" sz="2800" dirty="0" err="1" smtClean="0"/>
              <a:t>ini</a:t>
            </a:r>
            <a:r>
              <a:rPr lang="en-US" sz="2800" dirty="0" smtClean="0"/>
              <a:t>  </a:t>
            </a:r>
            <a:r>
              <a:rPr lang="en-US" sz="2800" dirty="0" err="1" smtClean="0"/>
              <a:t>sering</a:t>
            </a:r>
            <a:r>
              <a:rPr lang="en-US" sz="2800" dirty="0" smtClean="0"/>
              <a:t>  </a:t>
            </a:r>
            <a:r>
              <a:rPr lang="en-US" sz="2800" dirty="0" err="1" smtClean="0"/>
              <a:t>disebut</a:t>
            </a:r>
            <a:r>
              <a:rPr lang="en-US" sz="2800" dirty="0" smtClean="0"/>
              <a:t>  "paling  </a:t>
            </a:r>
            <a:r>
              <a:rPr lang="en-US" sz="2800" dirty="0" err="1" smtClean="0"/>
              <a:t>tidak</a:t>
            </a:r>
            <a:r>
              <a:rPr lang="en-US" sz="2800" dirty="0" smtClean="0"/>
              <a:t>  </a:t>
            </a:r>
            <a:r>
              <a:rPr lang="en-US" sz="2800" dirty="0" err="1" smtClean="0"/>
              <a:t>berwujud</a:t>
            </a:r>
            <a:r>
              <a:rPr lang="en-US" sz="2800" dirty="0" smtClean="0"/>
              <a:t>  </a:t>
            </a:r>
            <a:r>
              <a:rPr lang="en-US" sz="2800" dirty="0" err="1" smtClean="0"/>
              <a:t>dari</a:t>
            </a:r>
            <a:r>
              <a:rPr lang="en-US" sz="2800" dirty="0" smtClean="0"/>
              <a:t>  </a:t>
            </a:r>
            <a:r>
              <a:rPr lang="en-US" sz="2800" dirty="0" err="1" smtClean="0"/>
              <a:t>aset</a:t>
            </a:r>
            <a:r>
              <a:rPr lang="en-US" sz="2800" dirty="0" smtClean="0"/>
              <a:t>  </a:t>
            </a:r>
            <a:r>
              <a:rPr lang="en-US" sz="2800" dirty="0" err="1" smtClean="0"/>
              <a:t>tidak</a:t>
            </a:r>
            <a:r>
              <a:rPr lang="en-US" sz="2800" dirty="0" smtClean="0"/>
              <a:t> </a:t>
            </a:r>
            <a:r>
              <a:rPr lang="en-US" sz="2800" dirty="0" err="1" smtClean="0"/>
              <a:t>berwujud</a:t>
            </a:r>
            <a:r>
              <a:rPr lang="en-US" sz="2800" dirty="0" smtClean="0"/>
              <a:t>"  </a:t>
            </a:r>
            <a:r>
              <a:rPr lang="en-US" sz="2800" dirty="0" err="1" smtClean="0"/>
              <a:t>sebab</a:t>
            </a:r>
            <a:r>
              <a:rPr lang="en-US" sz="2800" dirty="0" smtClean="0"/>
              <a:t>  yang  </a:t>
            </a:r>
            <a:r>
              <a:rPr lang="en-US" sz="2800" dirty="0" err="1" smtClean="0"/>
              <a:t>teridentifikasi</a:t>
            </a:r>
            <a:r>
              <a:rPr lang="en-US" sz="2800" dirty="0" smtClean="0"/>
              <a:t>  </a:t>
            </a:r>
            <a:r>
              <a:rPr lang="en-US" sz="2800" dirty="0" err="1" smtClean="0"/>
              <a:t>hanya</a:t>
            </a:r>
            <a:r>
              <a:rPr lang="en-US" sz="2800" dirty="0" smtClean="0"/>
              <a:t>  </a:t>
            </a:r>
            <a:r>
              <a:rPr lang="en-US" sz="2800" dirty="0" err="1" smtClean="0"/>
              <a:t>bisnis</a:t>
            </a:r>
            <a:r>
              <a:rPr lang="en-US" sz="2800" dirty="0" smtClean="0"/>
              <a:t>  </a:t>
            </a:r>
            <a:r>
              <a:rPr lang="en-US" sz="2800" dirty="0" err="1" smtClean="0"/>
              <a:t>dengan</a:t>
            </a:r>
            <a:r>
              <a:rPr lang="en-US" sz="2800" dirty="0" smtClean="0"/>
              <a:t>  </a:t>
            </a:r>
            <a:r>
              <a:rPr lang="en-US" sz="2800" dirty="0" err="1" smtClean="0"/>
              <a:t>keseluruhan</a:t>
            </a:r>
            <a:r>
              <a:rPr lang="en-US" sz="2800" dirty="0" smtClean="0"/>
              <a:t>.  </a:t>
            </a:r>
            <a:r>
              <a:rPr lang="en-US" sz="2800" dirty="0" err="1" smtClean="0"/>
              <a:t>Satu-satunya</a:t>
            </a:r>
            <a:r>
              <a:rPr lang="en-US" sz="2800" dirty="0" smtClean="0"/>
              <a:t> </a:t>
            </a:r>
            <a:r>
              <a:rPr lang="en-US" sz="2800" dirty="0" err="1" smtClean="0"/>
              <a:t>cara</a:t>
            </a:r>
            <a:r>
              <a:rPr lang="en-US" sz="2800" dirty="0" smtClean="0"/>
              <a:t> </a:t>
            </a:r>
            <a:r>
              <a:rPr lang="en-US" sz="2800" dirty="0" err="1" smtClean="0"/>
              <a:t>untuk</a:t>
            </a:r>
            <a:r>
              <a:rPr lang="en-US" sz="2800" dirty="0" smtClean="0"/>
              <a:t> </a:t>
            </a:r>
            <a:r>
              <a:rPr lang="en-US" sz="2800" dirty="0" err="1" smtClean="0"/>
              <a:t>menjual</a:t>
            </a:r>
            <a:r>
              <a:rPr lang="en-US" sz="2800" dirty="0" smtClean="0"/>
              <a:t> goodwill. </a:t>
            </a:r>
            <a:endParaRPr lang="en-US" sz="2800" dirty="0"/>
          </a:p>
        </p:txBody>
      </p:sp>
    </p:spTree>
    <p:extLst>
      <p:ext uri="{BB962C8B-B14F-4D97-AF65-F5344CB8AC3E}">
        <p14:creationId xmlns:p14="http://schemas.microsoft.com/office/powerpoint/2010/main" xmlns="" val="272049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Recording Goodwill</a:t>
            </a:r>
            <a:endParaRPr lang="en-US" sz="3600" b="1" dirty="0">
              <a:solidFill>
                <a:schemeClr val="tx1"/>
              </a:solidFill>
            </a:endParaRPr>
          </a:p>
        </p:txBody>
      </p:sp>
      <p:sp>
        <p:nvSpPr>
          <p:cNvPr id="7" name="TextBox 6"/>
          <p:cNvSpPr txBox="1"/>
          <p:nvPr/>
        </p:nvSpPr>
        <p:spPr>
          <a:xfrm>
            <a:off x="667265" y="1186243"/>
            <a:ext cx="10700951" cy="3619196"/>
          </a:xfrm>
          <a:prstGeom prst="rect">
            <a:avLst/>
          </a:prstGeom>
          <a:noFill/>
        </p:spPr>
        <p:txBody>
          <a:bodyPr wrap="square" rtlCol="0">
            <a:spAutoFit/>
          </a:bodyPr>
          <a:lstStyle/>
          <a:p>
            <a:pPr algn="just">
              <a:lnSpc>
                <a:spcPct val="150000"/>
              </a:lnSpc>
            </a:pPr>
            <a:r>
              <a:rPr lang="en-US" sz="2600" dirty="0" smtClean="0"/>
              <a:t>goodwill  </a:t>
            </a:r>
            <a:r>
              <a:rPr lang="en-US" sz="2600" dirty="0" err="1" smtClean="0"/>
              <a:t>dicatat</a:t>
            </a:r>
            <a:r>
              <a:rPr lang="en-US" sz="2600" dirty="0" smtClean="0"/>
              <a:t>  </a:t>
            </a:r>
            <a:r>
              <a:rPr lang="en-US" sz="2600" dirty="0" err="1" smtClean="0"/>
              <a:t>hanya</a:t>
            </a:r>
            <a:r>
              <a:rPr lang="en-US" sz="2600" dirty="0" smtClean="0"/>
              <a:t>  </a:t>
            </a:r>
            <a:r>
              <a:rPr lang="en-US" sz="2600" dirty="0" err="1" smtClean="0"/>
              <a:t>ketika</a:t>
            </a:r>
            <a:r>
              <a:rPr lang="en-US" sz="2600" dirty="0" smtClean="0"/>
              <a:t> </a:t>
            </a:r>
            <a:r>
              <a:rPr lang="en-US" sz="2600" dirty="0" err="1" smtClean="0"/>
              <a:t>seluruh</a:t>
            </a:r>
            <a:r>
              <a:rPr lang="en-US" sz="2600" dirty="0" smtClean="0"/>
              <a:t>  </a:t>
            </a:r>
            <a:r>
              <a:rPr lang="en-US" sz="2600" dirty="0" err="1" smtClean="0"/>
              <a:t>bisnis</a:t>
            </a:r>
            <a:r>
              <a:rPr lang="en-US" sz="2600" dirty="0" smtClean="0"/>
              <a:t>  </a:t>
            </a:r>
            <a:r>
              <a:rPr lang="en-US" sz="2600" dirty="0" err="1" smtClean="0"/>
              <a:t>dibeli</a:t>
            </a:r>
            <a:r>
              <a:rPr lang="en-US" sz="2600" dirty="0" smtClean="0"/>
              <a:t>.  </a:t>
            </a:r>
            <a:r>
              <a:rPr lang="en-US" sz="2600" dirty="0" err="1" smtClean="0"/>
              <a:t>Untuk</a:t>
            </a:r>
            <a:r>
              <a:rPr lang="en-US" sz="2600" dirty="0" smtClean="0"/>
              <a:t>  </a:t>
            </a:r>
            <a:r>
              <a:rPr lang="en-US" sz="2600" dirty="0" err="1" smtClean="0"/>
              <a:t>merekam</a:t>
            </a:r>
            <a:r>
              <a:rPr lang="en-US" sz="2600" dirty="0" smtClean="0"/>
              <a:t>  goodwill,  </a:t>
            </a:r>
            <a:r>
              <a:rPr lang="en-US" sz="2600" dirty="0" err="1" smtClean="0"/>
              <a:t>sebuah</a:t>
            </a:r>
            <a:r>
              <a:rPr lang="en-US" sz="2600" dirty="0" smtClean="0"/>
              <a:t>  </a:t>
            </a:r>
            <a:r>
              <a:rPr lang="en-US" sz="2600" dirty="0" err="1" smtClean="0"/>
              <a:t>perusahaan</a:t>
            </a:r>
            <a:r>
              <a:rPr lang="en-US" sz="2600" dirty="0" smtClean="0"/>
              <a:t> </a:t>
            </a:r>
            <a:r>
              <a:rPr lang="en-US" sz="2600" dirty="0" err="1" smtClean="0"/>
              <a:t>membandingkan</a:t>
            </a:r>
            <a:r>
              <a:rPr lang="en-US" sz="2600" dirty="0" smtClean="0"/>
              <a:t> </a:t>
            </a:r>
            <a:r>
              <a:rPr lang="en-US" sz="2600" dirty="0" err="1" smtClean="0"/>
              <a:t>nilai</a:t>
            </a:r>
            <a:r>
              <a:rPr lang="en-US" sz="2600" dirty="0" smtClean="0"/>
              <a:t> </a:t>
            </a:r>
            <a:r>
              <a:rPr lang="en-US" sz="2600" dirty="0" err="1" smtClean="0"/>
              <a:t>wajar</a:t>
            </a:r>
            <a:r>
              <a:rPr lang="en-US" sz="2600" dirty="0" smtClean="0"/>
              <a:t> </a:t>
            </a:r>
            <a:r>
              <a:rPr lang="en-US" sz="2600" dirty="0" err="1" smtClean="0"/>
              <a:t>aset</a:t>
            </a:r>
            <a:r>
              <a:rPr lang="en-US" sz="2600" dirty="0" smtClean="0"/>
              <a:t> </a:t>
            </a:r>
            <a:r>
              <a:rPr lang="en-US" sz="2600" dirty="0" err="1" smtClean="0"/>
              <a:t>tidak</a:t>
            </a:r>
            <a:r>
              <a:rPr lang="en-US" sz="2600" dirty="0" smtClean="0"/>
              <a:t> </a:t>
            </a:r>
            <a:r>
              <a:rPr lang="en-US" sz="2600" dirty="0" err="1" smtClean="0"/>
              <a:t>berwujud</a:t>
            </a:r>
            <a:r>
              <a:rPr lang="en-US" sz="2600" dirty="0" smtClean="0"/>
              <a:t> </a:t>
            </a:r>
            <a:r>
              <a:rPr lang="en-US" sz="2600" dirty="0" err="1" smtClean="0"/>
              <a:t>nyata</a:t>
            </a:r>
            <a:r>
              <a:rPr lang="en-US" sz="2600" dirty="0" smtClean="0"/>
              <a:t> </a:t>
            </a:r>
            <a:r>
              <a:rPr lang="en-US" sz="2600" dirty="0" err="1" smtClean="0"/>
              <a:t>dan</a:t>
            </a:r>
            <a:r>
              <a:rPr lang="en-US" sz="2600" dirty="0" smtClean="0"/>
              <a:t> </a:t>
            </a:r>
            <a:r>
              <a:rPr lang="en-US" sz="2600" dirty="0" err="1" smtClean="0"/>
              <a:t>dapat</a:t>
            </a:r>
            <a:r>
              <a:rPr lang="en-US" sz="2600" dirty="0" smtClean="0"/>
              <a:t> </a:t>
            </a:r>
            <a:r>
              <a:rPr lang="en-US" sz="2600" dirty="0" err="1" smtClean="0"/>
              <a:t>diidentifikasi</a:t>
            </a:r>
            <a:r>
              <a:rPr lang="en-US" sz="2600" dirty="0" smtClean="0"/>
              <a:t> </a:t>
            </a:r>
            <a:r>
              <a:rPr lang="en-US" sz="2600" dirty="0" err="1" smtClean="0"/>
              <a:t>bersih</a:t>
            </a:r>
            <a:r>
              <a:rPr lang="en-US" sz="2600" dirty="0" smtClean="0"/>
              <a:t>  </a:t>
            </a:r>
            <a:r>
              <a:rPr lang="en-US" sz="2600" dirty="0" err="1" smtClean="0"/>
              <a:t>dengan</a:t>
            </a:r>
            <a:r>
              <a:rPr lang="en-US" sz="2600" dirty="0" smtClean="0"/>
              <a:t>  </a:t>
            </a:r>
            <a:r>
              <a:rPr lang="en-US" sz="2600" dirty="0" err="1" smtClean="0"/>
              <a:t>harga</a:t>
            </a:r>
            <a:r>
              <a:rPr lang="en-US" sz="2600" dirty="0" smtClean="0"/>
              <a:t>  </a:t>
            </a:r>
            <a:r>
              <a:rPr lang="en-US" sz="2600" dirty="0" err="1" smtClean="0"/>
              <a:t>pembelian</a:t>
            </a:r>
            <a:r>
              <a:rPr lang="en-US" sz="2600" dirty="0" smtClean="0"/>
              <a:t>  (</a:t>
            </a:r>
            <a:r>
              <a:rPr lang="en-US" sz="2600" dirty="0" err="1" smtClean="0"/>
              <a:t>biaya</a:t>
            </a:r>
            <a:r>
              <a:rPr lang="en-US" sz="2600" dirty="0" smtClean="0"/>
              <a:t>)  </a:t>
            </a:r>
            <a:r>
              <a:rPr lang="en-US" sz="2600" dirty="0" err="1" smtClean="0"/>
              <a:t>dari</a:t>
            </a:r>
            <a:r>
              <a:rPr lang="en-US" sz="2600" dirty="0" smtClean="0"/>
              <a:t>  </a:t>
            </a:r>
            <a:r>
              <a:rPr lang="en-US" sz="2600" dirty="0" err="1" smtClean="0"/>
              <a:t>bisnis</a:t>
            </a:r>
            <a:r>
              <a:rPr lang="en-US" sz="2600" dirty="0" smtClean="0"/>
              <a:t>  yang  </a:t>
            </a:r>
            <a:r>
              <a:rPr lang="en-US" sz="2600" dirty="0" err="1" smtClean="0"/>
              <a:t>diakuisisi</a:t>
            </a:r>
            <a:r>
              <a:rPr lang="en-US" sz="2600" dirty="0" smtClean="0"/>
              <a:t>. </a:t>
            </a:r>
            <a:r>
              <a:rPr lang="en-US" sz="2600" dirty="0" err="1" smtClean="0"/>
              <a:t>Perbedaannya</a:t>
            </a:r>
            <a:r>
              <a:rPr lang="en-US" sz="2600" dirty="0" smtClean="0"/>
              <a:t>  </a:t>
            </a:r>
            <a:r>
              <a:rPr lang="en-US" sz="2600" dirty="0" err="1" smtClean="0"/>
              <a:t>dianggap</a:t>
            </a:r>
            <a:r>
              <a:rPr lang="en-US" sz="2600" dirty="0" smtClean="0"/>
              <a:t>  </a:t>
            </a:r>
            <a:r>
              <a:rPr lang="en-US" sz="2600" dirty="0" err="1" smtClean="0"/>
              <a:t>goodwilll</a:t>
            </a:r>
            <a:r>
              <a:rPr lang="en-US" sz="2600" dirty="0" smtClean="0"/>
              <a:t>.  Goodwill  </a:t>
            </a:r>
            <a:r>
              <a:rPr lang="en-US" sz="2600" dirty="0" err="1" smtClean="0"/>
              <a:t>merupakan</a:t>
            </a:r>
            <a:r>
              <a:rPr lang="en-US" sz="2600" dirty="0" smtClean="0"/>
              <a:t>  </a:t>
            </a:r>
            <a:r>
              <a:rPr lang="en-US" sz="2600" dirty="0" err="1" smtClean="0"/>
              <a:t>sisa</a:t>
            </a:r>
            <a:r>
              <a:rPr lang="en-US" sz="2600" dirty="0" smtClean="0"/>
              <a:t>  </a:t>
            </a:r>
            <a:r>
              <a:rPr lang="en-US" sz="2600" dirty="0" err="1" smtClean="0"/>
              <a:t>dari</a:t>
            </a:r>
            <a:r>
              <a:rPr lang="en-US" sz="2600" dirty="0" smtClean="0"/>
              <a:t>  </a:t>
            </a:r>
            <a:r>
              <a:rPr lang="en-US" sz="2600" dirty="0" err="1" smtClean="0"/>
              <a:t>suatu</a:t>
            </a:r>
            <a:r>
              <a:rPr lang="en-US" sz="2600" dirty="0" smtClean="0"/>
              <a:t> </a:t>
            </a:r>
            <a:r>
              <a:rPr lang="en-US" sz="2600" dirty="0" err="1" smtClean="0"/>
              <a:t>kelebihan</a:t>
            </a:r>
            <a:r>
              <a:rPr lang="en-US" sz="2600" dirty="0" smtClean="0"/>
              <a:t> </a:t>
            </a:r>
            <a:r>
              <a:rPr lang="en-US" sz="2600" dirty="0" err="1" smtClean="0"/>
              <a:t>biaya</a:t>
            </a:r>
            <a:r>
              <a:rPr lang="en-US" sz="2600" dirty="0" smtClean="0"/>
              <a:t> </a:t>
            </a:r>
            <a:r>
              <a:rPr lang="en-US" sz="2600" dirty="0" err="1" smtClean="0"/>
              <a:t>terhadap</a:t>
            </a:r>
            <a:r>
              <a:rPr lang="en-US" sz="2600" dirty="0" smtClean="0"/>
              <a:t>  </a:t>
            </a:r>
            <a:r>
              <a:rPr lang="en-US" sz="2600" dirty="0" err="1" smtClean="0"/>
              <a:t>nilai</a:t>
            </a:r>
            <a:r>
              <a:rPr lang="en-US" sz="2600" dirty="0" smtClean="0"/>
              <a:t> </a:t>
            </a:r>
            <a:r>
              <a:rPr lang="en-US" sz="2600" dirty="0" err="1" smtClean="0"/>
              <a:t>wajar</a:t>
            </a:r>
            <a:r>
              <a:rPr lang="en-US" sz="2600" dirty="0" smtClean="0"/>
              <a:t> </a:t>
            </a:r>
            <a:r>
              <a:rPr lang="en-US" sz="2600" dirty="0" err="1" smtClean="0"/>
              <a:t>aset</a:t>
            </a:r>
            <a:r>
              <a:rPr lang="en-US" sz="2600" dirty="0" smtClean="0"/>
              <a:t> </a:t>
            </a:r>
            <a:r>
              <a:rPr lang="en-US" sz="2600" dirty="0" err="1" smtClean="0"/>
              <a:t>bersih</a:t>
            </a:r>
            <a:r>
              <a:rPr lang="en-US" sz="2600" dirty="0" smtClean="0"/>
              <a:t> </a:t>
            </a:r>
            <a:r>
              <a:rPr lang="en-US" sz="2600" dirty="0" err="1" smtClean="0"/>
              <a:t>teridentifikasi</a:t>
            </a:r>
            <a:r>
              <a:rPr lang="en-US" sz="2600" dirty="0" smtClean="0"/>
              <a:t>. </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Recording Goodwill</a:t>
            </a:r>
            <a:endParaRPr lang="en-US" sz="3600" b="1" dirty="0">
              <a:solidFill>
                <a:schemeClr val="tx1"/>
              </a:solidFill>
            </a:endParaRPr>
          </a:p>
        </p:txBody>
      </p:sp>
      <p:sp>
        <p:nvSpPr>
          <p:cNvPr id="7" name="TextBox 6"/>
          <p:cNvSpPr txBox="1"/>
          <p:nvPr/>
        </p:nvSpPr>
        <p:spPr>
          <a:xfrm>
            <a:off x="667265" y="1186243"/>
            <a:ext cx="10700951" cy="5009833"/>
          </a:xfrm>
          <a:prstGeom prst="rect">
            <a:avLst/>
          </a:prstGeom>
          <a:noFill/>
        </p:spPr>
        <p:txBody>
          <a:bodyPr wrap="square" rtlCol="0">
            <a:spAutoFit/>
          </a:bodyPr>
          <a:lstStyle/>
          <a:p>
            <a:pPr algn="just">
              <a:lnSpc>
                <a:spcPct val="150000"/>
              </a:lnSpc>
            </a:pPr>
            <a:r>
              <a:rPr lang="en-US" sz="2400" dirty="0" err="1" smtClean="0"/>
              <a:t>Fasya</a:t>
            </a:r>
            <a:r>
              <a:rPr lang="en-US" sz="2400" dirty="0" smtClean="0"/>
              <a:t>  Inc  </a:t>
            </a:r>
            <a:r>
              <a:rPr lang="en-US" sz="2400" dirty="0" err="1" smtClean="0"/>
              <a:t>memutuskan</a:t>
            </a:r>
            <a:r>
              <a:rPr lang="en-US" sz="2400" dirty="0" smtClean="0"/>
              <a:t>  </a:t>
            </a:r>
            <a:r>
              <a:rPr lang="en-US" sz="2400" dirty="0" err="1" smtClean="0"/>
              <a:t>bahwa</a:t>
            </a:r>
            <a:r>
              <a:rPr lang="en-US" sz="2400" dirty="0" smtClean="0"/>
              <a:t>  </a:t>
            </a:r>
            <a:r>
              <a:rPr lang="en-US" sz="2400" dirty="0" err="1" smtClean="0"/>
              <a:t>ia</a:t>
            </a:r>
            <a:r>
              <a:rPr lang="en-US" sz="2400" dirty="0" smtClean="0"/>
              <a:t>  </a:t>
            </a:r>
            <a:r>
              <a:rPr lang="en-US" sz="2400" dirty="0" err="1" smtClean="0"/>
              <a:t>membutuhkan</a:t>
            </a:r>
            <a:r>
              <a:rPr lang="en-US" sz="2400" dirty="0" smtClean="0"/>
              <a:t>  </a:t>
            </a:r>
            <a:r>
              <a:rPr lang="en-US" sz="2400" dirty="0" err="1" smtClean="0"/>
              <a:t>sebuah</a:t>
            </a:r>
            <a:r>
              <a:rPr lang="en-US" sz="2400" dirty="0" smtClean="0"/>
              <a:t>  </a:t>
            </a:r>
            <a:r>
              <a:rPr lang="en-US" sz="2400" dirty="0" err="1" smtClean="0"/>
              <a:t>divisi</a:t>
            </a:r>
            <a:r>
              <a:rPr lang="en-US" sz="2400" dirty="0" smtClean="0"/>
              <a:t>  </a:t>
            </a:r>
            <a:r>
              <a:rPr lang="en-US" sz="2400" dirty="0" err="1" smtClean="0"/>
              <a:t>bagian</a:t>
            </a:r>
            <a:r>
              <a:rPr lang="en-US" sz="2400" dirty="0" smtClean="0"/>
              <a:t> </a:t>
            </a:r>
            <a:r>
              <a:rPr lang="en-US" sz="2400" dirty="0" err="1" smtClean="0"/>
              <a:t>untuk</a:t>
            </a:r>
            <a:r>
              <a:rPr lang="en-US" sz="2400" dirty="0" smtClean="0"/>
              <a:t>  </a:t>
            </a:r>
            <a:r>
              <a:rPr lang="en-US" sz="2400" dirty="0" err="1" smtClean="0"/>
              <a:t>melengkapi</a:t>
            </a:r>
            <a:r>
              <a:rPr lang="en-US" sz="2400" dirty="0" smtClean="0"/>
              <a:t>  distributor  </a:t>
            </a:r>
            <a:r>
              <a:rPr lang="en-US" sz="2400" dirty="0" err="1" smtClean="0"/>
              <a:t>traktor</a:t>
            </a:r>
            <a:r>
              <a:rPr lang="en-US" sz="2400" dirty="0" smtClean="0"/>
              <a:t>  yang  </a:t>
            </a:r>
            <a:r>
              <a:rPr lang="en-US" sz="2400" dirty="0" err="1" smtClean="0"/>
              <a:t>ada</a:t>
            </a:r>
            <a:r>
              <a:rPr lang="en-US" sz="2400" dirty="0" smtClean="0"/>
              <a:t>.  </a:t>
            </a:r>
            <a:r>
              <a:rPr lang="en-US" sz="2400" dirty="0" err="1" smtClean="0"/>
              <a:t>Direktur</a:t>
            </a:r>
            <a:r>
              <a:rPr lang="en-US" sz="2400" dirty="0" smtClean="0"/>
              <a:t>  </a:t>
            </a:r>
            <a:r>
              <a:rPr lang="en-US" sz="2400" dirty="0" err="1" smtClean="0"/>
              <a:t>Fasya</a:t>
            </a:r>
            <a:r>
              <a:rPr lang="en-US" sz="2400" dirty="0" smtClean="0"/>
              <a:t>  Inc  </a:t>
            </a:r>
            <a:r>
              <a:rPr lang="en-US" sz="2400" dirty="0" err="1" smtClean="0"/>
              <a:t>tertarik</a:t>
            </a:r>
            <a:r>
              <a:rPr lang="en-US" sz="2400" dirty="0" smtClean="0"/>
              <a:t> </a:t>
            </a:r>
            <a:r>
              <a:rPr lang="en-US" sz="2400" dirty="0" err="1" smtClean="0"/>
              <a:t>membeli</a:t>
            </a:r>
            <a:r>
              <a:rPr lang="en-US" sz="2400" dirty="0" smtClean="0"/>
              <a:t>  </a:t>
            </a:r>
            <a:r>
              <a:rPr lang="en-US" sz="2400" dirty="0" err="1" smtClean="0"/>
              <a:t>perusahaan</a:t>
            </a:r>
            <a:r>
              <a:rPr lang="en-US" sz="2400" dirty="0" smtClean="0"/>
              <a:t>  </a:t>
            </a:r>
            <a:r>
              <a:rPr lang="en-US" sz="2400" dirty="0" err="1" smtClean="0"/>
              <a:t>Tractorling</a:t>
            </a:r>
            <a:r>
              <a:rPr lang="en-US" sz="2400" dirty="0" smtClean="0"/>
              <a:t>  </a:t>
            </a:r>
            <a:r>
              <a:rPr lang="en-US" sz="2400" dirty="0" err="1" smtClean="0"/>
              <a:t>di</a:t>
            </a:r>
            <a:r>
              <a:rPr lang="en-US" sz="2400" dirty="0" smtClean="0"/>
              <a:t>  Brazil.  </a:t>
            </a:r>
            <a:r>
              <a:rPr lang="en-US" sz="2400" dirty="0" err="1" smtClean="0"/>
              <a:t>Setelah</a:t>
            </a:r>
            <a:r>
              <a:rPr lang="en-US" sz="2400" dirty="0" smtClean="0"/>
              <a:t>  </a:t>
            </a:r>
            <a:r>
              <a:rPr lang="en-US" sz="2400" dirty="0" err="1" smtClean="0"/>
              <a:t>negosiasi</a:t>
            </a:r>
            <a:r>
              <a:rPr lang="en-US" sz="2400" dirty="0" smtClean="0"/>
              <a:t>,  </a:t>
            </a:r>
            <a:r>
              <a:rPr lang="en-US" sz="2400" dirty="0" err="1" smtClean="0"/>
              <a:t>Tractorling</a:t>
            </a:r>
            <a:r>
              <a:rPr lang="en-US" sz="2400" dirty="0" smtClean="0"/>
              <a:t> </a:t>
            </a:r>
            <a:r>
              <a:rPr lang="en-US" sz="2400" dirty="0" err="1" smtClean="0"/>
              <a:t>memutuskan</a:t>
            </a:r>
            <a:r>
              <a:rPr lang="en-US" sz="2400" dirty="0" smtClean="0"/>
              <a:t> </a:t>
            </a:r>
            <a:r>
              <a:rPr lang="en-US" sz="2400" dirty="0" err="1" smtClean="0"/>
              <a:t>untuk</a:t>
            </a:r>
            <a:r>
              <a:rPr lang="en-US" sz="2400" dirty="0" smtClean="0"/>
              <a:t> </a:t>
            </a:r>
            <a:r>
              <a:rPr lang="en-US" sz="2400" dirty="0" err="1" smtClean="0"/>
              <a:t>menerima</a:t>
            </a:r>
            <a:r>
              <a:rPr lang="en-US" sz="2400" dirty="0" smtClean="0"/>
              <a:t> </a:t>
            </a:r>
            <a:r>
              <a:rPr lang="en-US" sz="2400" dirty="0" err="1" smtClean="0"/>
              <a:t>tawaran</a:t>
            </a:r>
            <a:r>
              <a:rPr lang="en-US" sz="2400" dirty="0" smtClean="0"/>
              <a:t> </a:t>
            </a:r>
            <a:r>
              <a:rPr lang="en-US" sz="2400" dirty="0" err="1" smtClean="0"/>
              <a:t>Fasya</a:t>
            </a:r>
            <a:r>
              <a:rPr lang="en-US" sz="2400" dirty="0" smtClean="0"/>
              <a:t> $400,000. </a:t>
            </a:r>
          </a:p>
          <a:p>
            <a:pPr algn="just">
              <a:lnSpc>
                <a:spcPct val="150000"/>
              </a:lnSpc>
            </a:pPr>
            <a:r>
              <a:rPr lang="en-US" sz="2400" dirty="0" err="1" smtClean="0"/>
              <a:t>Pernyataan</a:t>
            </a:r>
            <a:r>
              <a:rPr lang="en-US" sz="2400" dirty="0" smtClean="0"/>
              <a:t> </a:t>
            </a:r>
            <a:r>
              <a:rPr lang="en-US" sz="2400" dirty="0" err="1" smtClean="0"/>
              <a:t>historis</a:t>
            </a:r>
            <a:r>
              <a:rPr lang="en-US" sz="2400" dirty="0" smtClean="0"/>
              <a:t> </a:t>
            </a:r>
            <a:r>
              <a:rPr lang="en-US" sz="2400" dirty="0" err="1" smtClean="0"/>
              <a:t>posisi</a:t>
            </a:r>
            <a:r>
              <a:rPr lang="en-US" sz="2400" dirty="0" smtClean="0"/>
              <a:t> </a:t>
            </a:r>
            <a:r>
              <a:rPr lang="en-US" sz="2400" dirty="0" err="1" smtClean="0"/>
              <a:t>keuangan</a:t>
            </a:r>
            <a:r>
              <a:rPr lang="en-US" sz="2400" dirty="0" smtClean="0"/>
              <a:t> </a:t>
            </a:r>
            <a:r>
              <a:rPr lang="en-US" sz="2400" dirty="0" err="1" smtClean="0"/>
              <a:t>Tractorling</a:t>
            </a:r>
            <a:r>
              <a:rPr lang="en-US" sz="2400" dirty="0" smtClean="0"/>
              <a:t> </a:t>
            </a:r>
            <a:r>
              <a:rPr lang="en-US" sz="2400" dirty="0" err="1" smtClean="0"/>
              <a:t>tidak</a:t>
            </a:r>
            <a:r>
              <a:rPr lang="en-US" sz="2400" dirty="0" smtClean="0"/>
              <a:t> </a:t>
            </a:r>
            <a:r>
              <a:rPr lang="en-US" sz="2400" dirty="0" err="1" smtClean="0"/>
              <a:t>mengungkapkan</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asets</a:t>
            </a:r>
            <a:r>
              <a:rPr lang="en-US" sz="2400" dirty="0" smtClean="0"/>
              <a:t> </a:t>
            </a:r>
            <a:r>
              <a:rPr lang="en-US" sz="2400" dirty="0" err="1" smtClean="0"/>
              <a:t>identifikasinya</a:t>
            </a:r>
            <a:r>
              <a:rPr lang="en-US" sz="2400" dirty="0" smtClean="0"/>
              <a:t>. </a:t>
            </a:r>
            <a:r>
              <a:rPr lang="en-US" sz="2400" dirty="0" err="1" smtClean="0"/>
              <a:t>Fasya</a:t>
            </a:r>
            <a:r>
              <a:rPr lang="en-US" sz="2400" dirty="0" smtClean="0"/>
              <a:t> </a:t>
            </a:r>
            <a:r>
              <a:rPr lang="en-US" sz="2400" dirty="0" err="1" smtClean="0"/>
              <a:t>menyelidiki</a:t>
            </a:r>
            <a:r>
              <a:rPr lang="en-US" sz="2400" dirty="0" smtClean="0"/>
              <a:t>. Asset </a:t>
            </a:r>
            <a:r>
              <a:rPr lang="en-US" sz="2400" dirty="0" err="1" smtClean="0"/>
              <a:t>pokok</a:t>
            </a:r>
            <a:r>
              <a:rPr lang="en-US" sz="2400" dirty="0" smtClean="0"/>
              <a:t> </a:t>
            </a:r>
            <a:r>
              <a:rPr lang="en-US" sz="2400" dirty="0" err="1" smtClean="0"/>
              <a:t>Tractorling</a:t>
            </a:r>
            <a:r>
              <a:rPr lang="en-US" sz="2400" dirty="0" smtClean="0"/>
              <a:t> </a:t>
            </a:r>
            <a:r>
              <a:rPr lang="en-US" sz="2400" dirty="0" err="1" smtClean="0"/>
              <a:t>untuk</a:t>
            </a:r>
            <a:r>
              <a:rPr lang="en-US" sz="2400" dirty="0" smtClean="0"/>
              <a:t> </a:t>
            </a:r>
            <a:r>
              <a:rPr lang="en-US" sz="2400" dirty="0" err="1" smtClean="0"/>
              <a:t>menentukan</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Investigasi</a:t>
            </a:r>
            <a:r>
              <a:rPr lang="en-US" sz="2400" dirty="0" smtClean="0"/>
              <a:t> </a:t>
            </a:r>
            <a:r>
              <a:rPr lang="en-US" sz="2400" dirty="0" err="1" smtClean="0"/>
              <a:t>tersebut</a:t>
            </a:r>
            <a:r>
              <a:rPr lang="en-US" sz="2400" dirty="0" smtClean="0"/>
              <a:t> </a:t>
            </a:r>
            <a:r>
              <a:rPr lang="en-US" sz="2400" dirty="0" err="1" smtClean="0"/>
              <a:t>dapat</a:t>
            </a:r>
            <a:r>
              <a:rPr lang="en-US" sz="2400" dirty="0" smtClean="0"/>
              <a:t> </a:t>
            </a:r>
            <a:r>
              <a:rPr lang="en-US" sz="2400" dirty="0" err="1" smtClean="0"/>
              <a:t>dicapai</a:t>
            </a:r>
            <a:r>
              <a:rPr lang="en-US" sz="2400" dirty="0" smtClean="0"/>
              <a:t> </a:t>
            </a:r>
            <a:r>
              <a:rPr lang="en-US" sz="2400" dirty="0" err="1" smtClean="0"/>
              <a:t>baik</a:t>
            </a:r>
            <a:r>
              <a:rPr lang="en-US" sz="2400" dirty="0" smtClean="0"/>
              <a:t> </a:t>
            </a:r>
            <a:r>
              <a:rPr lang="en-US" sz="2400" dirty="0" err="1" smtClean="0"/>
              <a:t>melalui</a:t>
            </a:r>
            <a:r>
              <a:rPr lang="en-US" sz="2400" dirty="0" smtClean="0"/>
              <a:t> audit </a:t>
            </a:r>
            <a:r>
              <a:rPr lang="en-US" sz="2400" dirty="0" err="1" smtClean="0"/>
              <a:t>pembelian</a:t>
            </a:r>
            <a:r>
              <a:rPr lang="en-US" sz="2400" dirty="0" smtClean="0"/>
              <a:t>  yang </a:t>
            </a:r>
            <a:r>
              <a:rPr lang="en-US" sz="2400" dirty="0" err="1" smtClean="0"/>
              <a:t>dilakukan</a:t>
            </a:r>
            <a:r>
              <a:rPr lang="en-US" sz="2400" dirty="0" smtClean="0"/>
              <a:t> </a:t>
            </a:r>
            <a:r>
              <a:rPr lang="en-US" sz="2400" dirty="0" err="1" smtClean="0"/>
              <a:t>oleh</a:t>
            </a:r>
            <a:r>
              <a:rPr lang="en-US" sz="2400" dirty="0" smtClean="0"/>
              <a:t> </a:t>
            </a:r>
            <a:r>
              <a:rPr lang="en-US" sz="2400" dirty="0" err="1" smtClean="0"/>
              <a:t>Fasya</a:t>
            </a:r>
            <a:r>
              <a:rPr lang="en-US" sz="2400" dirty="0" smtClean="0"/>
              <a:t> </a:t>
            </a:r>
            <a:r>
              <a:rPr lang="en-US" sz="2400" dirty="0" err="1" smtClean="0"/>
              <a:t>atau</a:t>
            </a:r>
            <a:r>
              <a:rPr lang="en-US" sz="2400" dirty="0" smtClean="0"/>
              <a:t>  </a:t>
            </a:r>
            <a:r>
              <a:rPr lang="en-US" sz="2400" dirty="0" err="1" smtClean="0"/>
              <a:t>oleh</a:t>
            </a:r>
            <a:r>
              <a:rPr lang="en-US" sz="2400" dirty="0" smtClean="0"/>
              <a:t> </a:t>
            </a:r>
            <a:r>
              <a:rPr lang="en-US" sz="2400" dirty="0" err="1" smtClean="0"/>
              <a:t>penilai</a:t>
            </a:r>
            <a:r>
              <a:rPr lang="en-US" sz="2400" dirty="0" smtClean="0"/>
              <a:t> </a:t>
            </a:r>
            <a:r>
              <a:rPr lang="en-US" sz="2400" dirty="0" err="1" smtClean="0"/>
              <a:t>independen</a:t>
            </a:r>
            <a:r>
              <a:rPr lang="en-US" sz="2400" dirty="0" smtClean="0"/>
              <a:t>  </a:t>
            </a:r>
            <a:r>
              <a:rPr lang="en-US" sz="2400" dirty="0" err="1" smtClean="0"/>
              <a:t>dari</a:t>
            </a:r>
            <a:r>
              <a:rPr lang="en-US" sz="2400" dirty="0" smtClean="0"/>
              <a:t> </a:t>
            </a:r>
            <a:r>
              <a:rPr lang="en-US" sz="2400" dirty="0" err="1" smtClean="0"/>
              <a:t>beberapa</a:t>
            </a:r>
            <a:r>
              <a:rPr lang="en-US" sz="2400" dirty="0" smtClean="0"/>
              <a:t> </a:t>
            </a:r>
            <a:r>
              <a:rPr lang="en-US" sz="2400" dirty="0" err="1" smtClean="0"/>
              <a:t>sumber</a:t>
            </a:r>
            <a:r>
              <a:rPr lang="en-US" sz="2400" dirty="0" smtClean="0"/>
              <a:t> lain. </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Recording Goodwill</a:t>
            </a:r>
            <a:endParaRPr lang="en-US" sz="3600" b="1" dirty="0">
              <a:solidFill>
                <a:schemeClr val="tx1"/>
              </a:solidFill>
            </a:endParaRPr>
          </a:p>
        </p:txBody>
      </p:sp>
      <p:sp>
        <p:nvSpPr>
          <p:cNvPr id="7" name="TextBox 6"/>
          <p:cNvSpPr txBox="1"/>
          <p:nvPr/>
        </p:nvSpPr>
        <p:spPr>
          <a:xfrm>
            <a:off x="543695" y="1112101"/>
            <a:ext cx="11096367" cy="5632311"/>
          </a:xfrm>
          <a:prstGeom prst="rect">
            <a:avLst/>
          </a:prstGeom>
          <a:noFill/>
        </p:spPr>
        <p:txBody>
          <a:bodyPr wrap="square" rtlCol="0">
            <a:spAutoFit/>
          </a:bodyPr>
          <a:lstStyle/>
          <a:p>
            <a:pPr algn="just">
              <a:lnSpc>
                <a:spcPct val="150000"/>
              </a:lnSpc>
            </a:pPr>
            <a:r>
              <a:rPr lang="en-US" sz="2400" dirty="0" err="1" smtClean="0"/>
              <a:t>Biasanya</a:t>
            </a:r>
            <a:r>
              <a:rPr lang="en-US" sz="2400" dirty="0" smtClean="0"/>
              <a:t>, </a:t>
            </a:r>
            <a:r>
              <a:rPr lang="en-US" sz="2400" dirty="0" err="1" smtClean="0"/>
              <a:t>perbedaan</a:t>
            </a:r>
            <a:r>
              <a:rPr lang="en-US" sz="2400" dirty="0" smtClean="0"/>
              <a:t> </a:t>
            </a:r>
            <a:r>
              <a:rPr lang="en-US" sz="2400" dirty="0" err="1" smtClean="0"/>
              <a:t>antara</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dengan</a:t>
            </a:r>
            <a:r>
              <a:rPr lang="en-US" sz="2400" dirty="0" smtClean="0"/>
              <a:t> </a:t>
            </a:r>
            <a:r>
              <a:rPr lang="en-US" sz="2400" dirty="0" err="1" smtClean="0"/>
              <a:t>nilai</a:t>
            </a:r>
            <a:r>
              <a:rPr lang="en-US" sz="2400" dirty="0" smtClean="0"/>
              <a:t> </a:t>
            </a:r>
            <a:r>
              <a:rPr lang="en-US" sz="2400" dirty="0" err="1" smtClean="0"/>
              <a:t>buku</a:t>
            </a:r>
            <a:r>
              <a:rPr lang="en-US" sz="2400" dirty="0" smtClean="0"/>
              <a:t> </a:t>
            </a:r>
            <a:r>
              <a:rPr lang="en-US" sz="2400" dirty="0" err="1" smtClean="0"/>
              <a:t>sering</a:t>
            </a:r>
            <a:r>
              <a:rPr lang="en-US" sz="2400" dirty="0" smtClean="0"/>
              <a:t> </a:t>
            </a:r>
            <a:r>
              <a:rPr lang="en-US" sz="2400" dirty="0" err="1" smtClean="0"/>
              <a:t>terjadi</a:t>
            </a:r>
            <a:r>
              <a:rPr lang="en-US" sz="2400" dirty="0" smtClean="0"/>
              <a:t> </a:t>
            </a:r>
            <a:r>
              <a:rPr lang="en-US" sz="2400" dirty="0" err="1" smtClean="0"/>
              <a:t>pada</a:t>
            </a:r>
            <a:r>
              <a:rPr lang="en-US" sz="2400" dirty="0" smtClean="0"/>
              <a:t>  </a:t>
            </a:r>
            <a:r>
              <a:rPr lang="en-US" sz="2400" dirty="0" err="1" smtClean="0"/>
              <a:t>aset</a:t>
            </a:r>
            <a:r>
              <a:rPr lang="en-US" sz="2400" dirty="0" smtClean="0"/>
              <a:t>  </a:t>
            </a:r>
            <a:r>
              <a:rPr lang="en-US" sz="2400" dirty="0" err="1" smtClean="0"/>
              <a:t>tidak</a:t>
            </a:r>
            <a:r>
              <a:rPr lang="en-US" sz="2400" dirty="0" smtClean="0"/>
              <a:t>  </a:t>
            </a:r>
            <a:r>
              <a:rPr lang="en-US" sz="2400" dirty="0" err="1" smtClean="0"/>
              <a:t>lancar</a:t>
            </a:r>
            <a:r>
              <a:rPr lang="en-US" sz="2400" dirty="0" smtClean="0"/>
              <a:t>  </a:t>
            </a:r>
            <a:r>
              <a:rPr lang="en-US" sz="2400" dirty="0" err="1" smtClean="0"/>
              <a:t>dibandingkan</a:t>
            </a:r>
            <a:r>
              <a:rPr lang="en-US" sz="2400" dirty="0" smtClean="0"/>
              <a:t>  </a:t>
            </a:r>
            <a:r>
              <a:rPr lang="en-US" sz="2400" dirty="0" err="1" smtClean="0"/>
              <a:t>aset</a:t>
            </a:r>
            <a:r>
              <a:rPr lang="en-US" sz="2400" dirty="0" smtClean="0"/>
              <a:t>  </a:t>
            </a:r>
            <a:r>
              <a:rPr lang="en-US" sz="2400" dirty="0" err="1" smtClean="0"/>
              <a:t>lancar</a:t>
            </a:r>
            <a:r>
              <a:rPr lang="en-US" sz="2400" dirty="0" smtClean="0"/>
              <a:t>.  </a:t>
            </a:r>
            <a:r>
              <a:rPr lang="en-US" sz="2400" dirty="0" err="1" smtClean="0"/>
              <a:t>Kas</a:t>
            </a:r>
            <a:r>
              <a:rPr lang="en-US" sz="2400" dirty="0" smtClean="0"/>
              <a:t>  </a:t>
            </a:r>
            <a:r>
              <a:rPr lang="en-US" sz="2400" dirty="0" err="1" smtClean="0"/>
              <a:t>tidak</a:t>
            </a:r>
            <a:r>
              <a:rPr lang="en-US" sz="2400" dirty="0" smtClean="0"/>
              <a:t>  </a:t>
            </a:r>
            <a:r>
              <a:rPr lang="en-US" sz="2400" dirty="0" err="1" smtClean="0"/>
              <a:t>menimbulkan</a:t>
            </a:r>
            <a:r>
              <a:rPr lang="en-US" sz="2400" dirty="0" smtClean="0"/>
              <a:t> </a:t>
            </a:r>
            <a:r>
              <a:rPr lang="en-US" sz="2400" dirty="0" err="1" smtClean="0"/>
              <a:t>masalah</a:t>
            </a:r>
            <a:r>
              <a:rPr lang="en-US" sz="2400" dirty="0" smtClean="0"/>
              <a:t>  </a:t>
            </a:r>
            <a:r>
              <a:rPr lang="en-US" sz="2400" dirty="0" err="1" smtClean="0"/>
              <a:t>untuk</a:t>
            </a:r>
            <a:r>
              <a:rPr lang="en-US" sz="2400" dirty="0" smtClean="0"/>
              <a:t>  </a:t>
            </a:r>
            <a:r>
              <a:rPr lang="en-US" sz="2400" dirty="0" err="1" smtClean="0"/>
              <a:t>nilai</a:t>
            </a:r>
            <a:r>
              <a:rPr lang="en-US" sz="2400" dirty="0" smtClean="0"/>
              <a:t>.  </a:t>
            </a:r>
            <a:r>
              <a:rPr lang="en-US" sz="2400" dirty="0" err="1" smtClean="0"/>
              <a:t>Piutang</a:t>
            </a:r>
            <a:r>
              <a:rPr lang="en-US" sz="2400" dirty="0" smtClean="0"/>
              <a:t>  </a:t>
            </a:r>
            <a:r>
              <a:rPr lang="en-US" sz="2400" dirty="0" err="1" smtClean="0"/>
              <a:t>biasanya</a:t>
            </a:r>
            <a:r>
              <a:rPr lang="en-US" sz="2400" dirty="0" smtClean="0"/>
              <a:t>  </a:t>
            </a:r>
            <a:r>
              <a:rPr lang="en-US" sz="2400" dirty="0" err="1" smtClean="0"/>
              <a:t>cukup</a:t>
            </a:r>
            <a:r>
              <a:rPr lang="en-US" sz="2400" dirty="0" smtClean="0"/>
              <a:t>  </a:t>
            </a:r>
            <a:r>
              <a:rPr lang="en-US" sz="2400" dirty="0" err="1" smtClean="0"/>
              <a:t>dekat</a:t>
            </a:r>
            <a:r>
              <a:rPr lang="en-US" sz="2400" dirty="0" smtClean="0"/>
              <a:t>  </a:t>
            </a:r>
            <a:r>
              <a:rPr lang="en-US" sz="2400" dirty="0" err="1" smtClean="0"/>
              <a:t>dengan</a:t>
            </a:r>
            <a:r>
              <a:rPr lang="en-US" sz="2400" dirty="0" smtClean="0"/>
              <a:t>  </a:t>
            </a:r>
            <a:r>
              <a:rPr lang="en-US" sz="2400" dirty="0" err="1" smtClean="0"/>
              <a:t>valuasi</a:t>
            </a:r>
            <a:r>
              <a:rPr lang="en-US" sz="2400" dirty="0" smtClean="0"/>
              <a:t>  </a:t>
            </a:r>
            <a:r>
              <a:rPr lang="en-US" sz="2400" dirty="0" err="1" smtClean="0"/>
              <a:t>saat</a:t>
            </a:r>
            <a:r>
              <a:rPr lang="en-US" sz="2400" dirty="0" smtClean="0"/>
              <a:t>  </a:t>
            </a:r>
            <a:r>
              <a:rPr lang="en-US" sz="2400" dirty="0" err="1" smtClean="0"/>
              <a:t>ini</a:t>
            </a:r>
            <a:r>
              <a:rPr lang="en-US" sz="2400" dirty="0" smtClean="0"/>
              <a:t> </a:t>
            </a:r>
            <a:r>
              <a:rPr lang="en-US" sz="2400" dirty="0" err="1" smtClean="0"/>
              <a:t>meskipun</a:t>
            </a:r>
            <a:r>
              <a:rPr lang="en-US" sz="2400" dirty="0" smtClean="0"/>
              <a:t>  </a:t>
            </a:r>
            <a:r>
              <a:rPr lang="en-US" sz="2400" dirty="0" err="1" smtClean="0"/>
              <a:t>kadang-kadang</a:t>
            </a:r>
            <a:r>
              <a:rPr lang="en-US" sz="2400" dirty="0" smtClean="0"/>
              <a:t>  </a:t>
            </a:r>
            <a:r>
              <a:rPr lang="en-US" sz="2400" dirty="0" err="1" smtClean="0"/>
              <a:t>perlu</a:t>
            </a:r>
            <a:r>
              <a:rPr lang="en-US" sz="2400" dirty="0" smtClean="0"/>
              <a:t>  </a:t>
            </a:r>
            <a:r>
              <a:rPr lang="en-US" sz="2400" dirty="0" err="1" smtClean="0"/>
              <a:t>penyesuaian</a:t>
            </a:r>
            <a:r>
              <a:rPr lang="en-US" sz="2400" dirty="0" smtClean="0"/>
              <a:t>  </a:t>
            </a:r>
            <a:r>
              <a:rPr lang="en-US" sz="2400" dirty="0" err="1" smtClean="0"/>
              <a:t>tertentu</a:t>
            </a:r>
            <a:r>
              <a:rPr lang="en-US" sz="2400" dirty="0" smtClean="0"/>
              <a:t>  </a:t>
            </a:r>
            <a:r>
              <a:rPr lang="en-US" sz="2400" dirty="0" err="1" smtClean="0"/>
              <a:t>karena</a:t>
            </a:r>
            <a:r>
              <a:rPr lang="en-US" sz="2400" dirty="0" smtClean="0"/>
              <a:t>  </a:t>
            </a:r>
            <a:r>
              <a:rPr lang="en-US" sz="2400" dirty="0" err="1" smtClean="0"/>
              <a:t>tidak</a:t>
            </a:r>
            <a:r>
              <a:rPr lang="en-US" sz="2400" dirty="0" smtClean="0"/>
              <a:t>  </a:t>
            </a:r>
            <a:r>
              <a:rPr lang="en-US" sz="2400" dirty="0" err="1" smtClean="0"/>
              <a:t>memadai</a:t>
            </a:r>
            <a:r>
              <a:rPr lang="en-US" sz="2400" dirty="0" smtClean="0"/>
              <a:t> </a:t>
            </a:r>
            <a:r>
              <a:rPr lang="en-US" sz="2400" dirty="0" err="1" smtClean="0"/>
              <a:t>ketentuan</a:t>
            </a:r>
            <a:r>
              <a:rPr lang="en-US" sz="2400" dirty="0" smtClean="0"/>
              <a:t>  </a:t>
            </a:r>
            <a:r>
              <a:rPr lang="en-US" sz="2400" dirty="0" err="1" smtClean="0"/>
              <a:t>kredit</a:t>
            </a:r>
            <a:r>
              <a:rPr lang="en-US" sz="2400" dirty="0" smtClean="0"/>
              <a:t>  </a:t>
            </a:r>
            <a:r>
              <a:rPr lang="en-US" sz="2400" dirty="0" err="1" smtClean="0"/>
              <a:t>macet</a:t>
            </a:r>
            <a:r>
              <a:rPr lang="en-US" sz="2400" dirty="0" smtClean="0"/>
              <a:t>.  </a:t>
            </a:r>
            <a:r>
              <a:rPr lang="en-US" sz="2400" dirty="0" err="1" smtClean="0"/>
              <a:t>Kewajiban</a:t>
            </a:r>
            <a:r>
              <a:rPr lang="en-US" sz="2400" dirty="0" smtClean="0"/>
              <a:t>  </a:t>
            </a:r>
            <a:r>
              <a:rPr lang="en-US" sz="2400" dirty="0" err="1" smtClean="0"/>
              <a:t>biasanya</a:t>
            </a:r>
            <a:r>
              <a:rPr lang="en-US" sz="2400" dirty="0" smtClean="0"/>
              <a:t>  </a:t>
            </a:r>
            <a:r>
              <a:rPr lang="en-US" sz="2400" dirty="0" err="1" smtClean="0"/>
              <a:t>disajikan</a:t>
            </a:r>
            <a:r>
              <a:rPr lang="en-US" sz="2400" dirty="0" smtClean="0"/>
              <a:t>  </a:t>
            </a:r>
            <a:r>
              <a:rPr lang="en-US" sz="2400" dirty="0" err="1" smtClean="0"/>
              <a:t>sebesar</a:t>
            </a:r>
            <a:r>
              <a:rPr lang="en-US" sz="2400" dirty="0" smtClean="0"/>
              <a:t>  </a:t>
            </a:r>
            <a:r>
              <a:rPr lang="en-US" sz="2400" dirty="0" err="1" smtClean="0"/>
              <a:t>nilai</a:t>
            </a:r>
            <a:r>
              <a:rPr lang="en-US" sz="2400" dirty="0" smtClean="0"/>
              <a:t>  </a:t>
            </a:r>
            <a:r>
              <a:rPr lang="en-US" sz="2400" dirty="0" err="1" smtClean="0"/>
              <a:t>buku</a:t>
            </a:r>
            <a:r>
              <a:rPr lang="en-US" sz="2400" dirty="0" smtClean="0"/>
              <a:t>. </a:t>
            </a:r>
          </a:p>
          <a:p>
            <a:pPr algn="just">
              <a:lnSpc>
                <a:spcPct val="150000"/>
              </a:lnSpc>
            </a:pPr>
            <a:r>
              <a:rPr lang="en-US" sz="2400" dirty="0" err="1" smtClean="0"/>
              <a:t>Namun</a:t>
            </a:r>
            <a:r>
              <a:rPr lang="en-US" sz="2400" dirty="0" smtClean="0"/>
              <a:t>,  </a:t>
            </a:r>
            <a:r>
              <a:rPr lang="en-US" sz="2400" dirty="0" err="1" smtClean="0"/>
              <a:t>jika</a:t>
            </a:r>
            <a:r>
              <a:rPr lang="en-US" sz="2400" dirty="0" smtClean="0"/>
              <a:t>  </a:t>
            </a:r>
            <a:r>
              <a:rPr lang="en-US" sz="2400" dirty="0" err="1" smtClean="0"/>
              <a:t>suku</a:t>
            </a:r>
            <a:r>
              <a:rPr lang="en-US" sz="2400" dirty="0" smtClean="0"/>
              <a:t>  </a:t>
            </a:r>
            <a:r>
              <a:rPr lang="en-US" sz="2400" dirty="0" err="1" smtClean="0"/>
              <a:t>bunga</a:t>
            </a:r>
            <a:r>
              <a:rPr lang="en-US" sz="2400" dirty="0" smtClean="0"/>
              <a:t>  </a:t>
            </a:r>
            <a:r>
              <a:rPr lang="en-US" sz="2400" dirty="0" err="1" smtClean="0"/>
              <a:t>telah</a:t>
            </a:r>
            <a:r>
              <a:rPr lang="en-US" sz="2400" dirty="0" smtClean="0"/>
              <a:t>  </a:t>
            </a:r>
            <a:r>
              <a:rPr lang="en-US" sz="2400" dirty="0" err="1" smtClean="0"/>
              <a:t>berubah</a:t>
            </a:r>
            <a:r>
              <a:rPr lang="en-US" sz="2400" dirty="0" smtClean="0"/>
              <a:t>  </a:t>
            </a:r>
            <a:r>
              <a:rPr lang="en-US" sz="2400" dirty="0" err="1" smtClean="0"/>
              <a:t>sejak</a:t>
            </a:r>
            <a:r>
              <a:rPr lang="en-US" sz="2400" dirty="0" smtClean="0"/>
              <a:t>  </a:t>
            </a:r>
            <a:r>
              <a:rPr lang="en-US" sz="2400" dirty="0" err="1" smtClean="0"/>
              <a:t>perusahaan</a:t>
            </a:r>
            <a:r>
              <a:rPr lang="en-US" sz="2400" dirty="0" smtClean="0"/>
              <a:t>  </a:t>
            </a:r>
            <a:r>
              <a:rPr lang="en-US" sz="2400" dirty="0" err="1" smtClean="0"/>
              <a:t>mendatangkan</a:t>
            </a:r>
            <a:r>
              <a:rPr lang="en-US" sz="2400" dirty="0" smtClean="0"/>
              <a:t> </a:t>
            </a:r>
            <a:r>
              <a:rPr lang="en-US" sz="2400" dirty="0" err="1" smtClean="0"/>
              <a:t>kewajiban</a:t>
            </a:r>
            <a:r>
              <a:rPr lang="en-US" sz="2400" dirty="0" smtClean="0"/>
              <a:t>,  </a:t>
            </a:r>
            <a:r>
              <a:rPr lang="en-US" sz="2400" dirty="0" err="1" smtClean="0"/>
              <a:t>suatu</a:t>
            </a:r>
            <a:r>
              <a:rPr lang="en-US" sz="2400" dirty="0" smtClean="0"/>
              <a:t>  </a:t>
            </a:r>
            <a:r>
              <a:rPr lang="en-US" sz="2400" dirty="0" err="1" smtClean="0"/>
              <a:t>penilaian</a:t>
            </a:r>
            <a:r>
              <a:rPr lang="en-US" sz="2400" dirty="0" smtClean="0"/>
              <a:t>  yang  </a:t>
            </a:r>
            <a:r>
              <a:rPr lang="en-US" sz="2400" dirty="0" err="1" smtClean="0"/>
              <a:t>berbeda</a:t>
            </a:r>
            <a:r>
              <a:rPr lang="en-US" sz="2400" dirty="0" smtClean="0"/>
              <a:t>  (</a:t>
            </a:r>
            <a:r>
              <a:rPr lang="en-US" sz="2400" dirty="0" err="1" smtClean="0"/>
              <a:t>seperti</a:t>
            </a:r>
            <a:r>
              <a:rPr lang="en-US" sz="2400" dirty="0" smtClean="0"/>
              <a:t>  present  value  </a:t>
            </a:r>
            <a:r>
              <a:rPr lang="en-US" sz="2400" dirty="0" err="1" smtClean="0"/>
              <a:t>berdasarkan</a:t>
            </a:r>
            <a:r>
              <a:rPr lang="en-US" sz="2400" dirty="0" smtClean="0"/>
              <a:t> </a:t>
            </a:r>
            <a:r>
              <a:rPr lang="en-US" sz="2400" dirty="0" err="1" smtClean="0"/>
              <a:t>arus</a:t>
            </a:r>
            <a:r>
              <a:rPr lang="en-US" sz="2400" dirty="0" smtClean="0"/>
              <a:t> </a:t>
            </a:r>
            <a:r>
              <a:rPr lang="en-US" sz="2400" dirty="0" err="1" smtClean="0"/>
              <a:t>kas</a:t>
            </a:r>
            <a:r>
              <a:rPr lang="en-US" sz="2400" dirty="0" smtClean="0"/>
              <a:t> yang </a:t>
            </a:r>
            <a:r>
              <a:rPr lang="en-US" sz="2400" dirty="0" err="1" smtClean="0"/>
              <a:t>diharapkan</a:t>
            </a:r>
            <a:r>
              <a:rPr lang="en-US" sz="2400" dirty="0" smtClean="0"/>
              <a:t>) </a:t>
            </a:r>
            <a:r>
              <a:rPr lang="en-US" sz="2400" dirty="0" err="1" smtClean="0"/>
              <a:t>adalah</a:t>
            </a:r>
            <a:r>
              <a:rPr lang="en-US" sz="2400" dirty="0" smtClean="0"/>
              <a:t> </a:t>
            </a:r>
            <a:r>
              <a:rPr lang="en-US" sz="2400" dirty="0" err="1" smtClean="0"/>
              <a:t>tepat</a:t>
            </a:r>
            <a:r>
              <a:rPr lang="en-US" sz="2400" dirty="0" smtClean="0"/>
              <a:t>. </a:t>
            </a:r>
            <a:r>
              <a:rPr lang="en-US" sz="2400" dirty="0" err="1" smtClean="0"/>
              <a:t>Analisis</a:t>
            </a:r>
            <a:r>
              <a:rPr lang="en-US" sz="2400" dirty="0" smtClean="0"/>
              <a:t> yang </a:t>
            </a:r>
            <a:r>
              <a:rPr lang="en-US" sz="2400" dirty="0" err="1" smtClean="0"/>
              <a:t>cermat</a:t>
            </a:r>
            <a:r>
              <a:rPr lang="en-US" sz="2400" dirty="0" smtClean="0"/>
              <a:t> </a:t>
            </a:r>
            <a:r>
              <a:rPr lang="en-US" sz="2400" dirty="0" err="1" smtClean="0"/>
              <a:t>harus</a:t>
            </a:r>
            <a:r>
              <a:rPr lang="en-US" sz="2400" dirty="0" smtClean="0"/>
              <a:t> </a:t>
            </a:r>
            <a:r>
              <a:rPr lang="en-US" sz="2400" dirty="0" err="1" smtClean="0"/>
              <a:t>dilakukan</a:t>
            </a:r>
            <a:r>
              <a:rPr lang="en-US" sz="2400" dirty="0" smtClean="0"/>
              <a:t> </a:t>
            </a:r>
            <a:r>
              <a:rPr lang="en-US" sz="2400" dirty="0" err="1" smtClean="0"/>
              <a:t>untuk</a:t>
            </a:r>
            <a:r>
              <a:rPr lang="en-US" sz="2400" dirty="0" smtClean="0"/>
              <a:t> </a:t>
            </a:r>
            <a:r>
              <a:rPr lang="en-US" sz="2400" dirty="0" err="1" smtClean="0"/>
              <a:t>menentukan</a:t>
            </a:r>
            <a:r>
              <a:rPr lang="en-US" sz="2400" dirty="0" smtClean="0"/>
              <a:t> </a:t>
            </a:r>
            <a:r>
              <a:rPr lang="en-US" sz="2400" dirty="0" err="1" smtClean="0"/>
              <a:t>bahwa</a:t>
            </a:r>
            <a:r>
              <a:rPr lang="en-US" sz="2400" dirty="0" smtClean="0"/>
              <a:t> </a:t>
            </a:r>
            <a:r>
              <a:rPr lang="en-US" sz="2400" dirty="0" err="1" smtClean="0"/>
              <a:t>tidak</a:t>
            </a:r>
            <a:r>
              <a:rPr lang="en-US" sz="2400" dirty="0" smtClean="0"/>
              <a:t> </a:t>
            </a:r>
            <a:r>
              <a:rPr lang="en-US" sz="2400" dirty="0" err="1" smtClean="0"/>
              <a:t>ada</a:t>
            </a:r>
            <a:r>
              <a:rPr lang="en-US" sz="2400" dirty="0" smtClean="0"/>
              <a:t> </a:t>
            </a:r>
            <a:r>
              <a:rPr lang="en-US" sz="2400" dirty="0" err="1" smtClean="0"/>
              <a:t>kewajiban</a:t>
            </a:r>
            <a:r>
              <a:rPr lang="en-US" sz="2400" dirty="0" smtClean="0"/>
              <a:t> yang </a:t>
            </a:r>
            <a:r>
              <a:rPr lang="en-US" sz="2400" dirty="0" err="1" smtClean="0"/>
              <a:t>tidak</a:t>
            </a:r>
            <a:r>
              <a:rPr lang="en-US" sz="2400" dirty="0" smtClean="0"/>
              <a:t> </a:t>
            </a:r>
            <a:r>
              <a:rPr lang="en-US" sz="2400" dirty="0" err="1" smtClean="0"/>
              <a:t>tercatat</a:t>
            </a:r>
            <a:r>
              <a:rPr lang="en-US" sz="2400" dirty="0" smtClean="0"/>
              <a:t>. </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Recording Goodwill</a:t>
            </a:r>
            <a:endParaRPr lang="en-US" sz="3600" b="1" dirty="0">
              <a:solidFill>
                <a:schemeClr val="tx1"/>
              </a:solidFill>
            </a:endParaRPr>
          </a:p>
        </p:txBody>
      </p:sp>
      <p:sp>
        <p:nvSpPr>
          <p:cNvPr id="7" name="TextBox 6"/>
          <p:cNvSpPr txBox="1"/>
          <p:nvPr/>
        </p:nvSpPr>
        <p:spPr>
          <a:xfrm>
            <a:off x="568409" y="1013245"/>
            <a:ext cx="11219935" cy="5078313"/>
          </a:xfrm>
          <a:prstGeom prst="rect">
            <a:avLst/>
          </a:prstGeom>
          <a:noFill/>
        </p:spPr>
        <p:txBody>
          <a:bodyPr wrap="square" rtlCol="0">
            <a:spAutoFit/>
          </a:bodyPr>
          <a:lstStyle/>
          <a:p>
            <a:pPr algn="just">
              <a:lnSpc>
                <a:spcPct val="150000"/>
              </a:lnSpc>
            </a:pPr>
            <a:r>
              <a:rPr lang="en-US" sz="2400" dirty="0" err="1" smtClean="0"/>
              <a:t>Perbedaan</a:t>
            </a:r>
            <a:r>
              <a:rPr lang="en-US" sz="2400" dirty="0" smtClean="0"/>
              <a:t>  </a:t>
            </a:r>
            <a:r>
              <a:rPr lang="en-US" sz="2400" dirty="0" err="1" smtClean="0"/>
              <a:t>persediaan</a:t>
            </a:r>
            <a:r>
              <a:rPr lang="en-US" sz="2400" dirty="0" smtClean="0"/>
              <a:t>  </a:t>
            </a:r>
            <a:r>
              <a:rPr lang="en-US" sz="2400" dirty="0" err="1" smtClean="0"/>
              <a:t>Tractorling</a:t>
            </a:r>
            <a:r>
              <a:rPr lang="en-US" sz="2400" dirty="0" smtClean="0"/>
              <a:t>  </a:t>
            </a:r>
            <a:r>
              <a:rPr lang="en-US" sz="2400" dirty="0" err="1" smtClean="0"/>
              <a:t>sebesar</a:t>
            </a:r>
            <a:r>
              <a:rPr lang="en-US" sz="2400" dirty="0" smtClean="0"/>
              <a:t>  $80,000  (122,000-42,000) </a:t>
            </a:r>
            <a:r>
              <a:rPr lang="en-US" sz="2400" dirty="0" err="1" smtClean="0"/>
              <a:t>bisa</a:t>
            </a:r>
            <a:r>
              <a:rPr lang="en-US" sz="2400" dirty="0" smtClean="0"/>
              <a:t>  </a:t>
            </a:r>
            <a:r>
              <a:rPr lang="en-US" sz="2400" dirty="0" err="1" smtClean="0"/>
              <a:t>terjadi</a:t>
            </a:r>
            <a:r>
              <a:rPr lang="en-US" sz="2400" dirty="0" smtClean="0"/>
              <a:t>  </a:t>
            </a:r>
            <a:r>
              <a:rPr lang="en-US" sz="2400" dirty="0" err="1" smtClean="0"/>
              <a:t>akibat</a:t>
            </a:r>
            <a:r>
              <a:rPr lang="en-US" sz="2400" dirty="0" smtClean="0"/>
              <a:t>  </a:t>
            </a:r>
            <a:r>
              <a:rPr lang="en-US" sz="2400" dirty="0" err="1" smtClean="0"/>
              <a:t>sejumlah</a:t>
            </a:r>
            <a:r>
              <a:rPr lang="en-US" sz="2400" dirty="0" smtClean="0"/>
              <a:t>  </a:t>
            </a:r>
            <a:r>
              <a:rPr lang="en-US" sz="2400" dirty="0" err="1" smtClean="0"/>
              <a:t>faktor</a:t>
            </a:r>
            <a:r>
              <a:rPr lang="en-US" sz="2400" dirty="0" smtClean="0"/>
              <a:t>.  Yang  paling  </a:t>
            </a:r>
            <a:r>
              <a:rPr lang="en-US" sz="2400" dirty="0" err="1" smtClean="0"/>
              <a:t>mungkin</a:t>
            </a:r>
            <a:r>
              <a:rPr lang="en-US" sz="2400" dirty="0" smtClean="0"/>
              <a:t>  </a:t>
            </a:r>
            <a:r>
              <a:rPr lang="en-US" sz="2400" dirty="0" err="1" smtClean="0"/>
              <a:t>adalah</a:t>
            </a:r>
            <a:r>
              <a:rPr lang="en-US" sz="2400" dirty="0" smtClean="0"/>
              <a:t>  </a:t>
            </a:r>
            <a:r>
              <a:rPr lang="en-US" sz="2400" dirty="0" err="1" smtClean="0"/>
              <a:t>bahwa</a:t>
            </a:r>
            <a:r>
              <a:rPr lang="en-US" sz="2400" dirty="0" smtClean="0"/>
              <a:t> </a:t>
            </a:r>
            <a:r>
              <a:rPr lang="en-US" sz="2400" dirty="0" err="1" smtClean="0"/>
              <a:t>perusahaan</a:t>
            </a:r>
            <a:r>
              <a:rPr lang="en-US" sz="2400" dirty="0" smtClean="0"/>
              <a:t> </a:t>
            </a:r>
            <a:r>
              <a:rPr lang="en-US" sz="2400" dirty="0" err="1" smtClean="0"/>
              <a:t>menggunakan</a:t>
            </a:r>
            <a:r>
              <a:rPr lang="en-US" sz="2400" dirty="0" smtClean="0"/>
              <a:t> </a:t>
            </a:r>
            <a:r>
              <a:rPr lang="en-US" sz="2400" dirty="0" err="1" smtClean="0"/>
              <a:t>biaya</a:t>
            </a:r>
            <a:r>
              <a:rPr lang="en-US" sz="2400" dirty="0" smtClean="0"/>
              <a:t> rata-rata. </a:t>
            </a:r>
            <a:r>
              <a:rPr lang="en-US" sz="2400" dirty="0" err="1" smtClean="0"/>
              <a:t>Ingat</a:t>
            </a:r>
            <a:r>
              <a:rPr lang="en-US" sz="2400" dirty="0" smtClean="0"/>
              <a:t> </a:t>
            </a:r>
            <a:r>
              <a:rPr lang="en-US" sz="2400" dirty="0" err="1" smtClean="0"/>
              <a:t>bahwa</a:t>
            </a:r>
            <a:r>
              <a:rPr lang="en-US" sz="2400" dirty="0" smtClean="0"/>
              <a:t> </a:t>
            </a:r>
            <a:r>
              <a:rPr lang="en-US" sz="2400" dirty="0" err="1" smtClean="0"/>
              <a:t>selama</a:t>
            </a:r>
            <a:r>
              <a:rPr lang="en-US" sz="2400" dirty="0" smtClean="0"/>
              <a:t> </a:t>
            </a:r>
            <a:r>
              <a:rPr lang="en-US" sz="2400" dirty="0" err="1" smtClean="0"/>
              <a:t>periode</a:t>
            </a:r>
            <a:r>
              <a:rPr lang="en-US" sz="2400" dirty="0" smtClean="0"/>
              <a:t> </a:t>
            </a:r>
            <a:r>
              <a:rPr lang="en-US" sz="2400" dirty="0" err="1" smtClean="0"/>
              <a:t>inflasi</a:t>
            </a:r>
            <a:r>
              <a:rPr lang="en-US" sz="2400" dirty="0" smtClean="0"/>
              <a:t>, </a:t>
            </a:r>
            <a:r>
              <a:rPr lang="en-US" sz="2400" dirty="0" err="1" smtClean="0"/>
              <a:t>biaya</a:t>
            </a:r>
            <a:r>
              <a:rPr lang="en-US" sz="2400" dirty="0" smtClean="0"/>
              <a:t>  rata-rata  </a:t>
            </a:r>
            <a:r>
              <a:rPr lang="en-US" sz="2400" dirty="0" err="1" smtClean="0"/>
              <a:t>akan</a:t>
            </a:r>
            <a:r>
              <a:rPr lang="en-US" sz="2400" dirty="0" smtClean="0"/>
              <a:t>  </a:t>
            </a:r>
            <a:r>
              <a:rPr lang="en-US" sz="2400" dirty="0" err="1" smtClean="0"/>
              <a:t>menghasilkan</a:t>
            </a:r>
            <a:r>
              <a:rPr lang="en-US" sz="2400" dirty="0" smtClean="0"/>
              <a:t>  </a:t>
            </a:r>
            <a:r>
              <a:rPr lang="en-US" sz="2400" dirty="0" err="1" smtClean="0"/>
              <a:t>penilaian</a:t>
            </a:r>
            <a:r>
              <a:rPr lang="en-US" sz="2400" dirty="0" smtClean="0"/>
              <a:t>  </a:t>
            </a:r>
            <a:r>
              <a:rPr lang="en-US" sz="2400" dirty="0" err="1" smtClean="0"/>
              <a:t>persediaan</a:t>
            </a:r>
            <a:r>
              <a:rPr lang="en-US" sz="2400" dirty="0" smtClean="0"/>
              <a:t>  yang  </a:t>
            </a:r>
            <a:r>
              <a:rPr lang="en-US" sz="2400" dirty="0" err="1" smtClean="0"/>
              <a:t>lebih</a:t>
            </a:r>
            <a:r>
              <a:rPr lang="en-US" sz="2400" dirty="0" smtClean="0"/>
              <a:t>  </a:t>
            </a:r>
            <a:r>
              <a:rPr lang="en-US" sz="2400" dirty="0" err="1" smtClean="0"/>
              <a:t>rendah</a:t>
            </a:r>
            <a:r>
              <a:rPr lang="en-US" sz="2400" dirty="0" smtClean="0"/>
              <a:t> </a:t>
            </a:r>
            <a:r>
              <a:rPr lang="en-US" sz="2400" dirty="0" err="1" smtClean="0"/>
              <a:t>dibandingkan</a:t>
            </a:r>
            <a:r>
              <a:rPr lang="en-US" sz="2400" dirty="0" smtClean="0"/>
              <a:t> FIFO. </a:t>
            </a:r>
          </a:p>
          <a:p>
            <a:pPr algn="just">
              <a:lnSpc>
                <a:spcPct val="150000"/>
              </a:lnSpc>
            </a:pPr>
            <a:r>
              <a:rPr lang="en-US" sz="2400" dirty="0" err="1" smtClean="0"/>
              <a:t>Perbedaan</a:t>
            </a:r>
            <a:r>
              <a:rPr lang="en-US" sz="2400" dirty="0" smtClean="0"/>
              <a:t>  </a:t>
            </a:r>
            <a:r>
              <a:rPr lang="en-US" sz="2400" dirty="0" err="1" smtClean="0"/>
              <a:t>ini</a:t>
            </a:r>
            <a:r>
              <a:rPr lang="en-US" sz="2400" dirty="0" smtClean="0"/>
              <a:t>  </a:t>
            </a:r>
            <a:r>
              <a:rPr lang="en-US" sz="2400" dirty="0" err="1" smtClean="0"/>
              <a:t>bisa</a:t>
            </a:r>
            <a:r>
              <a:rPr lang="en-US" sz="2400" dirty="0" smtClean="0"/>
              <a:t>  </a:t>
            </a:r>
            <a:r>
              <a:rPr lang="en-US" sz="2400" dirty="0" err="1" smtClean="0"/>
              <a:t>disebabkan</a:t>
            </a:r>
            <a:r>
              <a:rPr lang="en-US" sz="2400" dirty="0" smtClean="0"/>
              <a:t>  </a:t>
            </a:r>
            <a:r>
              <a:rPr lang="en-US" sz="2400" dirty="0" err="1" smtClean="0"/>
              <a:t>oleh</a:t>
            </a:r>
            <a:r>
              <a:rPr lang="en-US" sz="2400" dirty="0" smtClean="0"/>
              <a:t>  </a:t>
            </a:r>
            <a:r>
              <a:rPr lang="en-US" sz="2400" dirty="0" err="1" smtClean="0"/>
              <a:t>perkiraan</a:t>
            </a:r>
            <a:r>
              <a:rPr lang="en-US" sz="2400" dirty="0" smtClean="0"/>
              <a:t>  </a:t>
            </a:r>
            <a:r>
              <a:rPr lang="en-US" sz="2400" dirty="0" err="1" smtClean="0"/>
              <a:t>akurat</a:t>
            </a:r>
            <a:r>
              <a:rPr lang="en-US" sz="2400" dirty="0" smtClean="0"/>
              <a:t> </a:t>
            </a:r>
            <a:r>
              <a:rPr lang="en-US" sz="2400" dirty="0" err="1" smtClean="0"/>
              <a:t>dari</a:t>
            </a:r>
            <a:r>
              <a:rPr lang="en-US" sz="2400" dirty="0" smtClean="0"/>
              <a:t>  </a:t>
            </a:r>
            <a:r>
              <a:rPr lang="en-US" sz="2400" dirty="0" err="1" smtClean="0"/>
              <a:t>masa</a:t>
            </a:r>
            <a:r>
              <a:rPr lang="en-US" sz="2400" dirty="0" smtClean="0"/>
              <a:t>  </a:t>
            </a:r>
            <a:r>
              <a:rPr lang="en-US" sz="2400" dirty="0" err="1" smtClean="0"/>
              <a:t>manfaat</a:t>
            </a:r>
            <a:r>
              <a:rPr lang="en-US" sz="2400" dirty="0" smtClean="0"/>
              <a:t>,  </a:t>
            </a:r>
            <a:r>
              <a:rPr lang="en-US" sz="2400" dirty="0" err="1" smtClean="0"/>
              <a:t>membebankan</a:t>
            </a:r>
            <a:r>
              <a:rPr lang="en-US" sz="2400" dirty="0" smtClean="0"/>
              <a:t>  </a:t>
            </a:r>
            <a:r>
              <a:rPr lang="en-US" sz="2400" dirty="0" err="1" smtClean="0"/>
              <a:t>terus-menerus</a:t>
            </a:r>
            <a:r>
              <a:rPr lang="en-US" sz="2400" dirty="0" smtClean="0"/>
              <a:t>  </a:t>
            </a:r>
            <a:r>
              <a:rPr lang="en-US" sz="2400" dirty="0" err="1" smtClean="0"/>
              <a:t>pengeluaran</a:t>
            </a:r>
            <a:r>
              <a:rPr lang="en-US" sz="2400" dirty="0" smtClean="0"/>
              <a:t>  </a:t>
            </a:r>
            <a:r>
              <a:rPr lang="en-US" sz="2400" dirty="0" err="1" smtClean="0"/>
              <a:t>kecil</a:t>
            </a:r>
            <a:r>
              <a:rPr lang="en-US" sz="2400" dirty="0" smtClean="0"/>
              <a:t>  (</a:t>
            </a:r>
            <a:r>
              <a:rPr lang="en-US" sz="2400" dirty="0" err="1" smtClean="0"/>
              <a:t>kurang</a:t>
            </a:r>
            <a:r>
              <a:rPr lang="en-US" sz="2400" dirty="0" smtClean="0"/>
              <a:t> </a:t>
            </a:r>
            <a:r>
              <a:rPr lang="en-US" sz="2400" dirty="0" err="1" smtClean="0"/>
              <a:t>dari</a:t>
            </a:r>
            <a:r>
              <a:rPr lang="en-US" sz="2400" dirty="0" smtClean="0"/>
              <a:t>  $300),  </a:t>
            </a:r>
            <a:r>
              <a:rPr lang="en-US" sz="2400" dirty="0" err="1" smtClean="0"/>
              <a:t>perkiraan</a:t>
            </a:r>
            <a:r>
              <a:rPr lang="en-US" sz="2400" dirty="0" smtClean="0"/>
              <a:t>  </a:t>
            </a:r>
            <a:r>
              <a:rPr lang="en-US" sz="2400" dirty="0" err="1" smtClean="0"/>
              <a:t>akurat</a:t>
            </a:r>
            <a:r>
              <a:rPr lang="en-US" sz="2400" dirty="0" smtClean="0"/>
              <a:t>  </a:t>
            </a:r>
            <a:r>
              <a:rPr lang="en-US" sz="2400" dirty="0" err="1" smtClean="0"/>
              <a:t>dari</a:t>
            </a:r>
            <a:r>
              <a:rPr lang="en-US" sz="2400" dirty="0" smtClean="0"/>
              <a:t>  </a:t>
            </a:r>
            <a:r>
              <a:rPr lang="en-US" sz="2400" dirty="0" err="1" smtClean="0"/>
              <a:t>nilai</a:t>
            </a:r>
            <a:r>
              <a:rPr lang="en-US" sz="2400" dirty="0" smtClean="0"/>
              <a:t>  </a:t>
            </a:r>
            <a:r>
              <a:rPr lang="en-US" sz="2400" dirty="0" err="1" smtClean="0"/>
              <a:t>residu</a:t>
            </a:r>
            <a:r>
              <a:rPr lang="en-US" sz="2400" dirty="0" smtClean="0"/>
              <a:t>,  </a:t>
            </a:r>
            <a:r>
              <a:rPr lang="en-US" sz="2400" dirty="0" err="1" smtClean="0"/>
              <a:t>dan</a:t>
            </a:r>
            <a:r>
              <a:rPr lang="en-US" sz="2400" dirty="0" smtClean="0"/>
              <a:t>  </a:t>
            </a:r>
            <a:r>
              <a:rPr lang="en-US" sz="2400" dirty="0" err="1" smtClean="0"/>
              <a:t>penemuan</a:t>
            </a:r>
            <a:r>
              <a:rPr lang="en-US" sz="2400" dirty="0" smtClean="0"/>
              <a:t>  </a:t>
            </a:r>
            <a:r>
              <a:rPr lang="en-US" sz="2400" dirty="0" err="1" smtClean="0"/>
              <a:t>beberapa</a:t>
            </a:r>
            <a:r>
              <a:rPr lang="en-US" sz="2400" dirty="0" smtClean="0"/>
              <a:t>  </a:t>
            </a:r>
            <a:r>
              <a:rPr lang="en-US" sz="2400" dirty="0" err="1" smtClean="0"/>
              <a:t>aset</a:t>
            </a:r>
            <a:r>
              <a:rPr lang="en-US" sz="2400" dirty="0" smtClean="0"/>
              <a:t> yang </a:t>
            </a:r>
            <a:r>
              <a:rPr lang="en-US" sz="2400" dirty="0" err="1" smtClean="0"/>
              <a:t>tidak</a:t>
            </a:r>
            <a:r>
              <a:rPr lang="en-US" sz="2400" dirty="0" smtClean="0"/>
              <a:t> </a:t>
            </a:r>
            <a:r>
              <a:rPr lang="en-US" sz="2400" dirty="0" err="1" smtClean="0"/>
              <a:t>tercatat</a:t>
            </a:r>
            <a:r>
              <a:rPr lang="en-US" sz="2400" dirty="0" smtClean="0"/>
              <a:t>. </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Recording Goodwill</a:t>
            </a:r>
            <a:endParaRPr lang="en-US" sz="3600" b="1" dirty="0">
              <a:solidFill>
                <a:schemeClr val="tx1"/>
              </a:solidFill>
            </a:endParaRPr>
          </a:p>
        </p:txBody>
      </p:sp>
      <p:sp>
        <p:nvSpPr>
          <p:cNvPr id="7" name="TextBox 6"/>
          <p:cNvSpPr txBox="1"/>
          <p:nvPr/>
        </p:nvSpPr>
        <p:spPr>
          <a:xfrm>
            <a:off x="568409" y="1235671"/>
            <a:ext cx="11219935" cy="4455835"/>
          </a:xfrm>
          <a:prstGeom prst="rect">
            <a:avLst/>
          </a:prstGeom>
          <a:noFill/>
        </p:spPr>
        <p:txBody>
          <a:bodyPr wrap="square" rtlCol="0">
            <a:spAutoFit/>
          </a:bodyPr>
          <a:lstStyle/>
          <a:p>
            <a:pPr algn="just">
              <a:lnSpc>
                <a:spcPct val="150000"/>
              </a:lnSpc>
            </a:pPr>
            <a:r>
              <a:rPr lang="en-US" sz="2400" dirty="0" err="1" smtClean="0"/>
              <a:t>Misalnya</a:t>
            </a:r>
            <a:r>
              <a:rPr lang="en-US" sz="2400" dirty="0" smtClean="0"/>
              <a:t> </a:t>
            </a:r>
            <a:r>
              <a:rPr lang="en-US" sz="2400" dirty="0" err="1" smtClean="0"/>
              <a:t>dalam</a:t>
            </a:r>
            <a:r>
              <a:rPr lang="en-US" sz="2400" dirty="0" smtClean="0"/>
              <a:t> </a:t>
            </a:r>
            <a:r>
              <a:rPr lang="en-US" sz="2400" dirty="0" err="1" smtClean="0"/>
              <a:t>kasus</a:t>
            </a:r>
            <a:r>
              <a:rPr lang="en-US" sz="2400" dirty="0" smtClean="0"/>
              <a:t> </a:t>
            </a:r>
            <a:r>
              <a:rPr lang="en-US" sz="2400" dirty="0" err="1" smtClean="0"/>
              <a:t>Tractroling</a:t>
            </a:r>
            <a:r>
              <a:rPr lang="en-US" sz="2400" dirty="0" smtClean="0"/>
              <a:t>, </a:t>
            </a:r>
            <a:r>
              <a:rPr lang="en-US" sz="2400" dirty="0" err="1" smtClean="0"/>
              <a:t>analisis</a:t>
            </a:r>
            <a:r>
              <a:rPr lang="en-US" sz="2400" dirty="0" smtClean="0"/>
              <a:t> </a:t>
            </a:r>
            <a:r>
              <a:rPr lang="en-US" sz="2400" dirty="0" err="1" smtClean="0"/>
              <a:t>menentukan</a:t>
            </a:r>
            <a:r>
              <a:rPr lang="en-US" sz="2400" dirty="0" smtClean="0"/>
              <a:t> Paten </a:t>
            </a:r>
            <a:r>
              <a:rPr lang="en-US" sz="2400" dirty="0" err="1" smtClean="0"/>
              <a:t>memiliki</a:t>
            </a:r>
            <a:r>
              <a:rPr lang="en-US" sz="2400" dirty="0" smtClean="0"/>
              <a:t> </a:t>
            </a:r>
            <a:r>
              <a:rPr lang="en-US" sz="2400" dirty="0" err="1" smtClean="0"/>
              <a:t>nilai</a:t>
            </a:r>
            <a:r>
              <a:rPr lang="en-US" sz="2400" dirty="0" smtClean="0"/>
              <a:t>  </a:t>
            </a:r>
            <a:r>
              <a:rPr lang="en-US" sz="2400" dirty="0" err="1" smtClean="0"/>
              <a:t>wajar</a:t>
            </a:r>
            <a:r>
              <a:rPr lang="en-US" sz="2400" dirty="0" smtClean="0"/>
              <a:t>  $18,000  </a:t>
            </a:r>
            <a:r>
              <a:rPr lang="en-US" sz="2400" dirty="0" err="1" smtClean="0"/>
              <a:t>atau</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mungkin</a:t>
            </a:r>
            <a:r>
              <a:rPr lang="en-US" sz="2400" dirty="0" smtClean="0"/>
              <a:t>  </a:t>
            </a:r>
            <a:r>
              <a:rPr lang="en-US" sz="2400" dirty="0" err="1" smtClean="0"/>
              <a:t>telah</a:t>
            </a:r>
            <a:r>
              <a:rPr lang="en-US" sz="2400" dirty="0" smtClean="0"/>
              <a:t>  </a:t>
            </a:r>
            <a:r>
              <a:rPr lang="en-US" sz="2400" dirty="0" err="1" smtClean="0"/>
              <a:t>meningkat</a:t>
            </a:r>
            <a:r>
              <a:rPr lang="en-US" sz="2400" dirty="0" smtClean="0"/>
              <a:t>  </a:t>
            </a:r>
            <a:r>
              <a:rPr lang="en-US" sz="2400" dirty="0" err="1" smtClean="0"/>
              <a:t>secara</a:t>
            </a:r>
            <a:r>
              <a:rPr lang="en-US" sz="2400" dirty="0" smtClean="0"/>
              <a:t> </a:t>
            </a:r>
            <a:r>
              <a:rPr lang="en-US" sz="2400" dirty="0" err="1" smtClean="0"/>
              <a:t>substansial</a:t>
            </a:r>
            <a:r>
              <a:rPr lang="en-US" sz="2400" dirty="0" smtClean="0"/>
              <a:t>.  </a:t>
            </a:r>
            <a:r>
              <a:rPr lang="en-US" sz="2400" dirty="0" err="1" smtClean="0"/>
              <a:t>Penyelidikan</a:t>
            </a:r>
            <a:r>
              <a:rPr lang="en-US" sz="2400" dirty="0" smtClean="0"/>
              <a:t>  </a:t>
            </a:r>
            <a:r>
              <a:rPr lang="en-US" sz="2400" dirty="0" err="1" smtClean="0"/>
              <a:t>sekarang</a:t>
            </a:r>
            <a:r>
              <a:rPr lang="en-US" sz="2400" dirty="0" smtClean="0"/>
              <a:t>  </a:t>
            </a:r>
            <a:r>
              <a:rPr lang="en-US" sz="2400" dirty="0" err="1" smtClean="0"/>
              <a:t>menentukan</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aktiva</a:t>
            </a:r>
            <a:r>
              <a:rPr lang="en-US" sz="2400" dirty="0" smtClean="0"/>
              <a:t>  </a:t>
            </a:r>
            <a:r>
              <a:rPr lang="en-US" sz="2400" dirty="0" err="1" smtClean="0"/>
              <a:t>bersih</a:t>
            </a:r>
            <a:r>
              <a:rPr lang="en-US" sz="2400" dirty="0" smtClean="0"/>
              <a:t> </a:t>
            </a:r>
            <a:r>
              <a:rPr lang="en-US" sz="2400" dirty="0" err="1" smtClean="0"/>
              <a:t>menjadi</a:t>
            </a:r>
            <a:r>
              <a:rPr lang="en-US" sz="2400" dirty="0" smtClean="0"/>
              <a:t> $350,000. </a:t>
            </a:r>
            <a:r>
              <a:rPr lang="en-US" sz="2400" dirty="0" err="1" smtClean="0"/>
              <a:t>Fasya</a:t>
            </a:r>
            <a:r>
              <a:rPr lang="en-US" sz="2400" dirty="0" smtClean="0"/>
              <a:t> </a:t>
            </a:r>
            <a:r>
              <a:rPr lang="en-US" sz="2400" dirty="0" err="1" smtClean="0"/>
              <a:t>membayar</a:t>
            </a:r>
            <a:r>
              <a:rPr lang="en-US" sz="2400" dirty="0" smtClean="0"/>
              <a:t> $400,000 </a:t>
            </a:r>
            <a:r>
              <a:rPr lang="en-US" sz="2400" dirty="0" err="1" smtClean="0"/>
              <a:t>karena</a:t>
            </a:r>
            <a:r>
              <a:rPr lang="en-US" sz="2400" dirty="0" smtClean="0"/>
              <a:t> </a:t>
            </a:r>
            <a:r>
              <a:rPr lang="en-US" sz="2400" dirty="0" err="1" smtClean="0"/>
              <a:t>Tractroling</a:t>
            </a:r>
            <a:r>
              <a:rPr lang="en-US" sz="2400" dirty="0" smtClean="0"/>
              <a:t> </a:t>
            </a:r>
            <a:r>
              <a:rPr lang="en-US" sz="2400" dirty="0" err="1" smtClean="0"/>
              <a:t>mempunyai</a:t>
            </a:r>
            <a:r>
              <a:rPr lang="en-US" sz="2400" dirty="0" smtClean="0"/>
              <a:t> </a:t>
            </a:r>
            <a:r>
              <a:rPr lang="en-US" sz="2400" dirty="0" err="1" smtClean="0"/>
              <a:t>reputasi</a:t>
            </a:r>
            <a:r>
              <a:rPr lang="en-US" sz="2400" dirty="0" smtClean="0"/>
              <a:t>  yang  </a:t>
            </a:r>
            <a:r>
              <a:rPr lang="en-US" sz="2400" dirty="0" err="1" smtClean="0"/>
              <a:t>baik</a:t>
            </a:r>
            <a:r>
              <a:rPr lang="en-US" sz="2400" dirty="0" smtClean="0"/>
              <a:t>  </a:t>
            </a:r>
            <a:r>
              <a:rPr lang="en-US" sz="2400" dirty="0" err="1" smtClean="0"/>
              <a:t>dari</a:t>
            </a:r>
            <a:r>
              <a:rPr lang="en-US" sz="2400" dirty="0" smtClean="0"/>
              <a:t>  </a:t>
            </a:r>
            <a:r>
              <a:rPr lang="en-US" sz="2400" dirty="0" err="1" smtClean="0"/>
              <a:t>peringkat</a:t>
            </a:r>
            <a:r>
              <a:rPr lang="en-US" sz="2400" dirty="0" smtClean="0"/>
              <a:t>  </a:t>
            </a:r>
            <a:r>
              <a:rPr lang="en-US" sz="2400" dirty="0" err="1" smtClean="0"/>
              <a:t>kredit</a:t>
            </a:r>
            <a:r>
              <a:rPr lang="en-US" sz="2400" dirty="0" smtClean="0"/>
              <a:t>,  </a:t>
            </a:r>
            <a:r>
              <a:rPr lang="en-US" sz="2400" dirty="0" err="1" smtClean="0"/>
              <a:t>tim</a:t>
            </a:r>
            <a:r>
              <a:rPr lang="en-US" sz="2400" dirty="0" smtClean="0"/>
              <a:t>  </a:t>
            </a:r>
            <a:r>
              <a:rPr lang="en-US" sz="2400" dirty="0" err="1" smtClean="0"/>
              <a:t>manajemen</a:t>
            </a:r>
            <a:r>
              <a:rPr lang="en-US" sz="2400" dirty="0" smtClean="0"/>
              <a:t>  </a:t>
            </a:r>
            <a:r>
              <a:rPr lang="en-US" sz="2400" dirty="0" err="1" smtClean="0"/>
              <a:t>puncak</a:t>
            </a:r>
            <a:r>
              <a:rPr lang="en-US" sz="2400" dirty="0" smtClean="0"/>
              <a:t>,  </a:t>
            </a:r>
            <a:r>
              <a:rPr lang="en-US" sz="2400" dirty="0" err="1" smtClean="0"/>
              <a:t>karyawan</a:t>
            </a:r>
            <a:r>
              <a:rPr lang="en-US" sz="2400" dirty="0" smtClean="0"/>
              <a:t> yang  </a:t>
            </a:r>
            <a:r>
              <a:rPr lang="en-US" sz="2400" dirty="0" err="1" smtClean="0"/>
              <a:t>terlatih</a:t>
            </a:r>
            <a:r>
              <a:rPr lang="en-US" sz="2400" dirty="0" smtClean="0"/>
              <a:t>,  </a:t>
            </a:r>
            <a:r>
              <a:rPr lang="en-US" sz="2400" dirty="0" err="1" smtClean="0"/>
              <a:t>dan</a:t>
            </a:r>
            <a:r>
              <a:rPr lang="en-US" sz="2400" dirty="0" smtClean="0"/>
              <a:t>  </a:t>
            </a:r>
            <a:r>
              <a:rPr lang="en-US" sz="2400" dirty="0" err="1" smtClean="0"/>
              <a:t>sebagainya</a:t>
            </a:r>
            <a:r>
              <a:rPr lang="en-US" sz="2400" dirty="0" smtClean="0"/>
              <a:t>.  </a:t>
            </a:r>
            <a:r>
              <a:rPr lang="en-US" sz="2400" dirty="0" err="1" smtClean="0"/>
              <a:t>Faktor-faktor</a:t>
            </a:r>
            <a:r>
              <a:rPr lang="en-US" sz="2400" dirty="0" smtClean="0"/>
              <a:t>  </a:t>
            </a:r>
            <a:r>
              <a:rPr lang="en-US" sz="2400" dirty="0" err="1" smtClean="0"/>
              <a:t>ini</a:t>
            </a:r>
            <a:r>
              <a:rPr lang="en-US" sz="2400" dirty="0" smtClean="0"/>
              <a:t>  </a:t>
            </a:r>
            <a:r>
              <a:rPr lang="en-US" sz="2400" dirty="0" err="1" smtClean="0"/>
              <a:t>membuat</a:t>
            </a:r>
            <a:r>
              <a:rPr lang="en-US" sz="2400" dirty="0" smtClean="0"/>
              <a:t>  </a:t>
            </a:r>
            <a:r>
              <a:rPr lang="en-US" sz="2400" dirty="0" err="1" smtClean="0"/>
              <a:t>nilai</a:t>
            </a:r>
            <a:r>
              <a:rPr lang="en-US" sz="2400" dirty="0" smtClean="0"/>
              <a:t>  </a:t>
            </a:r>
            <a:r>
              <a:rPr lang="en-US" sz="2400" dirty="0" err="1" smtClean="0"/>
              <a:t>bisnis</a:t>
            </a:r>
            <a:r>
              <a:rPr lang="en-US" sz="2400" dirty="0" smtClean="0"/>
              <a:t>  </a:t>
            </a:r>
            <a:r>
              <a:rPr lang="en-US" sz="2400" dirty="0" err="1" smtClean="0"/>
              <a:t>lebih</a:t>
            </a:r>
            <a:r>
              <a:rPr lang="en-US" sz="2400" dirty="0" smtClean="0"/>
              <a:t> </a:t>
            </a:r>
            <a:r>
              <a:rPr lang="en-US" sz="2400" dirty="0" err="1" smtClean="0"/>
              <a:t>besar</a:t>
            </a:r>
            <a:r>
              <a:rPr lang="en-US" sz="2400" dirty="0" smtClean="0"/>
              <a:t> </a:t>
            </a:r>
            <a:r>
              <a:rPr lang="en-US" sz="2400" dirty="0" err="1" smtClean="0"/>
              <a:t>dari</a:t>
            </a:r>
            <a:r>
              <a:rPr lang="en-US" sz="2400" dirty="0" smtClean="0"/>
              <a:t> $350,000. </a:t>
            </a:r>
            <a:r>
              <a:rPr lang="en-US" sz="2400" dirty="0" err="1" smtClean="0"/>
              <a:t>Premi</a:t>
            </a:r>
            <a:r>
              <a:rPr lang="en-US" sz="2400" dirty="0" smtClean="0"/>
              <a:t> Multi </a:t>
            </a:r>
            <a:r>
              <a:rPr lang="en-US" sz="2400" dirty="0" err="1" smtClean="0"/>
              <a:t>pada</a:t>
            </a:r>
            <a:r>
              <a:rPr lang="en-US" sz="2400" dirty="0" smtClean="0"/>
              <a:t> </a:t>
            </a:r>
            <a:r>
              <a:rPr lang="en-US" sz="2400" dirty="0" err="1" smtClean="0"/>
              <a:t>kekuatan</a:t>
            </a:r>
            <a:r>
              <a:rPr lang="en-US" sz="2400" dirty="0" smtClean="0"/>
              <a:t> </a:t>
            </a:r>
            <a:r>
              <a:rPr lang="en-US" sz="2400" dirty="0" err="1" smtClean="0"/>
              <a:t>pendapatan</a:t>
            </a:r>
            <a:r>
              <a:rPr lang="en-US" sz="2400" dirty="0" smtClean="0"/>
              <a:t> </a:t>
            </a:r>
            <a:r>
              <a:rPr lang="en-US" sz="2400" dirty="0" err="1" smtClean="0"/>
              <a:t>masa</a:t>
            </a:r>
            <a:r>
              <a:rPr lang="en-US" sz="2400" dirty="0" smtClean="0"/>
              <a:t> </a:t>
            </a:r>
            <a:r>
              <a:rPr lang="en-US" sz="2400" dirty="0" err="1" smtClean="0"/>
              <a:t>depan</a:t>
            </a:r>
            <a:r>
              <a:rPr lang="en-US" sz="2400" dirty="0" smtClean="0"/>
              <a:t> </a:t>
            </a:r>
            <a:r>
              <a:rPr lang="en-US" sz="2400" dirty="0" err="1" smtClean="0"/>
              <a:t>serta</a:t>
            </a:r>
            <a:r>
              <a:rPr lang="en-US" sz="2400" dirty="0" smtClean="0"/>
              <a:t> </a:t>
            </a:r>
            <a:r>
              <a:rPr lang="en-US" sz="2400" dirty="0" err="1" smtClean="0"/>
              <a:t>pada</a:t>
            </a:r>
            <a:r>
              <a:rPr lang="en-US" sz="2400" dirty="0" smtClean="0"/>
              <a:t> </a:t>
            </a:r>
            <a:r>
              <a:rPr lang="en-US" sz="2400" dirty="0" err="1" smtClean="0"/>
              <a:t>struktur</a:t>
            </a:r>
            <a:r>
              <a:rPr lang="en-US" sz="2400" dirty="0" smtClean="0"/>
              <a:t> modal </a:t>
            </a:r>
            <a:r>
              <a:rPr lang="en-US" sz="2400" dirty="0" err="1" smtClean="0"/>
              <a:t>dasar</a:t>
            </a:r>
            <a:r>
              <a:rPr lang="en-US" sz="2400" dirty="0" smtClean="0"/>
              <a:t> </a:t>
            </a:r>
            <a:r>
              <a:rPr lang="en-US" sz="2400" dirty="0" err="1" smtClean="0"/>
              <a:t>perusahaan</a:t>
            </a:r>
            <a:r>
              <a:rPr lang="en-US" sz="2400" dirty="0" smtClean="0"/>
              <a:t> </a:t>
            </a:r>
            <a:r>
              <a:rPr lang="en-US" sz="2400" dirty="0" err="1" smtClean="0"/>
              <a:t>saat</a:t>
            </a:r>
            <a:r>
              <a:rPr lang="en-US" sz="2400" dirty="0" smtClean="0"/>
              <a:t> </a:t>
            </a:r>
            <a:r>
              <a:rPr lang="en-US" sz="2400" dirty="0" err="1" smtClean="0"/>
              <a:t>ini</a:t>
            </a:r>
            <a:r>
              <a:rPr lang="en-US" sz="2400" dirty="0" smtClean="0"/>
              <a:t>. </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smtClean="0">
                <a:solidFill>
                  <a:schemeClr val="tx1"/>
                </a:solidFill>
              </a:rPr>
              <a:t>Recording Goodwill</a:t>
            </a:r>
            <a:endParaRPr lang="en-US" sz="3600" b="1" dirty="0">
              <a:solidFill>
                <a:schemeClr val="tx1"/>
              </a:solidFill>
            </a:endParaRPr>
          </a:p>
        </p:txBody>
      </p:sp>
      <p:sp>
        <p:nvSpPr>
          <p:cNvPr id="7" name="TextBox 6"/>
          <p:cNvSpPr txBox="1"/>
          <p:nvPr/>
        </p:nvSpPr>
        <p:spPr>
          <a:xfrm>
            <a:off x="518982" y="1087391"/>
            <a:ext cx="11219935" cy="5009833"/>
          </a:xfrm>
          <a:prstGeom prst="rect">
            <a:avLst/>
          </a:prstGeom>
          <a:noFill/>
        </p:spPr>
        <p:txBody>
          <a:bodyPr wrap="square" rtlCol="0">
            <a:spAutoFit/>
          </a:bodyPr>
          <a:lstStyle/>
          <a:p>
            <a:pPr algn="just">
              <a:lnSpc>
                <a:spcPct val="150000"/>
              </a:lnSpc>
            </a:pPr>
            <a:r>
              <a:rPr lang="en-US" sz="2400" dirty="0" err="1" smtClean="0"/>
              <a:t>Perbedaan</a:t>
            </a:r>
            <a:r>
              <a:rPr lang="en-US" sz="2400" dirty="0" smtClean="0"/>
              <a:t> </a:t>
            </a:r>
            <a:r>
              <a:rPr lang="en-US" sz="2400" dirty="0" err="1" smtClean="0"/>
              <a:t>antara</a:t>
            </a:r>
            <a:r>
              <a:rPr lang="en-US" sz="2400" dirty="0" smtClean="0"/>
              <a:t> </a:t>
            </a:r>
            <a:r>
              <a:rPr lang="en-US" sz="2400" dirty="0" err="1" smtClean="0"/>
              <a:t>harga</a:t>
            </a:r>
            <a:r>
              <a:rPr lang="en-US" sz="2400" dirty="0" smtClean="0"/>
              <a:t> </a:t>
            </a:r>
            <a:r>
              <a:rPr lang="en-US" sz="2400" dirty="0" err="1" smtClean="0"/>
              <a:t>pembelian</a:t>
            </a:r>
            <a:r>
              <a:rPr lang="en-US" sz="2400" dirty="0" smtClean="0"/>
              <a:t> $400,000 </a:t>
            </a:r>
            <a:r>
              <a:rPr lang="en-US" sz="2400" dirty="0" err="1" smtClean="0"/>
              <a:t>dari</a:t>
            </a:r>
            <a:r>
              <a:rPr lang="en-US" sz="2400" dirty="0" smtClean="0"/>
              <a:t> </a:t>
            </a:r>
            <a:r>
              <a:rPr lang="en-US" sz="2400" dirty="0" err="1" smtClean="0"/>
              <a:t>nilai</a:t>
            </a:r>
            <a:r>
              <a:rPr lang="en-US" sz="2400" dirty="0" smtClean="0"/>
              <a:t> </a:t>
            </a:r>
            <a:r>
              <a:rPr lang="en-US" sz="2400" dirty="0" err="1" smtClean="0"/>
              <a:t>wajar</a:t>
            </a:r>
            <a:r>
              <a:rPr lang="en-US" sz="2400" dirty="0" smtClean="0"/>
              <a:t> $350,000 </a:t>
            </a:r>
            <a:r>
              <a:rPr lang="en-US" sz="2400" dirty="0" err="1" smtClean="0"/>
              <a:t>sebagai</a:t>
            </a:r>
            <a:r>
              <a:rPr lang="en-US" sz="2400" dirty="0" smtClean="0"/>
              <a:t>  goodwill.  Goodwill  </a:t>
            </a:r>
            <a:r>
              <a:rPr lang="en-US" sz="2400" dirty="0" err="1" smtClean="0"/>
              <a:t>dipandang</a:t>
            </a:r>
            <a:r>
              <a:rPr lang="en-US" sz="2400" dirty="0" smtClean="0"/>
              <a:t>  </a:t>
            </a:r>
            <a:r>
              <a:rPr lang="en-US" sz="2400" dirty="0" err="1" smtClean="0"/>
              <a:t>sebagai</a:t>
            </a:r>
            <a:r>
              <a:rPr lang="en-US" sz="2400" dirty="0" smtClean="0"/>
              <a:t>  </a:t>
            </a:r>
            <a:r>
              <a:rPr lang="en-US" sz="2400" dirty="0" err="1" smtClean="0"/>
              <a:t>satu</a:t>
            </a:r>
            <a:r>
              <a:rPr lang="en-US" sz="2400" dirty="0" smtClean="0"/>
              <a:t>  </a:t>
            </a:r>
            <a:r>
              <a:rPr lang="en-US" sz="2400" dirty="0" err="1" smtClean="0"/>
              <a:t>atau</a:t>
            </a:r>
            <a:r>
              <a:rPr lang="en-US" sz="2400" dirty="0" smtClean="0"/>
              <a:t>  </a:t>
            </a:r>
            <a:r>
              <a:rPr lang="en-US" sz="2400" dirty="0" err="1" smtClean="0"/>
              <a:t>sekelompok</a:t>
            </a:r>
            <a:r>
              <a:rPr lang="en-US" sz="2400" dirty="0" smtClean="0"/>
              <a:t>  </a:t>
            </a:r>
            <a:r>
              <a:rPr lang="en-US" sz="2400" dirty="0" err="1" smtClean="0"/>
              <a:t>nilai</a:t>
            </a:r>
            <a:r>
              <a:rPr lang="en-US" sz="2400" dirty="0" smtClean="0"/>
              <a:t> </a:t>
            </a:r>
            <a:r>
              <a:rPr lang="en-US" sz="2400" dirty="0" err="1" smtClean="0"/>
              <a:t>dikenali</a:t>
            </a:r>
            <a:r>
              <a:rPr lang="en-US" sz="2400" dirty="0" smtClean="0"/>
              <a:t>  (intangible  asset),  </a:t>
            </a:r>
            <a:r>
              <a:rPr lang="en-US" sz="2400" dirty="0" err="1" smtClean="0"/>
              <a:t>biaya</a:t>
            </a:r>
            <a:r>
              <a:rPr lang="en-US" sz="2400" dirty="0" smtClean="0"/>
              <a:t>  yang  "</a:t>
            </a:r>
            <a:r>
              <a:rPr lang="en-US" sz="2400" dirty="0" err="1" smtClean="0"/>
              <a:t>diukur</a:t>
            </a:r>
            <a:r>
              <a:rPr lang="en-US" sz="2400" dirty="0" smtClean="0"/>
              <a:t>  </a:t>
            </a:r>
            <a:r>
              <a:rPr lang="en-US" sz="2400" dirty="0" err="1" smtClean="0"/>
              <a:t>dengan</a:t>
            </a:r>
            <a:r>
              <a:rPr lang="en-US" sz="2400" dirty="0" smtClean="0"/>
              <a:t>  </a:t>
            </a:r>
            <a:r>
              <a:rPr lang="en-US" sz="2400" dirty="0" err="1" smtClean="0"/>
              <a:t>selisih</a:t>
            </a:r>
            <a:r>
              <a:rPr lang="en-US" sz="2400" dirty="0" smtClean="0"/>
              <a:t>  </a:t>
            </a:r>
            <a:r>
              <a:rPr lang="en-US" sz="2400" dirty="0" err="1" smtClean="0"/>
              <a:t>antara</a:t>
            </a:r>
            <a:r>
              <a:rPr lang="en-US" sz="2400" dirty="0" smtClean="0"/>
              <a:t>  </a:t>
            </a:r>
            <a:r>
              <a:rPr lang="en-US" sz="2400" dirty="0" err="1" smtClean="0"/>
              <a:t>biaya</a:t>
            </a:r>
            <a:r>
              <a:rPr lang="en-US" sz="2400" dirty="0" smtClean="0"/>
              <a:t> </a:t>
            </a:r>
            <a:r>
              <a:rPr lang="en-US" sz="2400" dirty="0" err="1" smtClean="0"/>
              <a:t>kelompok</a:t>
            </a:r>
            <a:r>
              <a:rPr lang="en-US" sz="2400" dirty="0" smtClean="0"/>
              <a:t>  </a:t>
            </a:r>
            <a:r>
              <a:rPr lang="en-US" sz="2400" dirty="0" err="1" smtClean="0"/>
              <a:t>aset</a:t>
            </a:r>
            <a:r>
              <a:rPr lang="en-US" sz="2400" dirty="0" smtClean="0"/>
              <a:t>  </a:t>
            </a:r>
            <a:r>
              <a:rPr lang="en-US" sz="2400" dirty="0" err="1" smtClean="0"/>
              <a:t>atau</a:t>
            </a:r>
            <a:r>
              <a:rPr lang="en-US" sz="2400" dirty="0" smtClean="0"/>
              <a:t>  </a:t>
            </a:r>
            <a:r>
              <a:rPr lang="en-US" sz="2400" dirty="0" err="1" smtClean="0"/>
              <a:t>kewajiban</a:t>
            </a:r>
            <a:r>
              <a:rPr lang="en-US" sz="2400" dirty="0" smtClean="0"/>
              <a:t>  </a:t>
            </a:r>
            <a:r>
              <a:rPr lang="en-US" sz="2400" dirty="0" err="1" smtClean="0"/>
              <a:t>perusahaan</a:t>
            </a:r>
            <a:r>
              <a:rPr lang="en-US" sz="2400" dirty="0" smtClean="0"/>
              <a:t>  yang  </a:t>
            </a:r>
            <a:r>
              <a:rPr lang="en-US" sz="2400" dirty="0" err="1" smtClean="0"/>
              <a:t>diakuisisi</a:t>
            </a:r>
            <a:r>
              <a:rPr lang="en-US" sz="2400" dirty="0" smtClean="0"/>
              <a:t>  </a:t>
            </a:r>
            <a:r>
              <a:rPr lang="en-US" sz="2400" dirty="0" err="1" smtClean="0"/>
              <a:t>kurang</a:t>
            </a:r>
            <a:r>
              <a:rPr lang="en-US" sz="2400" dirty="0" smtClean="0"/>
              <a:t> </a:t>
            </a:r>
            <a:r>
              <a:rPr lang="en-US" sz="2400" dirty="0" err="1" smtClean="0"/>
              <a:t>diasumsikan</a:t>
            </a:r>
            <a:r>
              <a:rPr lang="en-US" sz="2400" dirty="0" smtClean="0"/>
              <a:t>."  </a:t>
            </a:r>
            <a:r>
              <a:rPr lang="en-US" sz="2400" dirty="0" err="1" smtClean="0"/>
              <a:t>Prosedur</a:t>
            </a:r>
            <a:r>
              <a:rPr lang="en-US" sz="2400" dirty="0" smtClean="0"/>
              <a:t>  </a:t>
            </a:r>
            <a:r>
              <a:rPr lang="en-US" sz="2400" dirty="0" err="1" smtClean="0"/>
              <a:t>ini</a:t>
            </a:r>
            <a:r>
              <a:rPr lang="en-US" sz="2400" dirty="0" smtClean="0"/>
              <a:t>  </a:t>
            </a:r>
            <a:r>
              <a:rPr lang="en-US" sz="2400" dirty="0" err="1" smtClean="0"/>
              <a:t>disebut</a:t>
            </a:r>
            <a:r>
              <a:rPr lang="en-US" sz="2400" dirty="0" smtClean="0"/>
              <a:t>  master  </a:t>
            </a:r>
            <a:r>
              <a:rPr lang="en-US" sz="2400" dirty="0" err="1" smtClean="0"/>
              <a:t>metode</a:t>
            </a:r>
            <a:r>
              <a:rPr lang="en-US" sz="2400" dirty="0" smtClean="0"/>
              <a:t>  </a:t>
            </a:r>
            <a:r>
              <a:rPr lang="en-US" sz="2400" dirty="0" err="1" smtClean="0"/>
              <a:t>penilaian</a:t>
            </a:r>
            <a:r>
              <a:rPr lang="en-US" sz="2400" dirty="0" smtClean="0"/>
              <a:t>.  Hal  </a:t>
            </a:r>
            <a:r>
              <a:rPr lang="en-US" sz="2400" dirty="0" err="1" smtClean="0"/>
              <a:t>ini</a:t>
            </a:r>
            <a:r>
              <a:rPr lang="en-US" sz="2400" dirty="0" smtClean="0"/>
              <a:t> </a:t>
            </a:r>
            <a:r>
              <a:rPr lang="en-US" sz="2400" dirty="0" err="1" smtClean="0"/>
              <a:t>mengasumsikan</a:t>
            </a:r>
            <a:r>
              <a:rPr lang="en-US" sz="2400" dirty="0" smtClean="0"/>
              <a:t>  goodwill,  </a:t>
            </a:r>
            <a:r>
              <a:rPr lang="en-US" sz="2400" dirty="0" err="1" smtClean="0"/>
              <a:t>mencakup</a:t>
            </a:r>
            <a:r>
              <a:rPr lang="en-US" sz="2400" dirty="0" smtClean="0"/>
              <a:t>  </a:t>
            </a:r>
            <a:r>
              <a:rPr lang="en-US" sz="2400" dirty="0" err="1" smtClean="0"/>
              <a:t>semua</a:t>
            </a:r>
            <a:r>
              <a:rPr lang="en-US" sz="2400" dirty="0" smtClean="0"/>
              <a:t>  </a:t>
            </a:r>
            <a:r>
              <a:rPr lang="en-US" sz="2400" dirty="0" err="1" smtClean="0"/>
              <a:t>nilai-nilai</a:t>
            </a:r>
            <a:r>
              <a:rPr lang="en-US" sz="2400" dirty="0" smtClean="0"/>
              <a:t>  yang  </a:t>
            </a:r>
            <a:r>
              <a:rPr lang="en-US" sz="2400" dirty="0" err="1" smtClean="0"/>
              <a:t>tidak</a:t>
            </a:r>
            <a:r>
              <a:rPr lang="en-US" sz="2400" dirty="0" smtClean="0"/>
              <a:t>  </a:t>
            </a:r>
            <a:r>
              <a:rPr lang="en-US" sz="2400" dirty="0" err="1" smtClean="0"/>
              <a:t>dapat</a:t>
            </a:r>
            <a:r>
              <a:rPr lang="en-US" sz="2400" dirty="0" smtClean="0"/>
              <a:t> </a:t>
            </a:r>
            <a:r>
              <a:rPr lang="en-US" sz="2400" dirty="0" err="1" smtClean="0"/>
              <a:t>diidentifikasi</a:t>
            </a:r>
            <a:r>
              <a:rPr lang="en-US" sz="2400" dirty="0" smtClean="0"/>
              <a:t>  </a:t>
            </a:r>
            <a:r>
              <a:rPr lang="en-US" sz="2400" dirty="0" err="1" smtClean="0"/>
              <a:t>secara</a:t>
            </a:r>
            <a:r>
              <a:rPr lang="en-US" sz="2400" dirty="0" smtClean="0"/>
              <a:t>  </a:t>
            </a:r>
            <a:r>
              <a:rPr lang="en-US" sz="2400" dirty="0" err="1" smtClean="0"/>
              <a:t>khusus</a:t>
            </a:r>
            <a:r>
              <a:rPr lang="en-US" sz="2400" dirty="0" smtClean="0"/>
              <a:t>  </a:t>
            </a:r>
            <a:r>
              <a:rPr lang="en-US" sz="2400" dirty="0" err="1" smtClean="0"/>
              <a:t>dengan</a:t>
            </a:r>
            <a:r>
              <a:rPr lang="en-US" sz="2400" dirty="0" smtClean="0"/>
              <a:t>  </a:t>
            </a:r>
            <a:r>
              <a:rPr lang="en-US" sz="2400" dirty="0" err="1" smtClean="0"/>
              <a:t>aset</a:t>
            </a:r>
            <a:r>
              <a:rPr lang="en-US" sz="2400" dirty="0" smtClean="0"/>
              <a:t>  </a:t>
            </a:r>
            <a:r>
              <a:rPr lang="en-US" sz="2400" dirty="0" err="1" smtClean="0"/>
              <a:t>berwujud</a:t>
            </a:r>
            <a:r>
              <a:rPr lang="en-US" sz="2400" dirty="0" smtClean="0"/>
              <a:t>  </a:t>
            </a:r>
            <a:r>
              <a:rPr lang="en-US" sz="2400" dirty="0" err="1" smtClean="0"/>
              <a:t>atau</a:t>
            </a:r>
            <a:r>
              <a:rPr lang="en-US" sz="2400" dirty="0" smtClean="0"/>
              <a:t>  </a:t>
            </a:r>
            <a:r>
              <a:rPr lang="en-US" sz="2400" dirty="0" err="1" smtClean="0"/>
              <a:t>tidak</a:t>
            </a:r>
            <a:r>
              <a:rPr lang="en-US" sz="2400" dirty="0" smtClean="0"/>
              <a:t>  </a:t>
            </a:r>
            <a:r>
              <a:rPr lang="en-US" sz="2400" dirty="0" err="1" smtClean="0"/>
              <a:t>berwujud</a:t>
            </a:r>
            <a:r>
              <a:rPr lang="en-US" sz="2400" dirty="0" smtClean="0"/>
              <a:t>  yang </a:t>
            </a:r>
            <a:r>
              <a:rPr lang="en-US" sz="2400" dirty="0" err="1" smtClean="0"/>
              <a:t>dapat</a:t>
            </a:r>
            <a:r>
              <a:rPr lang="en-US" sz="2400" dirty="0" smtClean="0"/>
              <a:t> </a:t>
            </a:r>
            <a:r>
              <a:rPr lang="en-US" sz="2400" dirty="0" err="1" smtClean="0"/>
              <a:t>diidentifikasi</a:t>
            </a:r>
            <a:r>
              <a:rPr lang="en-US" sz="2400" dirty="0" smtClean="0"/>
              <a:t>. Perusahaan </a:t>
            </a:r>
            <a:r>
              <a:rPr lang="en-US" sz="2400" dirty="0" err="1" smtClean="0"/>
              <a:t>sering</a:t>
            </a:r>
            <a:r>
              <a:rPr lang="en-US" sz="2400" dirty="0" smtClean="0"/>
              <a:t> </a:t>
            </a:r>
            <a:r>
              <a:rPr lang="en-US" sz="2400" dirty="0" err="1" smtClean="0"/>
              <a:t>mengidentifikasi</a:t>
            </a:r>
            <a:r>
              <a:rPr lang="en-US" sz="2400" dirty="0" smtClean="0"/>
              <a:t> goodwill </a:t>
            </a:r>
            <a:r>
              <a:rPr lang="en-US" sz="2400" dirty="0" err="1" smtClean="0"/>
              <a:t>pada</a:t>
            </a:r>
            <a:r>
              <a:rPr lang="en-US" sz="2400" dirty="0" smtClean="0"/>
              <a:t> </a:t>
            </a:r>
            <a:r>
              <a:rPr lang="en-US" sz="2400" dirty="0" err="1" smtClean="0"/>
              <a:t>laporan</a:t>
            </a:r>
            <a:r>
              <a:rPr lang="en-US" sz="2400" dirty="0" smtClean="0"/>
              <a:t> </a:t>
            </a:r>
            <a:r>
              <a:rPr lang="en-US" sz="2400" dirty="0" err="1" smtClean="0"/>
              <a:t>posisi</a:t>
            </a:r>
            <a:r>
              <a:rPr lang="en-US" sz="2400" dirty="0" smtClean="0"/>
              <a:t>  </a:t>
            </a:r>
            <a:r>
              <a:rPr lang="en-US" sz="2400" dirty="0" err="1" smtClean="0"/>
              <a:t>keuangan</a:t>
            </a:r>
            <a:r>
              <a:rPr lang="en-US" sz="2400" dirty="0" smtClean="0"/>
              <a:t>  </a:t>
            </a:r>
            <a:r>
              <a:rPr lang="en-US" sz="2400" dirty="0" err="1" smtClean="0"/>
              <a:t>sebagai</a:t>
            </a:r>
            <a:r>
              <a:rPr lang="en-US" sz="2400" dirty="0" smtClean="0"/>
              <a:t>  </a:t>
            </a:r>
            <a:r>
              <a:rPr lang="en-US" sz="2400" dirty="0" err="1" smtClean="0"/>
              <a:t>kelebihan</a:t>
            </a:r>
            <a:r>
              <a:rPr lang="en-US" sz="2400" dirty="0" smtClean="0"/>
              <a:t>  </a:t>
            </a:r>
            <a:r>
              <a:rPr lang="en-US" sz="2400" dirty="0" err="1" smtClean="0"/>
              <a:t>biaya</a:t>
            </a:r>
            <a:r>
              <a:rPr lang="en-US" sz="2400" dirty="0" smtClean="0"/>
              <a:t>  </a:t>
            </a:r>
            <a:r>
              <a:rPr lang="en-US" sz="2400" dirty="0" err="1" smtClean="0"/>
              <a:t>atas</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aset</a:t>
            </a:r>
            <a:r>
              <a:rPr lang="en-US" sz="2400" dirty="0" smtClean="0"/>
              <a:t>  </a:t>
            </a:r>
            <a:r>
              <a:rPr lang="en-US" sz="2400" dirty="0" err="1" smtClean="0"/>
              <a:t>bersih</a:t>
            </a:r>
            <a:r>
              <a:rPr lang="en-US" sz="2400" dirty="0" smtClean="0"/>
              <a:t>  yang </a:t>
            </a:r>
            <a:r>
              <a:rPr lang="en-US" sz="2400" dirty="0" err="1" smtClean="0"/>
              <a:t>diperoleh</a:t>
            </a:r>
            <a:r>
              <a:rPr lang="en-US" sz="2400" dirty="0" smtClean="0"/>
              <a:t>. </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Penghapusan</a:t>
            </a:r>
            <a:r>
              <a:rPr lang="en-US" sz="3600" b="1" dirty="0" smtClean="0">
                <a:solidFill>
                  <a:schemeClr val="tx1"/>
                </a:solidFill>
              </a:rPr>
              <a:t> Goodwill</a:t>
            </a:r>
            <a:endParaRPr lang="en-US" sz="3600" b="1" dirty="0">
              <a:solidFill>
                <a:schemeClr val="tx1"/>
              </a:solidFill>
            </a:endParaRPr>
          </a:p>
        </p:txBody>
      </p:sp>
      <p:sp>
        <p:nvSpPr>
          <p:cNvPr id="7" name="TextBox 6"/>
          <p:cNvSpPr txBox="1"/>
          <p:nvPr/>
        </p:nvSpPr>
        <p:spPr>
          <a:xfrm>
            <a:off x="617838" y="1136819"/>
            <a:ext cx="10849232" cy="3619196"/>
          </a:xfrm>
          <a:prstGeom prst="rect">
            <a:avLst/>
          </a:prstGeom>
          <a:noFill/>
        </p:spPr>
        <p:txBody>
          <a:bodyPr wrap="square" rtlCol="0">
            <a:spAutoFit/>
          </a:bodyPr>
          <a:lstStyle/>
          <a:p>
            <a:pPr algn="just">
              <a:lnSpc>
                <a:spcPct val="150000"/>
              </a:lnSpc>
            </a:pPr>
            <a:r>
              <a:rPr lang="en-US" sz="2600" dirty="0" smtClean="0"/>
              <a:t>Perusahaan  yang  </a:t>
            </a:r>
            <a:r>
              <a:rPr lang="en-US" sz="2600" dirty="0" err="1" smtClean="0"/>
              <a:t>mengakui</a:t>
            </a:r>
            <a:r>
              <a:rPr lang="en-US" sz="2600" dirty="0" smtClean="0"/>
              <a:t>  goodwill  </a:t>
            </a:r>
            <a:r>
              <a:rPr lang="en-US" sz="2600" dirty="0" err="1" smtClean="0"/>
              <a:t>dalam</a:t>
            </a:r>
            <a:r>
              <a:rPr lang="en-US" sz="2600" dirty="0" smtClean="0"/>
              <a:t>  </a:t>
            </a:r>
            <a:r>
              <a:rPr lang="en-US" sz="2600" dirty="0" err="1" smtClean="0"/>
              <a:t>penggabungan</a:t>
            </a:r>
            <a:r>
              <a:rPr lang="en-US" sz="2600" dirty="0" smtClean="0"/>
              <a:t>  </a:t>
            </a:r>
            <a:r>
              <a:rPr lang="en-US" sz="2600" dirty="0" err="1" smtClean="0"/>
              <a:t>usaha</a:t>
            </a:r>
            <a:r>
              <a:rPr lang="en-US" sz="2600" dirty="0" smtClean="0"/>
              <a:t>, </a:t>
            </a:r>
            <a:r>
              <a:rPr lang="en-US" sz="2600" dirty="0" err="1" smtClean="0"/>
              <a:t>mempertimbangkan</a:t>
            </a:r>
            <a:r>
              <a:rPr lang="en-US" sz="2600" dirty="0" smtClean="0"/>
              <a:t>  </a:t>
            </a:r>
            <a:r>
              <a:rPr lang="en-US" sz="2600" dirty="0" err="1" smtClean="0"/>
              <a:t>kehidupan</a:t>
            </a:r>
            <a:r>
              <a:rPr lang="en-US" sz="2600" dirty="0" smtClean="0"/>
              <a:t>  yang  </a:t>
            </a:r>
            <a:r>
              <a:rPr lang="en-US" sz="2600" dirty="0" err="1" smtClean="0"/>
              <a:t>tidak</a:t>
            </a:r>
            <a:r>
              <a:rPr lang="en-US" sz="2600" dirty="0" smtClean="0"/>
              <a:t>  </a:t>
            </a:r>
            <a:r>
              <a:rPr lang="en-US" sz="2600" dirty="0" err="1" smtClean="0"/>
              <a:t>terbatas</a:t>
            </a:r>
            <a:r>
              <a:rPr lang="en-US" sz="2600" dirty="0" smtClean="0"/>
              <a:t>.  </a:t>
            </a:r>
            <a:r>
              <a:rPr lang="en-US" sz="2600" dirty="0" err="1" smtClean="0"/>
              <a:t>Sehingga</a:t>
            </a:r>
            <a:r>
              <a:rPr lang="en-US" sz="2600" dirty="0" smtClean="0"/>
              <a:t>  goodwill  </a:t>
            </a:r>
            <a:r>
              <a:rPr lang="en-US" sz="2600" dirty="0" err="1" smtClean="0"/>
              <a:t>tidak</a:t>
            </a:r>
            <a:r>
              <a:rPr lang="en-US" sz="2600" dirty="0" smtClean="0"/>
              <a:t> </a:t>
            </a:r>
            <a:r>
              <a:rPr lang="en-US" sz="2600" dirty="0" err="1" smtClean="0"/>
              <a:t>dapat</a:t>
            </a:r>
            <a:r>
              <a:rPr lang="en-US" sz="2600" dirty="0" smtClean="0"/>
              <a:t> </a:t>
            </a:r>
            <a:r>
              <a:rPr lang="en-US" sz="2600" dirty="0" err="1" smtClean="0"/>
              <a:t>diamortisasi</a:t>
            </a:r>
            <a:r>
              <a:rPr lang="en-US" sz="2600" dirty="0" smtClean="0"/>
              <a:t>. </a:t>
            </a:r>
            <a:r>
              <a:rPr lang="en-US" sz="2600" dirty="0" err="1" smtClean="0"/>
              <a:t>Meskipun</a:t>
            </a:r>
            <a:r>
              <a:rPr lang="en-US" sz="2600" dirty="0" smtClean="0"/>
              <a:t> </a:t>
            </a:r>
            <a:r>
              <a:rPr lang="en-US" sz="2600" dirty="0" err="1" smtClean="0"/>
              <a:t>nilai</a:t>
            </a:r>
            <a:r>
              <a:rPr lang="en-US" sz="2600" dirty="0" smtClean="0"/>
              <a:t> goodwill </a:t>
            </a:r>
            <a:r>
              <a:rPr lang="en-US" sz="2600" dirty="0" err="1" smtClean="0"/>
              <a:t>dapat</a:t>
            </a:r>
            <a:r>
              <a:rPr lang="en-US" sz="2600" dirty="0" smtClean="0"/>
              <a:t> </a:t>
            </a:r>
            <a:r>
              <a:rPr lang="en-US" sz="2600" dirty="0" err="1" smtClean="0"/>
              <a:t>turun</a:t>
            </a:r>
            <a:r>
              <a:rPr lang="en-US" sz="2600" dirty="0" smtClean="0"/>
              <a:t> </a:t>
            </a:r>
            <a:r>
              <a:rPr lang="en-US" sz="2600" dirty="0" err="1" smtClean="0"/>
              <a:t>dari</a:t>
            </a:r>
            <a:r>
              <a:rPr lang="en-US" sz="2600" dirty="0" smtClean="0"/>
              <a:t> </a:t>
            </a:r>
            <a:r>
              <a:rPr lang="en-US" sz="2600" dirty="0" err="1" smtClean="0"/>
              <a:t>waktu</a:t>
            </a:r>
            <a:r>
              <a:rPr lang="en-US" sz="2600" dirty="0" smtClean="0"/>
              <a:t> </a:t>
            </a:r>
            <a:r>
              <a:rPr lang="en-US" sz="2600" dirty="0" err="1" smtClean="0"/>
              <a:t>ke</a:t>
            </a:r>
            <a:r>
              <a:rPr lang="en-US" sz="2600" dirty="0" smtClean="0"/>
              <a:t> </a:t>
            </a:r>
            <a:r>
              <a:rPr lang="en-US" sz="2600" dirty="0" err="1" smtClean="0"/>
              <a:t>waktu</a:t>
            </a:r>
            <a:r>
              <a:rPr lang="en-US" sz="2600" dirty="0" smtClean="0"/>
              <a:t>, </a:t>
            </a:r>
            <a:r>
              <a:rPr lang="en-US" sz="2600" dirty="0" err="1" smtClean="0"/>
              <a:t>memprediksi</a:t>
            </a:r>
            <a:r>
              <a:rPr lang="en-US" sz="2600" dirty="0" smtClean="0"/>
              <a:t> goodwill </a:t>
            </a:r>
            <a:r>
              <a:rPr lang="en-US" sz="2600" dirty="0" err="1" smtClean="0"/>
              <a:t>dan</a:t>
            </a:r>
            <a:r>
              <a:rPr lang="en-US" sz="2600" dirty="0" smtClean="0"/>
              <a:t> </a:t>
            </a:r>
            <a:r>
              <a:rPr lang="en-US" sz="2600" dirty="0" err="1" smtClean="0"/>
              <a:t>pola</a:t>
            </a:r>
            <a:r>
              <a:rPr lang="en-US" sz="2600" dirty="0" smtClean="0"/>
              <a:t> </a:t>
            </a:r>
            <a:r>
              <a:rPr lang="en-US" sz="2600" dirty="0" err="1" smtClean="0"/>
              <a:t>amortisasinya</a:t>
            </a:r>
            <a:r>
              <a:rPr lang="en-US" sz="2600" dirty="0" smtClean="0"/>
              <a:t> </a:t>
            </a:r>
            <a:r>
              <a:rPr lang="en-US" sz="2600" dirty="0" err="1" smtClean="0"/>
              <a:t>sangat</a:t>
            </a:r>
            <a:r>
              <a:rPr lang="en-US" sz="2600" dirty="0" smtClean="0"/>
              <a:t> </a:t>
            </a:r>
            <a:r>
              <a:rPr lang="en-US" sz="2600" dirty="0" err="1" smtClean="0"/>
              <a:t>sulit</a:t>
            </a:r>
            <a:r>
              <a:rPr lang="en-US" sz="2600" dirty="0" smtClean="0"/>
              <a:t>. </a:t>
            </a:r>
            <a:r>
              <a:rPr lang="en-US" sz="2600" dirty="0" err="1" smtClean="0"/>
              <a:t>Selain</a:t>
            </a:r>
            <a:r>
              <a:rPr lang="en-US" sz="2600" dirty="0" smtClean="0"/>
              <a:t> </a:t>
            </a:r>
            <a:r>
              <a:rPr lang="en-US" sz="2600" dirty="0" err="1" smtClean="0"/>
              <a:t>itu</a:t>
            </a:r>
            <a:r>
              <a:rPr lang="en-US" sz="2600" dirty="0" smtClean="0"/>
              <a:t>, investor </a:t>
            </a:r>
            <a:r>
              <a:rPr lang="en-US" sz="2600" dirty="0" err="1" smtClean="0"/>
              <a:t>menemukan</a:t>
            </a:r>
            <a:r>
              <a:rPr lang="en-US" sz="2600" dirty="0" smtClean="0"/>
              <a:t>  </a:t>
            </a:r>
            <a:r>
              <a:rPr lang="en-US" sz="2600" dirty="0" err="1" smtClean="0"/>
              <a:t>biaya</a:t>
            </a:r>
            <a:r>
              <a:rPr lang="en-US" sz="2600" dirty="0" smtClean="0"/>
              <a:t>  </a:t>
            </a:r>
            <a:r>
              <a:rPr lang="en-US" sz="2600" dirty="0" err="1" smtClean="0"/>
              <a:t>amortisasi</a:t>
            </a:r>
            <a:r>
              <a:rPr lang="en-US" sz="2600" dirty="0" smtClean="0"/>
              <a:t>  </a:t>
            </a:r>
            <a:r>
              <a:rPr lang="en-US" sz="2600" dirty="0" err="1" smtClean="0"/>
              <a:t>sedikit</a:t>
            </a:r>
            <a:r>
              <a:rPr lang="en-US" sz="2600" dirty="0" smtClean="0"/>
              <a:t>  </a:t>
            </a:r>
            <a:r>
              <a:rPr lang="en-US" sz="2600" dirty="0" err="1" smtClean="0"/>
              <a:t>digunakan</a:t>
            </a:r>
            <a:r>
              <a:rPr lang="en-US" sz="2600" dirty="0" smtClean="0"/>
              <a:t>  </a:t>
            </a:r>
            <a:r>
              <a:rPr lang="en-US" sz="2600" dirty="0" err="1" smtClean="0"/>
              <a:t>dalam</a:t>
            </a:r>
            <a:r>
              <a:rPr lang="en-US" sz="2600" dirty="0" smtClean="0"/>
              <a:t>  </a:t>
            </a:r>
            <a:r>
              <a:rPr lang="en-US" sz="2600" dirty="0" err="1" smtClean="0"/>
              <a:t>mengevaluasi</a:t>
            </a:r>
            <a:r>
              <a:rPr lang="en-US" sz="2600" dirty="0" smtClean="0"/>
              <a:t>  </a:t>
            </a:r>
            <a:r>
              <a:rPr lang="en-US" sz="2600" dirty="0" err="1" smtClean="0"/>
              <a:t>kinerja</a:t>
            </a:r>
            <a:r>
              <a:rPr lang="en-US" sz="2600" dirty="0" smtClean="0"/>
              <a:t> </a:t>
            </a:r>
            <a:r>
              <a:rPr lang="en-US" sz="2600" dirty="0" err="1" smtClean="0"/>
              <a:t>keuangan</a:t>
            </a:r>
            <a:r>
              <a:rPr lang="en-US" sz="26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46B91B93-95C2-491F-9023-3ADAC361D70E}"/>
              </a:ext>
            </a:extLst>
          </p:cNvPr>
          <p:cNvGrpSpPr/>
          <p:nvPr/>
        </p:nvGrpSpPr>
        <p:grpSpPr>
          <a:xfrm rot="10800000">
            <a:off x="4438650" y="302113"/>
            <a:ext cx="7600950" cy="1250874"/>
            <a:chOff x="2203174" y="4452730"/>
            <a:chExt cx="8540094" cy="1391478"/>
          </a:xfrm>
          <a:solidFill>
            <a:schemeClr val="accent2">
              <a:alpha val="70000"/>
            </a:schemeClr>
          </a:solidFill>
        </p:grpSpPr>
        <p:sp>
          <p:nvSpPr>
            <p:cNvPr id="27" name="Freeform: Shape 26">
              <a:extLst>
                <a:ext uri="{FF2B5EF4-FFF2-40B4-BE49-F238E27FC236}">
                  <a16:creationId xmlns:a16="http://schemas.microsoft.com/office/drawing/2014/main" xmlns="" id="{35B63EDC-9839-4591-8DBA-4C62F3F2E2DE}"/>
                </a:ext>
              </a:extLst>
            </p:cNvPr>
            <p:cNvSpPr/>
            <p:nvPr/>
          </p:nvSpPr>
          <p:spPr>
            <a:xfrm>
              <a:off x="3266661" y="4452730"/>
              <a:ext cx="6450031"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Chevron 27">
              <a:extLst>
                <a:ext uri="{FF2B5EF4-FFF2-40B4-BE49-F238E27FC236}">
                  <a16:creationId xmlns:a16="http://schemas.microsoft.com/office/drawing/2014/main" xmlns="" id="{455EFB1B-2616-41E5-9A82-BA9C978A91BA}"/>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Arrow: Chevron 28">
              <a:extLst>
                <a:ext uri="{FF2B5EF4-FFF2-40B4-BE49-F238E27FC236}">
                  <a16:creationId xmlns:a16="http://schemas.microsoft.com/office/drawing/2014/main" xmlns="" id="{4F3A7277-EDFE-45A9-A8D5-00F70C8413F0}"/>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Chevron 29">
              <a:extLst>
                <a:ext uri="{FF2B5EF4-FFF2-40B4-BE49-F238E27FC236}">
                  <a16:creationId xmlns:a16="http://schemas.microsoft.com/office/drawing/2014/main" xmlns="" id="{CEDDA8C0-FD1F-4E3B-B8A5-6E3BF06C64A3}"/>
                </a:ext>
              </a:extLst>
            </p:cNvPr>
            <p:cNvSpPr/>
            <p:nvPr/>
          </p:nvSpPr>
          <p:spPr>
            <a:xfrm>
              <a:off x="22031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Chevron 30">
              <a:extLst>
                <a:ext uri="{FF2B5EF4-FFF2-40B4-BE49-F238E27FC236}">
                  <a16:creationId xmlns:a16="http://schemas.microsoft.com/office/drawing/2014/main" xmlns="" id="{AAEFB0F5-1F65-4214-A966-DD7FF4A581F4}"/>
                </a:ext>
              </a:extLst>
            </p:cNvPr>
            <p:cNvSpPr/>
            <p:nvPr/>
          </p:nvSpPr>
          <p:spPr>
            <a:xfrm>
              <a:off x="27164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 name="Group 3">
            <a:extLst>
              <a:ext uri="{FF2B5EF4-FFF2-40B4-BE49-F238E27FC236}">
                <a16:creationId xmlns:a16="http://schemas.microsoft.com/office/drawing/2014/main" xmlns="" id="{7DA86C59-34F4-4919-9F69-A6D243DD90AF}"/>
              </a:ext>
            </a:extLst>
          </p:cNvPr>
          <p:cNvGrpSpPr/>
          <p:nvPr/>
        </p:nvGrpSpPr>
        <p:grpSpPr>
          <a:xfrm>
            <a:off x="5324760" y="1602382"/>
            <a:ext cx="6867240" cy="777510"/>
            <a:chOff x="6102442" y="1483456"/>
            <a:chExt cx="6867240" cy="777510"/>
          </a:xfrm>
        </p:grpSpPr>
        <p:sp>
          <p:nvSpPr>
            <p:cNvPr id="5" name="TextBox 4">
              <a:extLst>
                <a:ext uri="{FF2B5EF4-FFF2-40B4-BE49-F238E27FC236}">
                  <a16:creationId xmlns:a16="http://schemas.microsoft.com/office/drawing/2014/main" xmlns="" id="{8591A18A-7559-4485-BC2C-6ACBBA9F87DF}"/>
                </a:ext>
              </a:extLst>
            </p:cNvPr>
            <p:cNvSpPr txBox="1"/>
            <p:nvPr/>
          </p:nvSpPr>
          <p:spPr>
            <a:xfrm>
              <a:off x="6860266" y="1604010"/>
              <a:ext cx="6109416"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Masalah</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aset</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tidak</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berwujud</a:t>
              </a:r>
              <a:endParaRPr lang="ko-KR" altLang="en-US" sz="2700" b="1" dirty="0">
                <a:solidFill>
                  <a:schemeClr val="bg1"/>
                </a:solidFill>
                <a:cs typeface="Arial" pitchFamily="34" charset="0"/>
              </a:endParaRPr>
            </a:p>
          </p:txBody>
        </p:sp>
        <p:sp>
          <p:nvSpPr>
            <p:cNvPr id="6" name="TextBox 5">
              <a:extLst>
                <a:ext uri="{FF2B5EF4-FFF2-40B4-BE49-F238E27FC236}">
                  <a16:creationId xmlns:a16="http://schemas.microsoft.com/office/drawing/2014/main" xmlns="" id="{95E3BD7D-EEC6-41FC-867D-95F2B71346B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grpSp>
      <p:grpSp>
        <p:nvGrpSpPr>
          <p:cNvPr id="8" name="Group 7">
            <a:extLst>
              <a:ext uri="{FF2B5EF4-FFF2-40B4-BE49-F238E27FC236}">
                <a16:creationId xmlns:a16="http://schemas.microsoft.com/office/drawing/2014/main" xmlns="" id="{51E7642E-CD93-4445-B49C-21F1CF8B80D1}"/>
              </a:ext>
            </a:extLst>
          </p:cNvPr>
          <p:cNvGrpSpPr/>
          <p:nvPr/>
        </p:nvGrpSpPr>
        <p:grpSpPr>
          <a:xfrm>
            <a:off x="5324760" y="2345950"/>
            <a:ext cx="5419664" cy="777510"/>
            <a:chOff x="6102442" y="1483456"/>
            <a:chExt cx="5419664" cy="777510"/>
          </a:xfrm>
        </p:grpSpPr>
        <p:sp>
          <p:nvSpPr>
            <p:cNvPr id="9" name="TextBox 8">
              <a:extLst>
                <a:ext uri="{FF2B5EF4-FFF2-40B4-BE49-F238E27FC236}">
                  <a16:creationId xmlns:a16="http://schemas.microsoft.com/office/drawing/2014/main" xmlns="" id="{EC79CA3D-1245-4812-BE2C-A17717D31459}"/>
                </a:ext>
              </a:extLst>
            </p:cNvPr>
            <p:cNvSpPr txBox="1"/>
            <p:nvPr/>
          </p:nvSpPr>
          <p:spPr>
            <a:xfrm>
              <a:off x="6860266" y="1604010"/>
              <a:ext cx="4661840"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Jenis</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aset</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tidak</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berwujud</a:t>
              </a:r>
              <a:endParaRPr lang="ko-KR" altLang="en-US" sz="2700" b="1" dirty="0">
                <a:solidFill>
                  <a:schemeClr val="bg1"/>
                </a:solidFill>
                <a:cs typeface="Arial" pitchFamily="34" charset="0"/>
              </a:endParaRPr>
            </a:p>
          </p:txBody>
        </p:sp>
        <p:sp>
          <p:nvSpPr>
            <p:cNvPr id="10" name="TextBox 9">
              <a:extLst>
                <a:ext uri="{FF2B5EF4-FFF2-40B4-BE49-F238E27FC236}">
                  <a16:creationId xmlns:a16="http://schemas.microsoft.com/office/drawing/2014/main" xmlns="" id="{F627DDE9-FE7C-4B7E-A047-E092B6A8885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grpSp>
      <p:grpSp>
        <p:nvGrpSpPr>
          <p:cNvPr id="12" name="Group 11">
            <a:extLst>
              <a:ext uri="{FF2B5EF4-FFF2-40B4-BE49-F238E27FC236}">
                <a16:creationId xmlns:a16="http://schemas.microsoft.com/office/drawing/2014/main" xmlns="" id="{9D3E30DF-4F9D-4D5B-9110-CB46BA5063F2}"/>
              </a:ext>
            </a:extLst>
          </p:cNvPr>
          <p:cNvGrpSpPr/>
          <p:nvPr/>
        </p:nvGrpSpPr>
        <p:grpSpPr>
          <a:xfrm>
            <a:off x="5349474" y="3138946"/>
            <a:ext cx="6438872" cy="777510"/>
            <a:chOff x="6102442" y="1483456"/>
            <a:chExt cx="6438872" cy="777510"/>
          </a:xfrm>
        </p:grpSpPr>
        <p:sp>
          <p:nvSpPr>
            <p:cNvPr id="13" name="TextBox 12">
              <a:extLst>
                <a:ext uri="{FF2B5EF4-FFF2-40B4-BE49-F238E27FC236}">
                  <a16:creationId xmlns:a16="http://schemas.microsoft.com/office/drawing/2014/main" xmlns="" id="{5A5757E4-1723-4073-9FC5-1D351F20A151}"/>
                </a:ext>
              </a:extLst>
            </p:cNvPr>
            <p:cNvSpPr txBox="1"/>
            <p:nvPr/>
          </p:nvSpPr>
          <p:spPr>
            <a:xfrm>
              <a:off x="6860266" y="1604010"/>
              <a:ext cx="5681048" cy="507831"/>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Penurunan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aset</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tidak</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berwujud</a:t>
              </a:r>
              <a:endParaRPr lang="ko-KR" altLang="en-US" sz="27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D7B9AF74-CA02-49F9-88D7-98D77F70D10F}"/>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grpSp>
      <p:grpSp>
        <p:nvGrpSpPr>
          <p:cNvPr id="16" name="Group 15">
            <a:extLst>
              <a:ext uri="{FF2B5EF4-FFF2-40B4-BE49-F238E27FC236}">
                <a16:creationId xmlns:a16="http://schemas.microsoft.com/office/drawing/2014/main" xmlns="" id="{41FEFB00-F764-4A36-BDE0-EFBFFBAD9C92}"/>
              </a:ext>
            </a:extLst>
          </p:cNvPr>
          <p:cNvGrpSpPr/>
          <p:nvPr/>
        </p:nvGrpSpPr>
        <p:grpSpPr>
          <a:xfrm>
            <a:off x="5349474" y="3907228"/>
            <a:ext cx="6842526" cy="1068598"/>
            <a:chOff x="6102442" y="1483456"/>
            <a:chExt cx="6842526" cy="1068598"/>
          </a:xfrm>
        </p:grpSpPr>
        <p:sp>
          <p:nvSpPr>
            <p:cNvPr id="17" name="TextBox 16">
              <a:extLst>
                <a:ext uri="{FF2B5EF4-FFF2-40B4-BE49-F238E27FC236}">
                  <a16:creationId xmlns:a16="http://schemas.microsoft.com/office/drawing/2014/main" xmlns="" id="{493DF382-44DD-45C3-9704-34E8893BC3AC}"/>
                </a:ext>
              </a:extLst>
            </p:cNvPr>
            <p:cNvSpPr txBox="1"/>
            <p:nvPr/>
          </p:nvSpPr>
          <p:spPr>
            <a:xfrm>
              <a:off x="6860265" y="1628724"/>
              <a:ext cx="6084703" cy="923330"/>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Biaya</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Penelitian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dan</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Pengembangan</a:t>
              </a:r>
              <a:endParaRPr lang="ko-KR" altLang="en-US" sz="2700" b="1" dirty="0">
                <a:solidFill>
                  <a:schemeClr val="bg1"/>
                </a:solidFill>
                <a:cs typeface="Arial" pitchFamily="34" charset="0"/>
              </a:endParaRPr>
            </a:p>
          </p:txBody>
        </p:sp>
        <p:sp>
          <p:nvSpPr>
            <p:cNvPr id="18" name="TextBox 17">
              <a:extLst>
                <a:ext uri="{FF2B5EF4-FFF2-40B4-BE49-F238E27FC236}">
                  <a16:creationId xmlns:a16="http://schemas.microsoft.com/office/drawing/2014/main" xmlns=""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04</a:t>
              </a:r>
              <a:endParaRPr lang="ko-KR" altLang="en-US" sz="4400" b="1" dirty="0">
                <a:solidFill>
                  <a:schemeClr val="bg1"/>
                </a:solidFill>
                <a:cs typeface="Arial" pitchFamily="34" charset="0"/>
              </a:endParaRPr>
            </a:p>
          </p:txBody>
        </p:sp>
      </p:grpSp>
      <p:sp>
        <p:nvSpPr>
          <p:cNvPr id="19" name="TextBox 18">
            <a:extLst>
              <a:ext uri="{FF2B5EF4-FFF2-40B4-BE49-F238E27FC236}">
                <a16:creationId xmlns:a16="http://schemas.microsoft.com/office/drawing/2014/main" xmlns="" id="{042C12F7-AE9B-40D2-A6C4-2F1B6BC860EE}"/>
              </a:ext>
            </a:extLst>
          </p:cNvPr>
          <p:cNvSpPr txBox="1"/>
          <p:nvPr/>
        </p:nvSpPr>
        <p:spPr>
          <a:xfrm>
            <a:off x="5362837" y="458203"/>
            <a:ext cx="5659395" cy="769441"/>
          </a:xfrm>
          <a:prstGeom prst="rect">
            <a:avLst/>
          </a:prstGeom>
          <a:noFill/>
        </p:spPr>
        <p:txBody>
          <a:bodyPr wrap="square" rtlCol="0" anchor="ctr">
            <a:spAutoFit/>
          </a:bodyPr>
          <a:lstStyle/>
          <a:p>
            <a:r>
              <a:rPr lang="en-US" altLang="ko-KR" sz="4400" dirty="0" smtClean="0">
                <a:solidFill>
                  <a:schemeClr val="bg1"/>
                </a:solidFill>
                <a:latin typeface="+mj-lt"/>
                <a:cs typeface="Arial" pitchFamily="34" charset="0"/>
              </a:rPr>
              <a:t>Sub </a:t>
            </a:r>
            <a:r>
              <a:rPr lang="en-US" altLang="ko-KR" sz="4400" dirty="0" err="1" smtClean="0">
                <a:solidFill>
                  <a:schemeClr val="bg1"/>
                </a:solidFill>
                <a:latin typeface="+mj-lt"/>
                <a:cs typeface="Arial" pitchFamily="34" charset="0"/>
              </a:rPr>
              <a:t>Pokok</a:t>
            </a:r>
            <a:r>
              <a:rPr lang="en-US" altLang="ko-KR" sz="4400" dirty="0" smtClean="0">
                <a:solidFill>
                  <a:schemeClr val="bg1"/>
                </a:solidFill>
                <a:latin typeface="+mj-lt"/>
                <a:cs typeface="Arial" pitchFamily="34" charset="0"/>
              </a:rPr>
              <a:t> </a:t>
            </a:r>
            <a:r>
              <a:rPr lang="en-US" altLang="ko-KR" sz="4400" dirty="0" err="1" smtClean="0">
                <a:solidFill>
                  <a:schemeClr val="bg1"/>
                </a:solidFill>
                <a:latin typeface="+mj-lt"/>
                <a:cs typeface="Arial" pitchFamily="34" charset="0"/>
              </a:rPr>
              <a:t>Bahasan</a:t>
            </a:r>
            <a:endParaRPr lang="ko-KR" altLang="en-US" sz="4400" dirty="0">
              <a:solidFill>
                <a:schemeClr val="bg1"/>
              </a:solidFill>
              <a:latin typeface="+mj-lt"/>
              <a:cs typeface="Arial" pitchFamily="34" charset="0"/>
            </a:endParaRPr>
          </a:p>
        </p:txBody>
      </p:sp>
      <p:grpSp>
        <p:nvGrpSpPr>
          <p:cNvPr id="25" name="Group 24">
            <a:extLst>
              <a:ext uri="{FF2B5EF4-FFF2-40B4-BE49-F238E27FC236}">
                <a16:creationId xmlns:a16="http://schemas.microsoft.com/office/drawing/2014/main" xmlns="" id="{41FEFB00-F764-4A36-BDE0-EFBFFBAD9C92}"/>
              </a:ext>
            </a:extLst>
          </p:cNvPr>
          <p:cNvGrpSpPr/>
          <p:nvPr/>
        </p:nvGrpSpPr>
        <p:grpSpPr>
          <a:xfrm>
            <a:off x="5378304" y="5048188"/>
            <a:ext cx="5419664" cy="1043884"/>
            <a:chOff x="6102442" y="1483456"/>
            <a:chExt cx="5419664" cy="1043884"/>
          </a:xfrm>
        </p:grpSpPr>
        <p:sp>
          <p:nvSpPr>
            <p:cNvPr id="32" name="TextBox 31">
              <a:extLst>
                <a:ext uri="{FF2B5EF4-FFF2-40B4-BE49-F238E27FC236}">
                  <a16:creationId xmlns:a16="http://schemas.microsoft.com/office/drawing/2014/main" xmlns="" id="{493DF382-44DD-45C3-9704-34E8893BC3AC}"/>
                </a:ext>
              </a:extLst>
            </p:cNvPr>
            <p:cNvSpPr txBox="1"/>
            <p:nvPr/>
          </p:nvSpPr>
          <p:spPr>
            <a:xfrm>
              <a:off x="6860266" y="1604010"/>
              <a:ext cx="4661840" cy="923330"/>
            </a:xfrm>
            <a:prstGeom prst="rect">
              <a:avLst/>
            </a:prstGeom>
            <a:noFill/>
          </p:spPr>
          <p:txBody>
            <a:bodyPr wrap="square" lIns="108000" rIns="108000" rtlCol="0">
              <a:spAutoFit/>
            </a:bodyPr>
            <a:lstStyle/>
            <a:p>
              <a:r>
                <a:rPr lang="en-US" altLang="ko-KR" sz="2700" b="1" dirty="0" err="1" smtClean="0">
                  <a:solidFill>
                    <a:schemeClr val="bg1"/>
                  </a:solidFill>
                  <a:cs typeface="Arial" pitchFamily="34" charset="0"/>
                </a:rPr>
                <a:t>Penyajian</a:t>
              </a:r>
              <a:r>
                <a:rPr lang="en-US" altLang="ko-KR" sz="2700" b="1" dirty="0" smtClean="0">
                  <a:solidFill>
                    <a:schemeClr val="bg1"/>
                  </a:solidFill>
                  <a:cs typeface="Arial" pitchFamily="34" charset="0"/>
                </a:rPr>
                <a:t> pos-pos </a:t>
              </a:r>
              <a:r>
                <a:rPr lang="en-US" altLang="ko-KR" sz="2700" b="1" dirty="0" err="1" smtClean="0">
                  <a:solidFill>
                    <a:schemeClr val="bg1"/>
                  </a:solidFill>
                  <a:cs typeface="Arial" pitchFamily="34" charset="0"/>
                </a:rPr>
                <a:t>tak</a:t>
              </a:r>
              <a:r>
                <a:rPr lang="en-US" altLang="ko-KR" sz="2700" b="1" dirty="0" smtClean="0">
                  <a:solidFill>
                    <a:schemeClr val="bg1"/>
                  </a:solidFill>
                  <a:cs typeface="Arial" pitchFamily="34" charset="0"/>
                </a:rPr>
                <a:t> </a:t>
              </a:r>
              <a:r>
                <a:rPr lang="en-US" altLang="ko-KR" sz="2700" b="1" dirty="0" err="1" smtClean="0">
                  <a:solidFill>
                    <a:schemeClr val="bg1"/>
                  </a:solidFill>
                  <a:cs typeface="Arial" pitchFamily="34" charset="0"/>
                </a:rPr>
                <a:t>berwujud</a:t>
              </a:r>
              <a:r>
                <a:rPr lang="en-US" altLang="ko-KR" sz="2700" b="1" dirty="0" smtClean="0">
                  <a:solidFill>
                    <a:schemeClr val="bg1"/>
                  </a:solidFill>
                  <a:cs typeface="Arial" pitchFamily="34" charset="0"/>
                </a:rPr>
                <a:t> yang </a:t>
              </a:r>
              <a:r>
                <a:rPr lang="en-US" altLang="ko-KR" sz="2700" b="1" dirty="0" err="1" smtClean="0">
                  <a:solidFill>
                    <a:schemeClr val="bg1"/>
                  </a:solidFill>
                  <a:cs typeface="Arial" pitchFamily="34" charset="0"/>
                </a:rPr>
                <a:t>berhungan</a:t>
              </a:r>
              <a:endParaRPr lang="ko-KR" altLang="en-US" sz="2700" b="1" dirty="0">
                <a:solidFill>
                  <a:schemeClr val="bg1"/>
                </a:solidFill>
                <a:cs typeface="Arial" pitchFamily="34" charset="0"/>
              </a:endParaRPr>
            </a:p>
          </p:txBody>
        </p:sp>
        <p:sp>
          <p:nvSpPr>
            <p:cNvPr id="33" name="TextBox 32">
              <a:extLst>
                <a:ext uri="{FF2B5EF4-FFF2-40B4-BE49-F238E27FC236}">
                  <a16:creationId xmlns:a16="http://schemas.microsoft.com/office/drawing/2014/main" xmlns="" id="{8611BD74-B8C0-4D62-99FC-2DBC909A434D}"/>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05</a:t>
              </a:r>
              <a:endParaRPr lang="ko-KR" altLang="en-US" sz="4400" b="1" dirty="0">
                <a:solidFill>
                  <a:schemeClr val="bg1"/>
                </a:solidFill>
                <a:cs typeface="Arial" pitchFamily="34" charset="0"/>
              </a:endParaRPr>
            </a:p>
          </p:txBody>
        </p:sp>
      </p:grpSp>
    </p:spTree>
    <p:extLst>
      <p:ext uri="{BB962C8B-B14F-4D97-AF65-F5344CB8AC3E}">
        <p14:creationId xmlns:p14="http://schemas.microsoft.com/office/powerpoint/2010/main" xmlns="" val="62406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Penghapusan</a:t>
            </a:r>
            <a:r>
              <a:rPr lang="en-US" sz="3600" b="1" dirty="0" smtClean="0">
                <a:solidFill>
                  <a:schemeClr val="tx1"/>
                </a:solidFill>
              </a:rPr>
              <a:t> Goodwill</a:t>
            </a:r>
            <a:endParaRPr lang="en-US" sz="3600" b="1" dirty="0">
              <a:solidFill>
                <a:schemeClr val="tx1"/>
              </a:solidFill>
            </a:endParaRPr>
          </a:p>
        </p:txBody>
      </p:sp>
      <p:sp>
        <p:nvSpPr>
          <p:cNvPr id="7" name="TextBox 6"/>
          <p:cNvSpPr txBox="1"/>
          <p:nvPr/>
        </p:nvSpPr>
        <p:spPr>
          <a:xfrm>
            <a:off x="617838" y="1136819"/>
            <a:ext cx="10849232" cy="3019032"/>
          </a:xfrm>
          <a:prstGeom prst="rect">
            <a:avLst/>
          </a:prstGeom>
          <a:noFill/>
        </p:spPr>
        <p:txBody>
          <a:bodyPr wrap="square" rtlCol="0">
            <a:spAutoFit/>
          </a:bodyPr>
          <a:lstStyle/>
          <a:p>
            <a:pPr algn="just">
              <a:lnSpc>
                <a:spcPct val="150000"/>
              </a:lnSpc>
            </a:pPr>
            <a:r>
              <a:rPr lang="en-US" sz="2600" dirty="0" err="1" smtClean="0"/>
              <a:t>Jika</a:t>
            </a:r>
            <a:r>
              <a:rPr lang="en-US" sz="2600" dirty="0" smtClean="0"/>
              <a:t>  investor  </a:t>
            </a:r>
            <a:r>
              <a:rPr lang="en-US" sz="2600" dirty="0" err="1" smtClean="0"/>
              <a:t>ingin</a:t>
            </a:r>
            <a:r>
              <a:rPr lang="en-US" sz="2600" dirty="0" smtClean="0"/>
              <a:t>  </a:t>
            </a:r>
            <a:r>
              <a:rPr lang="en-US" sz="2600" dirty="0" err="1" smtClean="0"/>
              <a:t>tahu</a:t>
            </a:r>
            <a:r>
              <a:rPr lang="en-US" sz="2600" dirty="0" smtClean="0"/>
              <a:t>  </a:t>
            </a:r>
            <a:r>
              <a:rPr lang="en-US" sz="2600" dirty="0" err="1" smtClean="0"/>
              <a:t>jumlah</a:t>
            </a:r>
            <a:r>
              <a:rPr lang="en-US" sz="2600" dirty="0" smtClean="0"/>
              <a:t>  yang  </a:t>
            </a:r>
            <a:r>
              <a:rPr lang="en-US" sz="2600" dirty="0" err="1" smtClean="0"/>
              <a:t>diinvestasikan</a:t>
            </a:r>
            <a:r>
              <a:rPr lang="en-US" sz="2600" dirty="0" smtClean="0"/>
              <a:t>  </a:t>
            </a:r>
            <a:r>
              <a:rPr lang="en-US" sz="2600" dirty="0" err="1" smtClean="0"/>
              <a:t>dalam</a:t>
            </a:r>
            <a:r>
              <a:rPr lang="en-US" sz="2600" dirty="0" smtClean="0"/>
              <a:t>  goodwill, </a:t>
            </a:r>
            <a:r>
              <a:rPr lang="en-US" sz="2600" dirty="0" err="1" smtClean="0"/>
              <a:t>maka</a:t>
            </a:r>
            <a:r>
              <a:rPr lang="en-US" sz="2600" dirty="0" smtClean="0"/>
              <a:t>  </a:t>
            </a:r>
            <a:r>
              <a:rPr lang="en-US" sz="2600" dirty="0" err="1" smtClean="0"/>
              <a:t>dilihat</a:t>
            </a:r>
            <a:r>
              <a:rPr lang="en-US" sz="2600" dirty="0" smtClean="0"/>
              <a:t>  </a:t>
            </a:r>
            <a:r>
              <a:rPr lang="en-US" sz="2600" dirty="0" err="1" smtClean="0"/>
              <a:t>dari</a:t>
            </a:r>
            <a:r>
              <a:rPr lang="en-US" sz="2600" dirty="0" smtClean="0"/>
              <a:t>  </a:t>
            </a:r>
            <a:r>
              <a:rPr lang="en-US" sz="2600" dirty="0" err="1" smtClean="0"/>
              <a:t>aset</a:t>
            </a:r>
            <a:r>
              <a:rPr lang="en-US" sz="2600" dirty="0" smtClean="0"/>
              <a:t>  </a:t>
            </a:r>
            <a:r>
              <a:rPr lang="en-US" sz="2600" dirty="0" err="1" smtClean="0"/>
              <a:t>berwujud</a:t>
            </a:r>
            <a:r>
              <a:rPr lang="en-US" sz="2600" dirty="0" smtClean="0"/>
              <a:t>  </a:t>
            </a:r>
            <a:r>
              <a:rPr lang="en-US" sz="2600" dirty="0" err="1" smtClean="0"/>
              <a:t>terbesar</a:t>
            </a:r>
            <a:r>
              <a:rPr lang="en-US" sz="2600" dirty="0" smtClean="0"/>
              <a:t>  </a:t>
            </a:r>
            <a:r>
              <a:rPr lang="en-US" sz="2600" dirty="0" err="1" smtClean="0"/>
              <a:t>pada</a:t>
            </a:r>
            <a:r>
              <a:rPr lang="en-US" sz="2600" dirty="0" smtClean="0"/>
              <a:t>  </a:t>
            </a:r>
            <a:r>
              <a:rPr lang="en-US" sz="2600" dirty="0" err="1" smtClean="0"/>
              <a:t>laporan</a:t>
            </a:r>
            <a:r>
              <a:rPr lang="en-US" sz="2600" dirty="0" smtClean="0"/>
              <a:t>  </a:t>
            </a:r>
            <a:r>
              <a:rPr lang="en-US" sz="2600" dirty="0" err="1" smtClean="0"/>
              <a:t>perusahaan</a:t>
            </a:r>
            <a:r>
              <a:rPr lang="en-US" sz="2600" dirty="0" smtClean="0"/>
              <a:t>  </a:t>
            </a:r>
            <a:r>
              <a:rPr lang="en-US" sz="2600" dirty="0" err="1" smtClean="0"/>
              <a:t>posisi</a:t>
            </a:r>
            <a:r>
              <a:rPr lang="en-US" sz="2600" dirty="0" smtClean="0"/>
              <a:t> </a:t>
            </a:r>
            <a:r>
              <a:rPr lang="en-US" sz="2600" dirty="0" err="1" smtClean="0"/>
              <a:t>keuangan</a:t>
            </a:r>
            <a:r>
              <a:rPr lang="en-US" sz="2600" dirty="0" smtClean="0"/>
              <a:t>. </a:t>
            </a:r>
            <a:r>
              <a:rPr lang="en-US" sz="2600" dirty="0" err="1" smtClean="0"/>
              <a:t>Oleh</a:t>
            </a:r>
            <a:r>
              <a:rPr lang="en-US" sz="2600" dirty="0" smtClean="0"/>
              <a:t> </a:t>
            </a:r>
            <a:r>
              <a:rPr lang="en-US" sz="2600" dirty="0" err="1" smtClean="0"/>
              <a:t>karena</a:t>
            </a:r>
            <a:r>
              <a:rPr lang="en-US" sz="2600" dirty="0" smtClean="0"/>
              <a:t> </a:t>
            </a:r>
            <a:r>
              <a:rPr lang="en-US" sz="2600" dirty="0" err="1" smtClean="0"/>
              <a:t>itu</a:t>
            </a:r>
            <a:r>
              <a:rPr lang="en-US" sz="2600" dirty="0" smtClean="0"/>
              <a:t>, </a:t>
            </a:r>
            <a:r>
              <a:rPr lang="en-US" sz="2600" dirty="0" err="1" smtClean="0"/>
              <a:t>perusahaan</a:t>
            </a:r>
            <a:r>
              <a:rPr lang="en-US" sz="2600" dirty="0" smtClean="0"/>
              <a:t> </a:t>
            </a:r>
            <a:r>
              <a:rPr lang="en-US" sz="2600" dirty="0" err="1" smtClean="0"/>
              <a:t>menyesuaikan</a:t>
            </a:r>
            <a:r>
              <a:rPr lang="en-US" sz="2600" dirty="0" smtClean="0"/>
              <a:t> </a:t>
            </a:r>
            <a:r>
              <a:rPr lang="en-US" sz="2600" dirty="0" err="1" smtClean="0"/>
              <a:t>nilai</a:t>
            </a:r>
            <a:r>
              <a:rPr lang="en-US" sz="2600" dirty="0" smtClean="0"/>
              <a:t> </a:t>
            </a:r>
            <a:r>
              <a:rPr lang="en-US" sz="2600" dirty="0" err="1" smtClean="0"/>
              <a:t>tercatat</a:t>
            </a:r>
            <a:r>
              <a:rPr lang="en-US" sz="2600" dirty="0" smtClean="0"/>
              <a:t> </a:t>
            </a:r>
            <a:r>
              <a:rPr lang="en-US" sz="2600" dirty="0" err="1" smtClean="0"/>
              <a:t>hanya</a:t>
            </a:r>
            <a:r>
              <a:rPr lang="en-US" sz="2600" dirty="0" smtClean="0"/>
              <a:t> </a:t>
            </a:r>
            <a:r>
              <a:rPr lang="en-US" sz="2600" dirty="0" err="1" smtClean="0"/>
              <a:t>jika</a:t>
            </a:r>
            <a:r>
              <a:rPr lang="en-US" sz="2600" dirty="0" smtClean="0"/>
              <a:t> goodwill  </a:t>
            </a:r>
            <a:r>
              <a:rPr lang="en-US" sz="2600" dirty="0" err="1" smtClean="0"/>
              <a:t>terganggu</a:t>
            </a:r>
            <a:r>
              <a:rPr lang="en-US" sz="2600" dirty="0" smtClean="0"/>
              <a:t>.  </a:t>
            </a:r>
            <a:r>
              <a:rPr lang="en-US" sz="2600" dirty="0" err="1" smtClean="0"/>
              <a:t>Pendekatan</a:t>
            </a:r>
            <a:r>
              <a:rPr lang="en-US" sz="2600" dirty="0" smtClean="0"/>
              <a:t>  </a:t>
            </a:r>
            <a:r>
              <a:rPr lang="en-US" sz="2600" dirty="0" err="1" smtClean="0"/>
              <a:t>ini</a:t>
            </a:r>
            <a:r>
              <a:rPr lang="en-US" sz="2600" dirty="0" smtClean="0"/>
              <a:t>  </a:t>
            </a:r>
            <a:r>
              <a:rPr lang="en-US" sz="2600" dirty="0" err="1" smtClean="0"/>
              <a:t>berdampak</a:t>
            </a:r>
            <a:r>
              <a:rPr lang="en-US" sz="2600" dirty="0" smtClean="0"/>
              <a:t>  </a:t>
            </a:r>
            <a:r>
              <a:rPr lang="en-US" sz="2600" dirty="0" err="1" smtClean="0"/>
              <a:t>signifikan</a:t>
            </a:r>
            <a:r>
              <a:rPr lang="en-US" sz="2600" dirty="0" smtClean="0"/>
              <a:t>  </a:t>
            </a:r>
            <a:r>
              <a:rPr lang="en-US" sz="2600" dirty="0" err="1" smtClean="0"/>
              <a:t>pada</a:t>
            </a:r>
            <a:r>
              <a:rPr lang="en-US" sz="2600" dirty="0" smtClean="0"/>
              <a:t>  </a:t>
            </a:r>
            <a:r>
              <a:rPr lang="en-US" sz="2600" dirty="0" err="1" smtClean="0"/>
              <a:t>laporan</a:t>
            </a:r>
            <a:r>
              <a:rPr lang="en-US" sz="2600" dirty="0" smtClean="0"/>
              <a:t>  </a:t>
            </a:r>
            <a:r>
              <a:rPr lang="en-US" sz="2600" dirty="0" err="1" smtClean="0"/>
              <a:t>laba</a:t>
            </a:r>
            <a:r>
              <a:rPr lang="en-US" sz="2600" dirty="0" smtClean="0"/>
              <a:t> </a:t>
            </a:r>
            <a:r>
              <a:rPr lang="en-US" sz="2600" dirty="0" err="1" smtClean="0"/>
              <a:t>rugi</a:t>
            </a:r>
            <a:r>
              <a:rPr lang="en-US" sz="2600" dirty="0" smtClean="0"/>
              <a:t> </a:t>
            </a:r>
            <a:r>
              <a:rPr lang="en-US" sz="2600" dirty="0" err="1" smtClean="0"/>
              <a:t>dari</a:t>
            </a:r>
            <a:r>
              <a:rPr lang="en-US" sz="2600" dirty="0" smtClean="0"/>
              <a:t> </a:t>
            </a:r>
            <a:r>
              <a:rPr lang="en-US" sz="2600" dirty="0" err="1" smtClean="0"/>
              <a:t>beberapa</a:t>
            </a:r>
            <a:r>
              <a:rPr lang="en-US" sz="2600" dirty="0" smtClean="0"/>
              <a:t> </a:t>
            </a:r>
            <a:r>
              <a:rPr lang="en-US" sz="2600" dirty="0" err="1" smtClean="0"/>
              <a:t>perusahaan</a:t>
            </a:r>
            <a:r>
              <a:rPr lang="en-US" sz="2600" dirty="0" smtClean="0"/>
              <a:t>.</a:t>
            </a:r>
          </a:p>
        </p:txBody>
      </p:sp>
    </p:spTree>
    <p:extLst>
      <p:ext uri="{BB962C8B-B14F-4D97-AF65-F5344CB8AC3E}">
        <p14:creationId xmlns:p14="http://schemas.microsoft.com/office/powerpoint/2010/main" xmlns="" val="2720491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Penurunan</a:t>
            </a:r>
            <a:r>
              <a:rPr lang="en-US" sz="3600" b="1" dirty="0" smtClean="0">
                <a:solidFill>
                  <a:schemeClr val="tx1"/>
                </a:solidFill>
              </a:rPr>
              <a:t> </a:t>
            </a:r>
            <a:r>
              <a:rPr lang="en-US" sz="3600" b="1" dirty="0" err="1" smtClean="0">
                <a:solidFill>
                  <a:schemeClr val="tx1"/>
                </a:solidFill>
              </a:rPr>
              <a:t>Aset</a:t>
            </a:r>
            <a:r>
              <a:rPr lang="en-US" sz="3600" b="1" dirty="0" smtClean="0">
                <a:solidFill>
                  <a:schemeClr val="tx1"/>
                </a:solidFill>
              </a:rPr>
              <a:t> </a:t>
            </a:r>
            <a:r>
              <a:rPr lang="en-US" sz="3600" b="1" dirty="0" err="1" smtClean="0">
                <a:solidFill>
                  <a:schemeClr val="tx1"/>
                </a:solidFill>
              </a:rPr>
              <a:t>Tidak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 Dg </a:t>
            </a:r>
            <a:r>
              <a:rPr lang="en-US" sz="3600" b="1" dirty="0" err="1" smtClean="0">
                <a:solidFill>
                  <a:schemeClr val="tx1"/>
                </a:solidFill>
              </a:rPr>
              <a:t>Masa</a:t>
            </a:r>
            <a:r>
              <a:rPr lang="en-US" sz="3600" b="1" dirty="0" smtClean="0">
                <a:solidFill>
                  <a:schemeClr val="tx1"/>
                </a:solidFill>
              </a:rPr>
              <a:t> </a:t>
            </a:r>
            <a:r>
              <a:rPr lang="en-US" sz="3600" b="1" dirty="0" err="1" smtClean="0">
                <a:solidFill>
                  <a:schemeClr val="tx1"/>
                </a:solidFill>
              </a:rPr>
              <a:t>Manfaat</a:t>
            </a:r>
            <a:r>
              <a:rPr lang="en-US" sz="3600" b="1" dirty="0" smtClean="0">
                <a:solidFill>
                  <a:schemeClr val="tx1"/>
                </a:solidFill>
              </a:rPr>
              <a:t> </a:t>
            </a:r>
            <a:r>
              <a:rPr lang="en-US" sz="3600" b="1" dirty="0" err="1" smtClean="0">
                <a:solidFill>
                  <a:schemeClr val="tx1"/>
                </a:solidFill>
              </a:rPr>
              <a:t>Terbatas</a:t>
            </a:r>
            <a:endParaRPr lang="en-US" sz="3600" b="1" dirty="0">
              <a:solidFill>
                <a:schemeClr val="tx1"/>
              </a:solidFill>
            </a:endParaRPr>
          </a:p>
        </p:txBody>
      </p:sp>
      <p:sp>
        <p:nvSpPr>
          <p:cNvPr id="7" name="TextBox 6"/>
          <p:cNvSpPr txBox="1"/>
          <p:nvPr/>
        </p:nvSpPr>
        <p:spPr>
          <a:xfrm>
            <a:off x="617838" y="1260389"/>
            <a:ext cx="10849232" cy="4219360"/>
          </a:xfrm>
          <a:prstGeom prst="rect">
            <a:avLst/>
          </a:prstGeom>
          <a:noFill/>
        </p:spPr>
        <p:txBody>
          <a:bodyPr wrap="square" rtlCol="0">
            <a:spAutoFit/>
          </a:bodyPr>
          <a:lstStyle/>
          <a:p>
            <a:pPr algn="just">
              <a:lnSpc>
                <a:spcPct val="150000"/>
              </a:lnSpc>
            </a:pPr>
            <a:r>
              <a:rPr lang="en-US" sz="2600" dirty="0" err="1" smtClean="0"/>
              <a:t>Peraturan</a:t>
            </a:r>
            <a:r>
              <a:rPr lang="en-US" sz="2600" dirty="0" smtClean="0"/>
              <a:t>  </a:t>
            </a:r>
            <a:r>
              <a:rPr lang="en-US" sz="2600" dirty="0" err="1" smtClean="0"/>
              <a:t>umum</a:t>
            </a:r>
            <a:r>
              <a:rPr lang="en-US" sz="2600" dirty="0" smtClean="0"/>
              <a:t>  yang  </a:t>
            </a:r>
            <a:r>
              <a:rPr lang="en-US" sz="2600" dirty="0" err="1" smtClean="0"/>
              <a:t>berlaku</a:t>
            </a:r>
            <a:r>
              <a:rPr lang="en-US" sz="2600" dirty="0" smtClean="0"/>
              <a:t>  </a:t>
            </a:r>
            <a:r>
              <a:rPr lang="en-US" sz="2600" dirty="0" err="1" smtClean="0"/>
              <a:t>untuk</a:t>
            </a:r>
            <a:r>
              <a:rPr lang="en-US" sz="2600" dirty="0" smtClean="0"/>
              <a:t>  </a:t>
            </a:r>
            <a:r>
              <a:rPr lang="en-US" sz="2600" dirty="0" err="1" smtClean="0"/>
              <a:t>penurunan</a:t>
            </a:r>
            <a:r>
              <a:rPr lang="en-US" sz="2600" dirty="0" smtClean="0"/>
              <a:t>  </a:t>
            </a:r>
            <a:r>
              <a:rPr lang="en-US" sz="2600" dirty="0" err="1" smtClean="0"/>
              <a:t>nilai</a:t>
            </a:r>
            <a:r>
              <a:rPr lang="en-US" sz="2600" dirty="0" smtClean="0"/>
              <a:t>  </a:t>
            </a:r>
            <a:r>
              <a:rPr lang="en-US" sz="2600" dirty="0" err="1" smtClean="0"/>
              <a:t>penurunan</a:t>
            </a:r>
            <a:r>
              <a:rPr lang="en-US" sz="2600" dirty="0" smtClean="0"/>
              <a:t>  </a:t>
            </a:r>
            <a:r>
              <a:rPr lang="en-US" sz="2600" dirty="0" err="1" smtClean="0"/>
              <a:t>nilai</a:t>
            </a:r>
            <a:r>
              <a:rPr lang="en-US" sz="2600" dirty="0" smtClean="0"/>
              <a:t> </a:t>
            </a:r>
            <a:r>
              <a:rPr lang="en-US" sz="2600" dirty="0" err="1" smtClean="0"/>
              <a:t>properti</a:t>
            </a:r>
            <a:r>
              <a:rPr lang="en-US" sz="2600" dirty="0" smtClean="0"/>
              <a:t>,  </a:t>
            </a:r>
            <a:r>
              <a:rPr lang="en-US" sz="2600" dirty="0" err="1" smtClean="0"/>
              <a:t>pabrik</a:t>
            </a:r>
            <a:r>
              <a:rPr lang="en-US" sz="2600" dirty="0" smtClean="0"/>
              <a:t>,  </a:t>
            </a:r>
            <a:r>
              <a:rPr lang="en-US" sz="2600" dirty="0" err="1" smtClean="0"/>
              <a:t>dan</a:t>
            </a:r>
            <a:r>
              <a:rPr lang="en-US" sz="2600" dirty="0" smtClean="0"/>
              <a:t>  </a:t>
            </a:r>
            <a:r>
              <a:rPr lang="en-US" sz="2600" dirty="0" err="1" smtClean="0"/>
              <a:t>peralatan</a:t>
            </a:r>
            <a:r>
              <a:rPr lang="en-US" sz="2600" dirty="0" smtClean="0"/>
              <a:t>  </a:t>
            </a:r>
            <a:r>
              <a:rPr lang="en-US" sz="2600" dirty="0" err="1" smtClean="0"/>
              <a:t>juga</a:t>
            </a:r>
            <a:r>
              <a:rPr lang="en-US" sz="2600" dirty="0" smtClean="0"/>
              <a:t>  </a:t>
            </a:r>
            <a:r>
              <a:rPr lang="en-US" sz="2600" dirty="0" err="1" smtClean="0"/>
              <a:t>berlaku</a:t>
            </a:r>
            <a:r>
              <a:rPr lang="en-US" sz="2600" dirty="0" smtClean="0"/>
              <a:t>  </a:t>
            </a:r>
            <a:r>
              <a:rPr lang="en-US" sz="2600" dirty="0" err="1" smtClean="0"/>
              <a:t>bagi</a:t>
            </a:r>
            <a:r>
              <a:rPr lang="en-US" sz="2600" dirty="0" smtClean="0"/>
              <a:t>  </a:t>
            </a:r>
            <a:r>
              <a:rPr lang="en-US" sz="2600" dirty="0" err="1" smtClean="0"/>
              <a:t>aktiva</a:t>
            </a:r>
            <a:r>
              <a:rPr lang="en-US" sz="2600" dirty="0" smtClean="0"/>
              <a:t>  yang  </a:t>
            </a:r>
            <a:r>
              <a:rPr lang="en-US" sz="2600" dirty="0" err="1" smtClean="0"/>
              <a:t>tak</a:t>
            </a:r>
            <a:r>
              <a:rPr lang="en-US" sz="2600" dirty="0" smtClean="0"/>
              <a:t>  </a:t>
            </a:r>
            <a:r>
              <a:rPr lang="en-US" sz="2600" dirty="0" err="1" smtClean="0"/>
              <a:t>berwujud</a:t>
            </a:r>
            <a:r>
              <a:rPr lang="en-US" sz="2600" dirty="0" smtClean="0"/>
              <a:t> </a:t>
            </a:r>
            <a:r>
              <a:rPr lang="en-US" sz="2600" dirty="0" err="1" smtClean="0"/>
              <a:t>dengan</a:t>
            </a:r>
            <a:r>
              <a:rPr lang="en-US" sz="2600" dirty="0" smtClean="0"/>
              <a:t>  </a:t>
            </a:r>
            <a:r>
              <a:rPr lang="en-US" sz="2600" dirty="0" err="1" smtClean="0"/>
              <a:t>umur</a:t>
            </a:r>
            <a:r>
              <a:rPr lang="en-US" sz="2600" dirty="0" smtClean="0"/>
              <a:t>  </a:t>
            </a:r>
            <a:r>
              <a:rPr lang="en-US" sz="2600" dirty="0" err="1" smtClean="0"/>
              <a:t>manfaat</a:t>
            </a:r>
            <a:r>
              <a:rPr lang="en-US" sz="2600" dirty="0" smtClean="0"/>
              <a:t>  yang  </a:t>
            </a:r>
            <a:r>
              <a:rPr lang="en-US" sz="2600" dirty="0" err="1" smtClean="0"/>
              <a:t>terbatas</a:t>
            </a:r>
            <a:r>
              <a:rPr lang="en-US" sz="2600" dirty="0" smtClean="0"/>
              <a:t>.  </a:t>
            </a:r>
            <a:r>
              <a:rPr lang="en-US" sz="2600" dirty="0" err="1" smtClean="0"/>
              <a:t>Dalam</a:t>
            </a:r>
            <a:r>
              <a:rPr lang="en-US" sz="2600" dirty="0" smtClean="0"/>
              <a:t>  </a:t>
            </a:r>
            <a:r>
              <a:rPr lang="en-US" sz="2600" dirty="0" err="1" smtClean="0"/>
              <a:t>menelaah</a:t>
            </a:r>
            <a:r>
              <a:rPr lang="en-US" sz="2600" dirty="0" smtClean="0"/>
              <a:t>  </a:t>
            </a:r>
            <a:r>
              <a:rPr lang="en-US" sz="2600" dirty="0" err="1" smtClean="0"/>
              <a:t>pengujian</a:t>
            </a:r>
            <a:r>
              <a:rPr lang="en-US" sz="2600" dirty="0" smtClean="0"/>
              <a:t>  </a:t>
            </a:r>
            <a:r>
              <a:rPr lang="en-US" sz="2600" dirty="0" err="1" smtClean="0"/>
              <a:t>kemampuan</a:t>
            </a:r>
            <a:r>
              <a:rPr lang="en-US" sz="2600" dirty="0" smtClean="0"/>
              <a:t> </a:t>
            </a:r>
            <a:r>
              <a:rPr lang="en-US" sz="2600" dirty="0" err="1" smtClean="0"/>
              <a:t>pemulihan</a:t>
            </a:r>
            <a:r>
              <a:rPr lang="en-US" sz="2600" dirty="0" smtClean="0"/>
              <a:t> </a:t>
            </a:r>
            <a:r>
              <a:rPr lang="en-US" sz="2600" dirty="0" err="1" smtClean="0"/>
              <a:t>ini</a:t>
            </a:r>
            <a:r>
              <a:rPr lang="en-US" sz="2600" dirty="0" smtClean="0"/>
              <a:t>, </a:t>
            </a:r>
            <a:r>
              <a:rPr lang="en-US" sz="2600" dirty="0" err="1" smtClean="0"/>
              <a:t>perusahaan</a:t>
            </a:r>
            <a:r>
              <a:rPr lang="en-US" sz="2600" dirty="0" smtClean="0"/>
              <a:t> </a:t>
            </a:r>
            <a:r>
              <a:rPr lang="en-US" sz="2600" dirty="0" err="1" smtClean="0"/>
              <a:t>dapat</a:t>
            </a:r>
            <a:r>
              <a:rPr lang="en-US" sz="2600" dirty="0" smtClean="0"/>
              <a:t> </a:t>
            </a:r>
            <a:r>
              <a:rPr lang="en-US" sz="2600" dirty="0" err="1" smtClean="0"/>
              <a:t>membuat</a:t>
            </a:r>
            <a:r>
              <a:rPr lang="en-US" sz="2600" dirty="0" smtClean="0"/>
              <a:t> </a:t>
            </a:r>
            <a:r>
              <a:rPr lang="en-US" sz="2600" dirty="0" err="1" smtClean="0"/>
              <a:t>estimasi</a:t>
            </a:r>
            <a:r>
              <a:rPr lang="en-US" sz="2600" dirty="0" smtClean="0"/>
              <a:t> </a:t>
            </a:r>
            <a:r>
              <a:rPr lang="en-US" sz="2600" dirty="0" err="1" smtClean="0"/>
              <a:t>arus</a:t>
            </a:r>
            <a:r>
              <a:rPr lang="en-US" sz="2600" dirty="0" smtClean="0"/>
              <a:t> </a:t>
            </a:r>
            <a:r>
              <a:rPr lang="en-US" sz="2600" dirty="0" err="1" smtClean="0"/>
              <a:t>kas</a:t>
            </a:r>
            <a:r>
              <a:rPr lang="en-US" sz="2600" dirty="0" smtClean="0"/>
              <a:t> </a:t>
            </a:r>
            <a:r>
              <a:rPr lang="en-US" sz="2600" dirty="0" err="1" smtClean="0"/>
              <a:t>di</a:t>
            </a:r>
            <a:r>
              <a:rPr lang="en-US" sz="2600" dirty="0" smtClean="0"/>
              <a:t> </a:t>
            </a:r>
            <a:r>
              <a:rPr lang="en-US" sz="2600" dirty="0" err="1" smtClean="0"/>
              <a:t>masa</a:t>
            </a:r>
            <a:r>
              <a:rPr lang="en-US" sz="2600" dirty="0" smtClean="0"/>
              <a:t> yang </a:t>
            </a:r>
            <a:r>
              <a:rPr lang="en-US" sz="2600" dirty="0" err="1" smtClean="0"/>
              <a:t>akan</a:t>
            </a:r>
            <a:r>
              <a:rPr lang="en-US" sz="2600" dirty="0" smtClean="0"/>
              <a:t> </a:t>
            </a:r>
            <a:r>
              <a:rPr lang="en-US" sz="2600" dirty="0" err="1" smtClean="0"/>
              <a:t>datang</a:t>
            </a:r>
            <a:r>
              <a:rPr lang="en-US" sz="2600" dirty="0" smtClean="0"/>
              <a:t>  yang  </a:t>
            </a:r>
            <a:r>
              <a:rPr lang="en-US" sz="2600" dirty="0" err="1" smtClean="0"/>
              <a:t>diharapkan</a:t>
            </a:r>
            <a:r>
              <a:rPr lang="en-US" sz="2600" dirty="0" smtClean="0"/>
              <a:t>  </a:t>
            </a:r>
            <a:r>
              <a:rPr lang="en-US" sz="2600" dirty="0" err="1" smtClean="0"/>
              <a:t>akan</a:t>
            </a:r>
            <a:r>
              <a:rPr lang="en-US" sz="2600" dirty="0" smtClean="0"/>
              <a:t>  </a:t>
            </a:r>
            <a:r>
              <a:rPr lang="en-US" sz="2600" dirty="0" err="1" smtClean="0"/>
              <a:t>didapat</a:t>
            </a:r>
            <a:r>
              <a:rPr lang="en-US" sz="2600" dirty="0" smtClean="0"/>
              <a:t>  </a:t>
            </a:r>
            <a:r>
              <a:rPr lang="en-US" sz="2600" dirty="0" err="1" smtClean="0"/>
              <a:t>dari</a:t>
            </a:r>
            <a:r>
              <a:rPr lang="en-US" sz="2600" dirty="0" smtClean="0"/>
              <a:t>  </a:t>
            </a:r>
            <a:r>
              <a:rPr lang="en-US" sz="2600" dirty="0" err="1" smtClean="0"/>
              <a:t>penggunaan</a:t>
            </a:r>
            <a:r>
              <a:rPr lang="en-US" sz="2600" dirty="0" smtClean="0"/>
              <a:t>  </a:t>
            </a:r>
            <a:r>
              <a:rPr lang="en-US" sz="2600" dirty="0" err="1" smtClean="0"/>
              <a:t>aktiva</a:t>
            </a:r>
            <a:r>
              <a:rPr lang="en-US" sz="2600" dirty="0" smtClean="0"/>
              <a:t>  </a:t>
            </a:r>
            <a:r>
              <a:rPr lang="en-US" sz="2600" dirty="0" err="1" smtClean="0"/>
              <a:t>dan</a:t>
            </a:r>
            <a:r>
              <a:rPr lang="en-US" sz="2600" dirty="0" smtClean="0"/>
              <a:t>  </a:t>
            </a:r>
            <a:r>
              <a:rPr lang="en-US" sz="2600" dirty="0" err="1" smtClean="0"/>
              <a:t>disposisi</a:t>
            </a:r>
            <a:r>
              <a:rPr lang="en-US" sz="2600" dirty="0" smtClean="0"/>
              <a:t> </a:t>
            </a:r>
            <a:r>
              <a:rPr lang="en-US" sz="2600" dirty="0" err="1" smtClean="0"/>
              <a:t>akhirnya</a:t>
            </a:r>
            <a:r>
              <a:rPr lang="en-US" sz="2600" dirty="0" smtClean="0"/>
              <a:t>. </a:t>
            </a:r>
            <a:r>
              <a:rPr lang="en-US" sz="2600" dirty="0" err="1" smtClean="0"/>
              <a:t>Selanjutnya</a:t>
            </a:r>
            <a:r>
              <a:rPr lang="en-US" sz="2600" dirty="0" smtClean="0"/>
              <a:t>  </a:t>
            </a:r>
            <a:r>
              <a:rPr lang="en-US" sz="2600" dirty="0" err="1" smtClean="0"/>
              <a:t>perusahaan</a:t>
            </a:r>
            <a:r>
              <a:rPr lang="en-US" sz="2600" dirty="0" smtClean="0"/>
              <a:t>  </a:t>
            </a:r>
            <a:r>
              <a:rPr lang="en-US" sz="2600" dirty="0" err="1" smtClean="0"/>
              <a:t>menggunakan</a:t>
            </a:r>
            <a:r>
              <a:rPr lang="en-US" sz="2600" dirty="0" smtClean="0"/>
              <a:t>  </a:t>
            </a:r>
            <a:r>
              <a:rPr lang="en-US" sz="2600" dirty="0" err="1" smtClean="0"/>
              <a:t>menggunakan</a:t>
            </a:r>
            <a:r>
              <a:rPr lang="en-US" sz="2600" dirty="0" smtClean="0"/>
              <a:t>  </a:t>
            </a:r>
            <a:r>
              <a:rPr lang="en-US" sz="2600" dirty="0" err="1" smtClean="0"/>
              <a:t>pengujian</a:t>
            </a:r>
            <a:r>
              <a:rPr lang="en-US" sz="2600" dirty="0" smtClean="0"/>
              <a:t>  </a:t>
            </a:r>
            <a:r>
              <a:rPr lang="en-US" sz="2600" dirty="0" err="1" smtClean="0"/>
              <a:t>nilai</a:t>
            </a:r>
            <a:r>
              <a:rPr lang="en-US" sz="2600" dirty="0" smtClean="0"/>
              <a:t> </a:t>
            </a:r>
            <a:r>
              <a:rPr lang="en-US" sz="2600" dirty="0" err="1" smtClean="0"/>
              <a:t>wajar</a:t>
            </a:r>
            <a:r>
              <a:rPr lang="en-US" sz="2600" dirty="0" smtClean="0"/>
              <a:t>.</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Penurunan</a:t>
            </a:r>
            <a:r>
              <a:rPr lang="en-US" sz="3600" b="1" dirty="0" smtClean="0">
                <a:solidFill>
                  <a:schemeClr val="tx1"/>
                </a:solidFill>
              </a:rPr>
              <a:t> </a:t>
            </a:r>
            <a:r>
              <a:rPr lang="en-US" sz="3600" b="1" dirty="0" err="1" smtClean="0">
                <a:solidFill>
                  <a:schemeClr val="tx1"/>
                </a:solidFill>
              </a:rPr>
              <a:t>Aset</a:t>
            </a:r>
            <a:r>
              <a:rPr lang="en-US" sz="3600" b="1" dirty="0" smtClean="0">
                <a:solidFill>
                  <a:schemeClr val="tx1"/>
                </a:solidFill>
              </a:rPr>
              <a:t> </a:t>
            </a:r>
            <a:r>
              <a:rPr lang="en-US" sz="3600" b="1" dirty="0" err="1" smtClean="0">
                <a:solidFill>
                  <a:schemeClr val="tx1"/>
                </a:solidFill>
              </a:rPr>
              <a:t>Tidak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 Dg </a:t>
            </a:r>
            <a:r>
              <a:rPr lang="en-US" sz="3600" b="1" dirty="0" err="1" smtClean="0">
                <a:solidFill>
                  <a:schemeClr val="tx1"/>
                </a:solidFill>
              </a:rPr>
              <a:t>Masa</a:t>
            </a:r>
            <a:r>
              <a:rPr lang="en-US" sz="3600" b="1" dirty="0" smtClean="0">
                <a:solidFill>
                  <a:schemeClr val="tx1"/>
                </a:solidFill>
              </a:rPr>
              <a:t> </a:t>
            </a:r>
            <a:r>
              <a:rPr lang="en-US" sz="3600" b="1" dirty="0" err="1" smtClean="0">
                <a:solidFill>
                  <a:schemeClr val="tx1"/>
                </a:solidFill>
              </a:rPr>
              <a:t>Manfaat</a:t>
            </a:r>
            <a:r>
              <a:rPr lang="en-US" sz="3600" b="1" dirty="0" smtClean="0">
                <a:solidFill>
                  <a:schemeClr val="tx1"/>
                </a:solidFill>
              </a:rPr>
              <a:t> </a:t>
            </a:r>
            <a:r>
              <a:rPr lang="en-US" sz="3600" b="1" dirty="0" err="1" smtClean="0">
                <a:solidFill>
                  <a:schemeClr val="tx1"/>
                </a:solidFill>
              </a:rPr>
              <a:t>Tidak</a:t>
            </a:r>
            <a:r>
              <a:rPr lang="en-US" sz="3600" b="1" dirty="0" smtClean="0">
                <a:solidFill>
                  <a:schemeClr val="tx1"/>
                </a:solidFill>
              </a:rPr>
              <a:t> </a:t>
            </a:r>
            <a:r>
              <a:rPr lang="en-US" sz="3600" b="1" dirty="0" err="1" smtClean="0">
                <a:solidFill>
                  <a:schemeClr val="tx1"/>
                </a:solidFill>
              </a:rPr>
              <a:t>Terbatas</a:t>
            </a:r>
            <a:r>
              <a:rPr lang="en-US" sz="3600" b="1" dirty="0" smtClean="0">
                <a:solidFill>
                  <a:schemeClr val="tx1"/>
                </a:solidFill>
              </a:rPr>
              <a:t> </a:t>
            </a:r>
            <a:r>
              <a:rPr lang="en-US" sz="3600" b="1" dirty="0" err="1" smtClean="0">
                <a:solidFill>
                  <a:schemeClr val="tx1"/>
                </a:solidFill>
              </a:rPr>
              <a:t>Selain</a:t>
            </a:r>
            <a:r>
              <a:rPr lang="en-US" sz="3600" b="1" dirty="0" smtClean="0">
                <a:solidFill>
                  <a:schemeClr val="tx1"/>
                </a:solidFill>
              </a:rPr>
              <a:t> Goodwill</a:t>
            </a:r>
            <a:endParaRPr lang="en-US" sz="3600" b="1" dirty="0">
              <a:solidFill>
                <a:schemeClr val="tx1"/>
              </a:solidFill>
            </a:endParaRPr>
          </a:p>
        </p:txBody>
      </p:sp>
      <p:sp>
        <p:nvSpPr>
          <p:cNvPr id="7" name="TextBox 6"/>
          <p:cNvSpPr txBox="1"/>
          <p:nvPr/>
        </p:nvSpPr>
        <p:spPr>
          <a:xfrm>
            <a:off x="617838" y="1260389"/>
            <a:ext cx="10849232" cy="4536819"/>
          </a:xfrm>
          <a:prstGeom prst="rect">
            <a:avLst/>
          </a:prstGeom>
          <a:noFill/>
        </p:spPr>
        <p:txBody>
          <a:bodyPr wrap="square" rtlCol="0">
            <a:spAutoFit/>
          </a:bodyPr>
          <a:lstStyle/>
          <a:p>
            <a:pPr algn="just">
              <a:lnSpc>
                <a:spcPct val="150000"/>
              </a:lnSpc>
            </a:pPr>
            <a:r>
              <a:rPr lang="en-US" sz="2800" dirty="0" err="1" smtClean="0"/>
              <a:t>Aktiva</a:t>
            </a:r>
            <a:r>
              <a:rPr lang="en-US" sz="2800" dirty="0" smtClean="0"/>
              <a:t>  </a:t>
            </a:r>
            <a:r>
              <a:rPr lang="en-US" sz="2800" dirty="0" err="1" smtClean="0"/>
              <a:t>tak</a:t>
            </a:r>
            <a:r>
              <a:rPr lang="en-US" sz="2800" dirty="0" smtClean="0"/>
              <a:t>  </a:t>
            </a:r>
            <a:r>
              <a:rPr lang="en-US" sz="2800" dirty="0" err="1" smtClean="0"/>
              <a:t>berwujud</a:t>
            </a:r>
            <a:r>
              <a:rPr lang="en-US" sz="2800" dirty="0" smtClean="0"/>
              <a:t>  </a:t>
            </a:r>
            <a:r>
              <a:rPr lang="en-US" sz="2800" dirty="0" err="1" smtClean="0"/>
              <a:t>dengan</a:t>
            </a:r>
            <a:r>
              <a:rPr lang="en-US" sz="2800" dirty="0" smtClean="0"/>
              <a:t>  </a:t>
            </a:r>
            <a:r>
              <a:rPr lang="en-US" sz="2800" dirty="0" err="1" smtClean="0"/>
              <a:t>umur</a:t>
            </a:r>
            <a:r>
              <a:rPr lang="en-US" sz="2800" dirty="0" smtClean="0"/>
              <a:t>  </a:t>
            </a:r>
            <a:r>
              <a:rPr lang="en-US" sz="2800" dirty="0" err="1" smtClean="0"/>
              <a:t>manfaat</a:t>
            </a:r>
            <a:r>
              <a:rPr lang="en-US" sz="2800" dirty="0" smtClean="0"/>
              <a:t>  </a:t>
            </a:r>
            <a:r>
              <a:rPr lang="en-US" sz="2800" dirty="0" err="1" smtClean="0"/>
              <a:t>tak</a:t>
            </a:r>
            <a:r>
              <a:rPr lang="en-US" sz="2800" dirty="0" smtClean="0"/>
              <a:t>  </a:t>
            </a:r>
            <a:r>
              <a:rPr lang="en-US" sz="2800" dirty="0" err="1" smtClean="0"/>
              <a:t>terbatas</a:t>
            </a:r>
            <a:r>
              <a:rPr lang="en-US" sz="2800" dirty="0" smtClean="0"/>
              <a:t>  </a:t>
            </a:r>
            <a:r>
              <a:rPr lang="en-US" sz="2800" dirty="0" err="1" smtClean="0"/>
              <a:t>harus</a:t>
            </a:r>
            <a:r>
              <a:rPr lang="en-US" sz="2800" dirty="0" smtClean="0"/>
              <a:t> </a:t>
            </a:r>
            <a:r>
              <a:rPr lang="en-US" sz="2800" dirty="0" err="1" smtClean="0"/>
              <a:t>dilakukan</a:t>
            </a:r>
            <a:r>
              <a:rPr lang="en-US" sz="2800" dirty="0" smtClean="0"/>
              <a:t>  </a:t>
            </a:r>
            <a:r>
              <a:rPr lang="en-US" sz="2800" dirty="0" err="1" smtClean="0"/>
              <a:t>pegujian</a:t>
            </a:r>
            <a:r>
              <a:rPr lang="en-US" sz="2800" dirty="0" smtClean="0"/>
              <a:t>  </a:t>
            </a:r>
            <a:r>
              <a:rPr lang="en-US" sz="2800" dirty="0" err="1" smtClean="0"/>
              <a:t>terhadap</a:t>
            </a:r>
            <a:r>
              <a:rPr lang="en-US" sz="2800" dirty="0" smtClean="0"/>
              <a:t>  </a:t>
            </a:r>
            <a:r>
              <a:rPr lang="en-US" sz="2800" dirty="0" err="1" smtClean="0"/>
              <a:t>adanya</a:t>
            </a:r>
            <a:r>
              <a:rPr lang="en-US" sz="2800" dirty="0" smtClean="0"/>
              <a:t>  </a:t>
            </a:r>
            <a:r>
              <a:rPr lang="en-US" sz="2800" dirty="0" err="1" smtClean="0"/>
              <a:t>penurunan</a:t>
            </a:r>
            <a:r>
              <a:rPr lang="en-US" sz="2800" dirty="0" smtClean="0"/>
              <a:t>  </a:t>
            </a:r>
            <a:r>
              <a:rPr lang="en-US" sz="2800" dirty="0" err="1" smtClean="0"/>
              <a:t>nilai</a:t>
            </a:r>
            <a:r>
              <a:rPr lang="en-US" sz="2800" dirty="0" smtClean="0"/>
              <a:t>  </a:t>
            </a:r>
            <a:r>
              <a:rPr lang="en-US" sz="2800" dirty="0" err="1" smtClean="0"/>
              <a:t>aktiva</a:t>
            </a:r>
            <a:r>
              <a:rPr lang="en-US" sz="2800" dirty="0" smtClean="0"/>
              <a:t>  </a:t>
            </a:r>
            <a:r>
              <a:rPr lang="en-US" sz="2800" dirty="0" err="1" smtClean="0"/>
              <a:t>tak</a:t>
            </a:r>
            <a:r>
              <a:rPr lang="en-US" sz="2800" dirty="0" smtClean="0"/>
              <a:t>  </a:t>
            </a:r>
            <a:r>
              <a:rPr lang="en-US" sz="2800" dirty="0" err="1" smtClean="0"/>
              <a:t>berwujud</a:t>
            </a:r>
            <a:r>
              <a:rPr lang="en-US" sz="2800" dirty="0" smtClean="0"/>
              <a:t> </a:t>
            </a:r>
            <a:r>
              <a:rPr lang="en-US" sz="2800" dirty="0" err="1" smtClean="0"/>
              <a:t>tersebut</a:t>
            </a:r>
            <a:r>
              <a:rPr lang="en-US" sz="2800" dirty="0" smtClean="0"/>
              <a:t>  minimal  </a:t>
            </a:r>
            <a:r>
              <a:rPr lang="en-US" sz="2800" dirty="0" err="1" smtClean="0"/>
              <a:t>satu</a:t>
            </a:r>
            <a:r>
              <a:rPr lang="en-US" sz="2800" dirty="0" smtClean="0"/>
              <a:t>  </a:t>
            </a:r>
            <a:r>
              <a:rPr lang="en-US" sz="2800" dirty="0" err="1" smtClean="0"/>
              <a:t>tahun</a:t>
            </a:r>
            <a:r>
              <a:rPr lang="en-US" sz="2800" dirty="0" smtClean="0"/>
              <a:t>  </a:t>
            </a:r>
            <a:r>
              <a:rPr lang="en-US" sz="2800" dirty="0" err="1" smtClean="0"/>
              <a:t>sekali</a:t>
            </a:r>
            <a:r>
              <a:rPr lang="en-US" sz="2800" dirty="0" smtClean="0"/>
              <a:t>.  </a:t>
            </a:r>
            <a:r>
              <a:rPr lang="en-US" sz="2800" dirty="0" err="1" smtClean="0"/>
              <a:t>Pengujian</a:t>
            </a:r>
            <a:r>
              <a:rPr lang="en-US" sz="2800" dirty="0" smtClean="0"/>
              <a:t>  </a:t>
            </a:r>
            <a:r>
              <a:rPr lang="en-US" sz="2800" dirty="0" err="1" smtClean="0"/>
              <a:t>penurunan</a:t>
            </a:r>
            <a:r>
              <a:rPr lang="en-US" sz="2800" dirty="0" smtClean="0"/>
              <a:t>  </a:t>
            </a:r>
            <a:r>
              <a:rPr lang="en-US" sz="2800" dirty="0" err="1" smtClean="0"/>
              <a:t>nilai</a:t>
            </a:r>
            <a:r>
              <a:rPr lang="en-US" sz="2800" dirty="0" smtClean="0"/>
              <a:t>  </a:t>
            </a:r>
            <a:r>
              <a:rPr lang="en-US" sz="2800" dirty="0" err="1" smtClean="0"/>
              <a:t>untuk</a:t>
            </a:r>
            <a:r>
              <a:rPr lang="en-US" sz="2800" dirty="0" smtClean="0"/>
              <a:t>  </a:t>
            </a:r>
            <a:r>
              <a:rPr lang="en-US" sz="2800" dirty="0" err="1" smtClean="0"/>
              <a:t>aktiva</a:t>
            </a:r>
            <a:r>
              <a:rPr lang="en-US" sz="2800" dirty="0" smtClean="0"/>
              <a:t> </a:t>
            </a:r>
            <a:r>
              <a:rPr lang="en-US" sz="2800" dirty="0" err="1" smtClean="0"/>
              <a:t>dengan</a:t>
            </a:r>
            <a:r>
              <a:rPr lang="en-US" sz="2800" dirty="0" smtClean="0"/>
              <a:t>  </a:t>
            </a:r>
            <a:r>
              <a:rPr lang="en-US" sz="2800" dirty="0" err="1" smtClean="0"/>
              <a:t>umur</a:t>
            </a:r>
            <a:r>
              <a:rPr lang="en-US" sz="2800" dirty="0" smtClean="0"/>
              <a:t>  </a:t>
            </a:r>
            <a:r>
              <a:rPr lang="en-US" sz="2800" dirty="0" err="1" smtClean="0"/>
              <a:t>tak</a:t>
            </a:r>
            <a:r>
              <a:rPr lang="en-US" sz="2800" dirty="0" smtClean="0"/>
              <a:t>  </a:t>
            </a:r>
            <a:r>
              <a:rPr lang="en-US" sz="2800" dirty="0" err="1" smtClean="0"/>
              <a:t>terbatas</a:t>
            </a:r>
            <a:r>
              <a:rPr lang="en-US" sz="2800" dirty="0" smtClean="0"/>
              <a:t>  </a:t>
            </a:r>
            <a:r>
              <a:rPr lang="en-US" sz="2800" dirty="0" err="1" smtClean="0"/>
              <a:t>selain</a:t>
            </a:r>
            <a:r>
              <a:rPr lang="en-US" sz="2800" dirty="0" smtClean="0"/>
              <a:t>  goodwill  </a:t>
            </a:r>
            <a:r>
              <a:rPr lang="en-US" sz="2800" dirty="0" err="1" smtClean="0"/>
              <a:t>ini</a:t>
            </a:r>
            <a:r>
              <a:rPr lang="en-US" sz="2800" dirty="0" smtClean="0"/>
              <a:t>  </a:t>
            </a:r>
            <a:r>
              <a:rPr lang="en-US" sz="2800" dirty="0" err="1" smtClean="0"/>
              <a:t>adalah</a:t>
            </a:r>
            <a:r>
              <a:rPr lang="en-US" sz="2800" dirty="0" smtClean="0"/>
              <a:t>  </a:t>
            </a:r>
            <a:r>
              <a:rPr lang="en-US" sz="2800" dirty="0" err="1" smtClean="0"/>
              <a:t>penurunan</a:t>
            </a:r>
            <a:r>
              <a:rPr lang="en-US" sz="2800" dirty="0" smtClean="0"/>
              <a:t>  </a:t>
            </a:r>
            <a:r>
              <a:rPr lang="en-US" sz="2800" dirty="0" err="1" smtClean="0"/>
              <a:t>nilai</a:t>
            </a:r>
            <a:r>
              <a:rPr lang="en-US" sz="2800" dirty="0" smtClean="0"/>
              <a:t>  </a:t>
            </a:r>
            <a:r>
              <a:rPr lang="en-US" sz="2800" dirty="0" err="1" smtClean="0"/>
              <a:t>wajar</a:t>
            </a:r>
            <a:r>
              <a:rPr lang="en-US" sz="2800" dirty="0" smtClean="0"/>
              <a:t>. </a:t>
            </a:r>
            <a:r>
              <a:rPr lang="en-US" sz="2800" dirty="0" err="1" smtClean="0"/>
              <a:t>Adanya</a:t>
            </a:r>
            <a:r>
              <a:rPr lang="en-US" sz="2800" dirty="0" smtClean="0"/>
              <a:t>  </a:t>
            </a:r>
            <a:r>
              <a:rPr lang="en-US" sz="2800" dirty="0" err="1" smtClean="0"/>
              <a:t>pengujian</a:t>
            </a:r>
            <a:r>
              <a:rPr lang="en-US" sz="2800" dirty="0" smtClean="0"/>
              <a:t>  </a:t>
            </a:r>
            <a:r>
              <a:rPr lang="en-US" sz="2800" dirty="0" err="1" smtClean="0"/>
              <a:t>tersebut</a:t>
            </a:r>
            <a:r>
              <a:rPr lang="en-US" sz="2800" dirty="0" smtClean="0"/>
              <a:t>  </a:t>
            </a:r>
            <a:r>
              <a:rPr lang="en-US" sz="2800" dirty="0" err="1" smtClean="0"/>
              <a:t>berguna</a:t>
            </a:r>
            <a:r>
              <a:rPr lang="en-US" sz="2800" dirty="0" smtClean="0"/>
              <a:t>  </a:t>
            </a:r>
            <a:r>
              <a:rPr lang="en-US" sz="2800" dirty="0" err="1" smtClean="0"/>
              <a:t>dalam</a:t>
            </a:r>
            <a:r>
              <a:rPr lang="en-US" sz="2800" dirty="0" smtClean="0"/>
              <a:t>  </a:t>
            </a:r>
            <a:r>
              <a:rPr lang="en-US" sz="2800" dirty="0" err="1" smtClean="0"/>
              <a:t>membandingkan</a:t>
            </a:r>
            <a:r>
              <a:rPr lang="en-US" sz="2800" dirty="0" smtClean="0"/>
              <a:t>  </a:t>
            </a:r>
            <a:r>
              <a:rPr lang="en-US" sz="2800" dirty="0" err="1" smtClean="0"/>
              <a:t>nilai</a:t>
            </a:r>
            <a:r>
              <a:rPr lang="en-US" sz="2800" dirty="0" smtClean="0"/>
              <a:t>  </a:t>
            </a:r>
            <a:r>
              <a:rPr lang="en-US" sz="2800" dirty="0" err="1" smtClean="0"/>
              <a:t>wajar</a:t>
            </a:r>
            <a:r>
              <a:rPr lang="en-US" sz="2800" dirty="0" smtClean="0"/>
              <a:t>  </a:t>
            </a:r>
            <a:r>
              <a:rPr lang="en-US" sz="2800" dirty="0" err="1" smtClean="0"/>
              <a:t>dari</a:t>
            </a:r>
            <a:r>
              <a:rPr lang="en-US" sz="2800" dirty="0" smtClean="0"/>
              <a:t>  </a:t>
            </a:r>
            <a:r>
              <a:rPr lang="en-US" sz="2800" dirty="0" err="1" smtClean="0"/>
              <a:t>aktiva</a:t>
            </a:r>
            <a:r>
              <a:rPr lang="en-US" sz="2800" dirty="0" smtClean="0"/>
              <a:t> yang </a:t>
            </a:r>
            <a:r>
              <a:rPr lang="en-US" sz="2800" dirty="0" err="1" smtClean="0"/>
              <a:t>tak</a:t>
            </a:r>
            <a:r>
              <a:rPr lang="en-US" sz="2800" dirty="0" smtClean="0"/>
              <a:t> </a:t>
            </a:r>
            <a:r>
              <a:rPr lang="en-US" sz="2800" dirty="0" err="1" smtClean="0"/>
              <a:t>berwujud</a:t>
            </a:r>
            <a:r>
              <a:rPr lang="en-US" sz="2800" dirty="0" smtClean="0"/>
              <a:t> </a:t>
            </a:r>
            <a:r>
              <a:rPr lang="en-US" sz="2800" dirty="0" err="1" smtClean="0"/>
              <a:t>dengan</a:t>
            </a:r>
            <a:r>
              <a:rPr lang="en-US" sz="2800" dirty="0" smtClean="0"/>
              <a:t> </a:t>
            </a:r>
            <a:r>
              <a:rPr lang="en-US" sz="2800" dirty="0" err="1" smtClean="0"/>
              <a:t>jumlah</a:t>
            </a:r>
            <a:r>
              <a:rPr lang="en-US" sz="2800" dirty="0" smtClean="0"/>
              <a:t> </a:t>
            </a:r>
            <a:r>
              <a:rPr lang="en-US" sz="2800" dirty="0" err="1" smtClean="0"/>
              <a:t>tercatatnya</a:t>
            </a:r>
            <a:r>
              <a:rPr lang="en-US" sz="2800" dirty="0" smtClean="0"/>
              <a:t>. .</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Penurunan</a:t>
            </a:r>
            <a:r>
              <a:rPr lang="en-US" sz="3600" b="1" dirty="0" smtClean="0">
                <a:solidFill>
                  <a:schemeClr val="tx1"/>
                </a:solidFill>
              </a:rPr>
              <a:t> </a:t>
            </a:r>
            <a:r>
              <a:rPr lang="en-US" sz="3600" b="1" dirty="0" err="1" smtClean="0">
                <a:solidFill>
                  <a:schemeClr val="tx1"/>
                </a:solidFill>
              </a:rPr>
              <a:t>Aset</a:t>
            </a:r>
            <a:r>
              <a:rPr lang="en-US" sz="3600" b="1" dirty="0" smtClean="0">
                <a:solidFill>
                  <a:schemeClr val="tx1"/>
                </a:solidFill>
              </a:rPr>
              <a:t> </a:t>
            </a:r>
            <a:r>
              <a:rPr lang="en-US" sz="3600" b="1" dirty="0" err="1" smtClean="0">
                <a:solidFill>
                  <a:schemeClr val="tx1"/>
                </a:solidFill>
              </a:rPr>
              <a:t>Tidak</a:t>
            </a:r>
            <a:r>
              <a:rPr lang="en-US" sz="3600" b="1" dirty="0" smtClean="0">
                <a:solidFill>
                  <a:schemeClr val="tx1"/>
                </a:solidFill>
              </a:rPr>
              <a:t> </a:t>
            </a:r>
            <a:r>
              <a:rPr lang="en-US" sz="3600" b="1" dirty="0" err="1" smtClean="0">
                <a:solidFill>
                  <a:schemeClr val="tx1"/>
                </a:solidFill>
              </a:rPr>
              <a:t>Berwujud</a:t>
            </a:r>
            <a:r>
              <a:rPr lang="en-US" sz="3600" b="1" dirty="0" smtClean="0">
                <a:solidFill>
                  <a:schemeClr val="tx1"/>
                </a:solidFill>
              </a:rPr>
              <a:t> – Dg </a:t>
            </a:r>
            <a:r>
              <a:rPr lang="en-US" sz="3600" b="1" dirty="0" err="1" smtClean="0">
                <a:solidFill>
                  <a:schemeClr val="tx1"/>
                </a:solidFill>
              </a:rPr>
              <a:t>Masa</a:t>
            </a:r>
            <a:r>
              <a:rPr lang="en-US" sz="3600" b="1" dirty="0" smtClean="0">
                <a:solidFill>
                  <a:schemeClr val="tx1"/>
                </a:solidFill>
              </a:rPr>
              <a:t> </a:t>
            </a:r>
            <a:r>
              <a:rPr lang="en-US" sz="3600" b="1" dirty="0" err="1" smtClean="0">
                <a:solidFill>
                  <a:schemeClr val="tx1"/>
                </a:solidFill>
              </a:rPr>
              <a:t>Manfaat</a:t>
            </a:r>
            <a:r>
              <a:rPr lang="en-US" sz="3600" b="1" dirty="0" smtClean="0">
                <a:solidFill>
                  <a:schemeClr val="tx1"/>
                </a:solidFill>
              </a:rPr>
              <a:t> </a:t>
            </a:r>
            <a:r>
              <a:rPr lang="en-US" sz="3600" b="1" dirty="0" err="1" smtClean="0">
                <a:solidFill>
                  <a:schemeClr val="tx1"/>
                </a:solidFill>
              </a:rPr>
              <a:t>Tidak</a:t>
            </a:r>
            <a:r>
              <a:rPr lang="en-US" sz="3600" b="1" dirty="0" smtClean="0">
                <a:solidFill>
                  <a:schemeClr val="tx1"/>
                </a:solidFill>
              </a:rPr>
              <a:t> </a:t>
            </a:r>
            <a:r>
              <a:rPr lang="en-US" sz="3600" b="1" dirty="0" err="1" smtClean="0">
                <a:solidFill>
                  <a:schemeClr val="tx1"/>
                </a:solidFill>
              </a:rPr>
              <a:t>Terbatas</a:t>
            </a:r>
            <a:r>
              <a:rPr lang="en-US" sz="3600" b="1" dirty="0" smtClean="0">
                <a:solidFill>
                  <a:schemeClr val="tx1"/>
                </a:solidFill>
              </a:rPr>
              <a:t> </a:t>
            </a:r>
            <a:r>
              <a:rPr lang="en-US" sz="3600" b="1" dirty="0" err="1" smtClean="0">
                <a:solidFill>
                  <a:schemeClr val="tx1"/>
                </a:solidFill>
              </a:rPr>
              <a:t>Selain</a:t>
            </a:r>
            <a:r>
              <a:rPr lang="en-US" sz="3600" b="1" dirty="0" smtClean="0">
                <a:solidFill>
                  <a:schemeClr val="tx1"/>
                </a:solidFill>
              </a:rPr>
              <a:t> Goodwill</a:t>
            </a:r>
            <a:endParaRPr lang="en-US" sz="3600" b="1" dirty="0">
              <a:solidFill>
                <a:schemeClr val="tx1"/>
              </a:solidFill>
            </a:endParaRPr>
          </a:p>
        </p:txBody>
      </p:sp>
      <p:sp>
        <p:nvSpPr>
          <p:cNvPr id="7" name="TextBox 6"/>
          <p:cNvSpPr txBox="1"/>
          <p:nvPr/>
        </p:nvSpPr>
        <p:spPr>
          <a:xfrm>
            <a:off x="617838" y="1260389"/>
            <a:ext cx="10849232" cy="5419689"/>
          </a:xfrm>
          <a:prstGeom prst="rect">
            <a:avLst/>
          </a:prstGeom>
          <a:noFill/>
        </p:spPr>
        <p:txBody>
          <a:bodyPr wrap="square" rtlCol="0">
            <a:spAutoFit/>
          </a:bodyPr>
          <a:lstStyle/>
          <a:p>
            <a:pPr algn="just">
              <a:lnSpc>
                <a:spcPct val="150000"/>
              </a:lnSpc>
            </a:pPr>
            <a:r>
              <a:rPr lang="en-US" sz="2600" dirty="0" err="1" smtClean="0"/>
              <a:t>Aturan</a:t>
            </a:r>
            <a:r>
              <a:rPr lang="en-US" sz="2600" dirty="0" smtClean="0"/>
              <a:t> </a:t>
            </a:r>
            <a:r>
              <a:rPr lang="en-US" sz="2600" dirty="0" err="1" smtClean="0"/>
              <a:t>dalam</a:t>
            </a:r>
            <a:r>
              <a:rPr lang="en-US" sz="2600" dirty="0" smtClean="0"/>
              <a:t> </a:t>
            </a:r>
            <a:r>
              <a:rPr lang="en-US" sz="2600" dirty="0" err="1" smtClean="0"/>
              <a:t>menurunkan</a:t>
            </a:r>
            <a:r>
              <a:rPr lang="en-US" sz="2600" dirty="0" smtClean="0"/>
              <a:t> </a:t>
            </a:r>
            <a:r>
              <a:rPr lang="en-US" sz="2600" dirty="0" err="1" smtClean="0"/>
              <a:t>nilai</a:t>
            </a:r>
            <a:r>
              <a:rPr lang="en-US" sz="2600" dirty="0" smtClean="0"/>
              <a:t> goodwill </a:t>
            </a:r>
            <a:r>
              <a:rPr lang="en-US" sz="2600" dirty="0" err="1" smtClean="0"/>
              <a:t>merupakan</a:t>
            </a:r>
            <a:r>
              <a:rPr lang="en-US" sz="2600" dirty="0" smtClean="0"/>
              <a:t> </a:t>
            </a:r>
            <a:r>
              <a:rPr lang="en-US" sz="2600" dirty="0" err="1" smtClean="0"/>
              <a:t>suatu</a:t>
            </a:r>
            <a:r>
              <a:rPr lang="en-US" sz="2600" dirty="0" smtClean="0"/>
              <a:t> </a:t>
            </a:r>
            <a:r>
              <a:rPr lang="en-US" sz="2600" dirty="0" err="1" smtClean="0"/>
              <a:t>proses</a:t>
            </a:r>
            <a:r>
              <a:rPr lang="en-US" sz="2600" dirty="0" smtClean="0"/>
              <a:t> yang </a:t>
            </a:r>
            <a:r>
              <a:rPr lang="en-US" sz="2600" dirty="0" err="1" smtClean="0"/>
              <a:t>terdiri</a:t>
            </a:r>
            <a:r>
              <a:rPr lang="en-US" sz="2600" dirty="0" smtClean="0"/>
              <a:t>  </a:t>
            </a:r>
            <a:r>
              <a:rPr lang="en-US" sz="2600" dirty="0" err="1" smtClean="0"/>
              <a:t>atas</a:t>
            </a:r>
            <a:r>
              <a:rPr lang="en-US" sz="2600" dirty="0" smtClean="0"/>
              <a:t>  </a:t>
            </a:r>
            <a:r>
              <a:rPr lang="en-US" sz="2600" dirty="0" err="1" smtClean="0"/>
              <a:t>dua</a:t>
            </a:r>
            <a:r>
              <a:rPr lang="en-US" sz="2600" dirty="0" smtClean="0"/>
              <a:t>  </a:t>
            </a:r>
            <a:r>
              <a:rPr lang="en-US" sz="2600" dirty="0" err="1" smtClean="0"/>
              <a:t>tahap</a:t>
            </a:r>
            <a:r>
              <a:rPr lang="en-US" sz="2600" dirty="0" smtClean="0"/>
              <a:t>.  </a:t>
            </a:r>
            <a:r>
              <a:rPr lang="en-US" sz="2600" dirty="0" err="1" smtClean="0"/>
              <a:t>Pada</a:t>
            </a:r>
            <a:r>
              <a:rPr lang="en-US" sz="2600" dirty="0" smtClean="0"/>
              <a:t>  </a:t>
            </a:r>
            <a:r>
              <a:rPr lang="en-US" sz="2600" dirty="0" err="1" smtClean="0"/>
              <a:t>tahap</a:t>
            </a:r>
            <a:r>
              <a:rPr lang="en-US" sz="2600" dirty="0" smtClean="0"/>
              <a:t>  </a:t>
            </a:r>
            <a:r>
              <a:rPr lang="en-US" sz="2600" dirty="0" err="1" smtClean="0"/>
              <a:t>pertama</a:t>
            </a:r>
            <a:r>
              <a:rPr lang="en-US" sz="2600" dirty="0" smtClean="0"/>
              <a:t>,  </a:t>
            </a:r>
            <a:r>
              <a:rPr lang="en-US" sz="2600" dirty="0" err="1" smtClean="0"/>
              <a:t>perusahaan</a:t>
            </a:r>
            <a:r>
              <a:rPr lang="en-US" sz="2600" dirty="0" smtClean="0"/>
              <a:t>  </a:t>
            </a:r>
            <a:r>
              <a:rPr lang="en-US" sz="2600" dirty="0" err="1" smtClean="0"/>
              <a:t>harus</a:t>
            </a:r>
            <a:r>
              <a:rPr lang="en-US" sz="2600" dirty="0" smtClean="0"/>
              <a:t>  </a:t>
            </a:r>
            <a:r>
              <a:rPr lang="en-US" sz="2600" dirty="0" err="1" smtClean="0"/>
              <a:t>melakukan</a:t>
            </a:r>
            <a:r>
              <a:rPr lang="en-US" sz="2600" dirty="0" smtClean="0"/>
              <a:t> </a:t>
            </a:r>
            <a:r>
              <a:rPr lang="en-US" sz="2600" dirty="0" err="1" smtClean="0"/>
              <a:t>perbandingan</a:t>
            </a:r>
            <a:r>
              <a:rPr lang="en-US" sz="2600" dirty="0" smtClean="0"/>
              <a:t> </a:t>
            </a:r>
            <a:r>
              <a:rPr lang="en-US" sz="2600" dirty="0" err="1" smtClean="0"/>
              <a:t>terhadap</a:t>
            </a:r>
            <a:r>
              <a:rPr lang="en-US" sz="2600" dirty="0" smtClean="0"/>
              <a:t> </a:t>
            </a:r>
            <a:r>
              <a:rPr lang="en-US" sz="2600" dirty="0" err="1" smtClean="0"/>
              <a:t>nilai</a:t>
            </a:r>
            <a:r>
              <a:rPr lang="en-US" sz="2600" dirty="0" smtClean="0"/>
              <a:t> </a:t>
            </a:r>
            <a:r>
              <a:rPr lang="en-US" sz="2600" dirty="0" err="1" smtClean="0"/>
              <a:t>wajar</a:t>
            </a:r>
            <a:r>
              <a:rPr lang="en-US" sz="2600" dirty="0" smtClean="0"/>
              <a:t> unit yang </a:t>
            </a:r>
            <a:r>
              <a:rPr lang="en-US" sz="2600" dirty="0" err="1" smtClean="0"/>
              <a:t>kemudian</a:t>
            </a:r>
            <a:r>
              <a:rPr lang="en-US" sz="2600" dirty="0" smtClean="0"/>
              <a:t> </a:t>
            </a:r>
            <a:r>
              <a:rPr lang="en-US" sz="2600" dirty="0" err="1" smtClean="0"/>
              <a:t>dilaporkan</a:t>
            </a:r>
            <a:r>
              <a:rPr lang="en-US" sz="2600" dirty="0" smtClean="0"/>
              <a:t> </a:t>
            </a:r>
            <a:r>
              <a:rPr lang="en-US" sz="2600" dirty="0" err="1" smtClean="0"/>
              <a:t>pada</a:t>
            </a:r>
            <a:r>
              <a:rPr lang="en-US" sz="2600" dirty="0" smtClean="0"/>
              <a:t> </a:t>
            </a:r>
            <a:r>
              <a:rPr lang="en-US" sz="2600" dirty="0" err="1" smtClean="0"/>
              <a:t>jumlah</a:t>
            </a:r>
            <a:r>
              <a:rPr lang="en-US" sz="2600" dirty="0" smtClean="0"/>
              <a:t> yang  </a:t>
            </a:r>
            <a:r>
              <a:rPr lang="en-US" sz="2600" dirty="0" err="1" smtClean="0"/>
              <a:t>tercatat</a:t>
            </a:r>
            <a:r>
              <a:rPr lang="en-US" sz="2600" dirty="0" smtClean="0"/>
              <a:t>,  </a:t>
            </a:r>
            <a:r>
              <a:rPr lang="en-US" sz="2600" dirty="0" err="1" smtClean="0"/>
              <a:t>termasuk</a:t>
            </a:r>
            <a:r>
              <a:rPr lang="en-US" sz="2600" dirty="0" smtClean="0"/>
              <a:t>  goodwill.  </a:t>
            </a:r>
            <a:r>
              <a:rPr lang="en-US" sz="2600" dirty="0" err="1" smtClean="0"/>
              <a:t>Apabila</a:t>
            </a:r>
            <a:r>
              <a:rPr lang="en-US" sz="2600" dirty="0" smtClean="0"/>
              <a:t>  </a:t>
            </a:r>
            <a:r>
              <a:rPr lang="en-US" sz="2600" dirty="0" err="1" smtClean="0"/>
              <a:t>nilai</a:t>
            </a:r>
            <a:r>
              <a:rPr lang="en-US" sz="2600" dirty="0" smtClean="0"/>
              <a:t>  </a:t>
            </a:r>
            <a:r>
              <a:rPr lang="en-US" sz="2600" dirty="0" err="1" smtClean="0"/>
              <a:t>wajar</a:t>
            </a:r>
            <a:r>
              <a:rPr lang="en-US" sz="2600" dirty="0" smtClean="0"/>
              <a:t>  unit  yang  </a:t>
            </a:r>
            <a:r>
              <a:rPr lang="en-US" sz="2600" dirty="0" err="1" smtClean="0"/>
              <a:t>dilaporkan</a:t>
            </a:r>
            <a:r>
              <a:rPr lang="en-US" sz="2600" dirty="0" smtClean="0"/>
              <a:t> </a:t>
            </a:r>
            <a:r>
              <a:rPr lang="en-US" sz="2600" dirty="0" err="1" smtClean="0"/>
              <a:t>perusahaan</a:t>
            </a:r>
            <a:r>
              <a:rPr lang="en-US" sz="2600" dirty="0" smtClean="0"/>
              <a:t> </a:t>
            </a:r>
            <a:r>
              <a:rPr lang="en-US" sz="2600" dirty="0" err="1" smtClean="0"/>
              <a:t>melebihi</a:t>
            </a:r>
            <a:r>
              <a:rPr lang="en-US" sz="2600" dirty="0" smtClean="0"/>
              <a:t> </a:t>
            </a:r>
            <a:r>
              <a:rPr lang="en-US" sz="2600" dirty="0" err="1" smtClean="0"/>
              <a:t>dari</a:t>
            </a:r>
            <a:r>
              <a:rPr lang="en-US" sz="2600" dirty="0" smtClean="0"/>
              <a:t> </a:t>
            </a:r>
            <a:r>
              <a:rPr lang="en-US" sz="2600" dirty="0" err="1" smtClean="0"/>
              <a:t>jumlah</a:t>
            </a:r>
            <a:r>
              <a:rPr lang="en-US" sz="2600" dirty="0" smtClean="0"/>
              <a:t> yang </a:t>
            </a:r>
            <a:r>
              <a:rPr lang="en-US" sz="2600" dirty="0" err="1" smtClean="0"/>
              <a:t>tercatat</a:t>
            </a:r>
            <a:r>
              <a:rPr lang="en-US" sz="2600" dirty="0" smtClean="0"/>
              <a:t>, </a:t>
            </a:r>
            <a:r>
              <a:rPr lang="en-US" sz="2600" dirty="0" err="1" smtClean="0"/>
              <a:t>maka</a:t>
            </a:r>
            <a:r>
              <a:rPr lang="en-US" sz="2600" dirty="0" smtClean="0"/>
              <a:t> </a:t>
            </a:r>
            <a:r>
              <a:rPr lang="en-US" sz="2600" dirty="0" err="1" smtClean="0"/>
              <a:t>penurunan</a:t>
            </a:r>
            <a:r>
              <a:rPr lang="en-US" sz="2600" dirty="0" smtClean="0"/>
              <a:t> </a:t>
            </a:r>
            <a:r>
              <a:rPr lang="en-US" sz="2600" dirty="0" err="1" smtClean="0"/>
              <a:t>nilai</a:t>
            </a:r>
            <a:r>
              <a:rPr lang="en-US" sz="2600" dirty="0" smtClean="0"/>
              <a:t> goodwill </a:t>
            </a:r>
            <a:r>
              <a:rPr lang="en-US" sz="2600" dirty="0" err="1" smtClean="0"/>
              <a:t>tidak</a:t>
            </a:r>
            <a:r>
              <a:rPr lang="en-US" sz="2600" dirty="0" smtClean="0"/>
              <a:t>  </a:t>
            </a:r>
            <a:r>
              <a:rPr lang="en-US" sz="2600" dirty="0" err="1" smtClean="0"/>
              <a:t>dipertimbangkan</a:t>
            </a:r>
            <a:r>
              <a:rPr lang="en-US" sz="2600" dirty="0" smtClean="0"/>
              <a:t>.  Perusahaan  </a:t>
            </a:r>
            <a:r>
              <a:rPr lang="en-US" sz="2600" dirty="0" err="1" smtClean="0"/>
              <a:t>tidak</a:t>
            </a:r>
            <a:r>
              <a:rPr lang="en-US" sz="2600" dirty="0" smtClean="0"/>
              <a:t>  </a:t>
            </a:r>
            <a:r>
              <a:rPr lang="en-US" sz="2600" dirty="0" err="1" smtClean="0"/>
              <a:t>perlu</a:t>
            </a:r>
            <a:r>
              <a:rPr lang="en-US" sz="2600" dirty="0" smtClean="0"/>
              <a:t>  </a:t>
            </a:r>
            <a:r>
              <a:rPr lang="en-US" sz="2600" dirty="0" err="1" smtClean="0"/>
              <a:t>melakukan</a:t>
            </a:r>
            <a:r>
              <a:rPr lang="en-US" sz="2600" dirty="0" smtClean="0"/>
              <a:t>  </a:t>
            </a:r>
            <a:r>
              <a:rPr lang="en-US" sz="2600" dirty="0" err="1" smtClean="0"/>
              <a:t>apa-apa</a:t>
            </a:r>
            <a:r>
              <a:rPr lang="en-US" sz="2600" dirty="0" smtClean="0"/>
              <a:t>  </a:t>
            </a:r>
            <a:r>
              <a:rPr lang="en-US" sz="2600" dirty="0" err="1" smtClean="0"/>
              <a:t>lagi</a:t>
            </a:r>
            <a:r>
              <a:rPr lang="en-US" sz="2600" dirty="0" smtClean="0"/>
              <a:t>. </a:t>
            </a:r>
            <a:r>
              <a:rPr lang="en-US" sz="2600" dirty="0" err="1" smtClean="0"/>
              <a:t>Kedua</a:t>
            </a:r>
            <a:r>
              <a:rPr lang="en-US" sz="2600" dirty="0" smtClean="0"/>
              <a:t>,  </a:t>
            </a:r>
            <a:r>
              <a:rPr lang="en-US" sz="2600" dirty="0" err="1" smtClean="0"/>
              <a:t>menetapkan</a:t>
            </a:r>
            <a:r>
              <a:rPr lang="en-US" sz="2600" dirty="0" smtClean="0"/>
              <a:t>  </a:t>
            </a:r>
            <a:r>
              <a:rPr lang="en-US" sz="2600" dirty="0" err="1" smtClean="0"/>
              <a:t>nilai</a:t>
            </a:r>
            <a:r>
              <a:rPr lang="en-US" sz="2600" dirty="0" smtClean="0"/>
              <a:t>  </a:t>
            </a:r>
            <a:r>
              <a:rPr lang="en-US" sz="2600" dirty="0" err="1" smtClean="0"/>
              <a:t>wajar</a:t>
            </a:r>
            <a:r>
              <a:rPr lang="en-US" sz="2600" dirty="0" smtClean="0"/>
              <a:t>  goodwill  </a:t>
            </a:r>
            <a:r>
              <a:rPr lang="en-US" sz="2600" dirty="0" err="1" smtClean="0"/>
              <a:t>dan</a:t>
            </a:r>
            <a:r>
              <a:rPr lang="en-US" sz="2600" dirty="0" smtClean="0"/>
              <a:t>  </a:t>
            </a:r>
            <a:r>
              <a:rPr lang="en-US" sz="2600" dirty="0" err="1" smtClean="0"/>
              <a:t>membandingkannya</a:t>
            </a:r>
            <a:r>
              <a:rPr lang="en-US" sz="2600" dirty="0" smtClean="0"/>
              <a:t>  </a:t>
            </a:r>
            <a:r>
              <a:rPr lang="en-US" sz="2600" dirty="0" err="1" smtClean="0"/>
              <a:t>dengan</a:t>
            </a:r>
            <a:r>
              <a:rPr lang="en-US" sz="2600" dirty="0" smtClean="0"/>
              <a:t> </a:t>
            </a:r>
            <a:r>
              <a:rPr lang="en-US" sz="2600" dirty="0" err="1" smtClean="0"/>
              <a:t>jumlah</a:t>
            </a:r>
            <a:r>
              <a:rPr lang="en-US" sz="2600" dirty="0" smtClean="0"/>
              <a:t> </a:t>
            </a:r>
            <a:r>
              <a:rPr lang="en-US" sz="2600" dirty="0" err="1" smtClean="0"/>
              <a:t>tercatatnya</a:t>
            </a:r>
            <a:r>
              <a:rPr lang="en-US" sz="2600" dirty="0" smtClean="0"/>
              <a:t>.</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a:t>
            </a:r>
            <a:r>
              <a:rPr lang="en-US" sz="3600" b="1" dirty="0" err="1" smtClean="0">
                <a:solidFill>
                  <a:schemeClr val="tx1"/>
                </a:solidFill>
              </a:rPr>
              <a:t>Penelitian</a:t>
            </a:r>
            <a:r>
              <a:rPr lang="en-US" sz="3600" b="1" dirty="0" smtClean="0">
                <a:solidFill>
                  <a:schemeClr val="tx1"/>
                </a:solidFill>
              </a:rPr>
              <a:t> </a:t>
            </a:r>
            <a:r>
              <a:rPr lang="en-US" sz="3600" b="1" dirty="0" err="1" smtClean="0">
                <a:solidFill>
                  <a:schemeClr val="tx1"/>
                </a:solidFill>
              </a:rPr>
              <a:t>dan</a:t>
            </a:r>
            <a:r>
              <a:rPr lang="en-US" sz="3600" b="1" dirty="0" smtClean="0">
                <a:solidFill>
                  <a:schemeClr val="tx1"/>
                </a:solidFill>
              </a:rPr>
              <a:t> </a:t>
            </a:r>
            <a:r>
              <a:rPr lang="en-US" sz="3600" b="1" dirty="0" err="1" smtClean="0">
                <a:solidFill>
                  <a:schemeClr val="tx1"/>
                </a:solidFill>
              </a:rPr>
              <a:t>Pengembangan</a:t>
            </a:r>
            <a:endParaRPr lang="en-US" sz="3600" b="1" dirty="0">
              <a:solidFill>
                <a:schemeClr val="tx1"/>
              </a:solidFill>
            </a:endParaRPr>
          </a:p>
        </p:txBody>
      </p:sp>
      <p:sp>
        <p:nvSpPr>
          <p:cNvPr id="9" name="TextBox 8"/>
          <p:cNvSpPr txBox="1"/>
          <p:nvPr/>
        </p:nvSpPr>
        <p:spPr>
          <a:xfrm>
            <a:off x="716697" y="1260389"/>
            <a:ext cx="10972803" cy="3323987"/>
          </a:xfrm>
          <a:prstGeom prst="rect">
            <a:avLst/>
          </a:prstGeom>
          <a:noFill/>
        </p:spPr>
        <p:txBody>
          <a:bodyPr wrap="square" rtlCol="0">
            <a:spAutoFit/>
          </a:bodyPr>
          <a:lstStyle/>
          <a:p>
            <a:pPr marL="457200" lvl="0" indent="-457200" algn="just">
              <a:lnSpc>
                <a:spcPct val="150000"/>
              </a:lnSpc>
              <a:buFont typeface="+mj-lt"/>
              <a:buAutoNum type="arabicPeriod"/>
            </a:pPr>
            <a:r>
              <a:rPr lang="en-US" sz="2800" b="1" dirty="0" err="1" smtClean="0"/>
              <a:t>Mengidentifikasi</a:t>
            </a:r>
            <a:r>
              <a:rPr lang="en-US" sz="2800" b="1" dirty="0" smtClean="0"/>
              <a:t> </a:t>
            </a:r>
            <a:r>
              <a:rPr lang="en-US" sz="2800" b="1" dirty="0" err="1" smtClean="0"/>
              <a:t>Aktivitas</a:t>
            </a:r>
            <a:r>
              <a:rPr lang="en-US" sz="2800" b="1" dirty="0" smtClean="0"/>
              <a:t> </a:t>
            </a:r>
            <a:r>
              <a:rPr lang="en-US" sz="2800" b="1" dirty="0" err="1" smtClean="0"/>
              <a:t>Penelitian</a:t>
            </a:r>
            <a:r>
              <a:rPr lang="en-US" sz="2800" b="1" dirty="0" smtClean="0"/>
              <a:t> </a:t>
            </a:r>
            <a:r>
              <a:rPr lang="en-US" sz="2800" b="1" dirty="0" err="1" smtClean="0"/>
              <a:t>dan</a:t>
            </a:r>
            <a:r>
              <a:rPr lang="en-US" sz="2800" b="1" dirty="0" smtClean="0"/>
              <a:t> </a:t>
            </a:r>
            <a:r>
              <a:rPr lang="en-US" sz="2800" b="1" dirty="0" err="1" smtClean="0"/>
              <a:t>Pengembangan</a:t>
            </a:r>
            <a:r>
              <a:rPr lang="en-US" sz="2800" b="1" dirty="0" smtClean="0"/>
              <a:t> </a:t>
            </a:r>
            <a:endParaRPr lang="en-US" sz="2800" dirty="0" smtClean="0"/>
          </a:p>
          <a:p>
            <a:pPr marL="457200" lvl="0" indent="-457200" algn="just">
              <a:lnSpc>
                <a:spcPct val="150000"/>
              </a:lnSpc>
              <a:buFont typeface="+mj-lt"/>
              <a:buAutoNum type="alphaLcPeriod"/>
            </a:pPr>
            <a:r>
              <a:rPr lang="en-US" sz="2800" dirty="0" err="1" smtClean="0"/>
              <a:t>Kegiatan</a:t>
            </a:r>
            <a:r>
              <a:rPr lang="en-US" sz="2800" dirty="0" smtClean="0"/>
              <a:t> </a:t>
            </a:r>
            <a:r>
              <a:rPr lang="en-US" sz="2800" dirty="0" err="1" smtClean="0"/>
              <a:t>Penelitian</a:t>
            </a:r>
            <a:r>
              <a:rPr lang="en-US" sz="2800" dirty="0" smtClean="0"/>
              <a:t> </a:t>
            </a:r>
          </a:p>
          <a:p>
            <a:pPr marL="395288" algn="just">
              <a:lnSpc>
                <a:spcPct val="150000"/>
              </a:lnSpc>
            </a:pPr>
            <a:r>
              <a:rPr lang="en-US" sz="2800" dirty="0" err="1" smtClean="0"/>
              <a:t>Merupakan</a:t>
            </a:r>
            <a:r>
              <a:rPr lang="en-US" sz="2800" dirty="0" smtClean="0"/>
              <a:t> </a:t>
            </a:r>
            <a:r>
              <a:rPr lang="en-US" sz="2800" dirty="0" err="1" smtClean="0"/>
              <a:t>investigasi</a:t>
            </a:r>
            <a:r>
              <a:rPr lang="en-US" sz="2800" dirty="0" smtClean="0"/>
              <a:t> </a:t>
            </a:r>
            <a:r>
              <a:rPr lang="en-US" sz="2800" dirty="0" err="1" smtClean="0"/>
              <a:t>asli</a:t>
            </a:r>
            <a:r>
              <a:rPr lang="en-US" sz="2800" dirty="0" smtClean="0"/>
              <a:t> </a:t>
            </a:r>
            <a:r>
              <a:rPr lang="en-US" sz="2800" dirty="0" err="1" smtClean="0"/>
              <a:t>serta</a:t>
            </a:r>
            <a:r>
              <a:rPr lang="en-US" sz="2800" dirty="0" smtClean="0"/>
              <a:t> </a:t>
            </a:r>
            <a:r>
              <a:rPr lang="en-US" sz="2800" dirty="0" err="1" smtClean="0"/>
              <a:t>direncanakan</a:t>
            </a:r>
            <a:r>
              <a:rPr lang="en-US" sz="2800" dirty="0" smtClean="0"/>
              <a:t> yang </a:t>
            </a:r>
            <a:r>
              <a:rPr lang="en-US" sz="2800" dirty="0" err="1" smtClean="0"/>
              <a:t>dilaksanakan</a:t>
            </a:r>
            <a:r>
              <a:rPr lang="en-US" sz="2800" dirty="0" smtClean="0"/>
              <a:t> </a:t>
            </a:r>
            <a:r>
              <a:rPr lang="en-US" sz="2800" dirty="0" err="1" smtClean="0"/>
              <a:t>dengan</a:t>
            </a:r>
            <a:r>
              <a:rPr lang="en-US" sz="2800" dirty="0" smtClean="0"/>
              <a:t> </a:t>
            </a:r>
            <a:r>
              <a:rPr lang="en-US" sz="2800" dirty="0" err="1" smtClean="0"/>
              <a:t>suatu</a:t>
            </a:r>
            <a:r>
              <a:rPr lang="en-US" sz="2800" dirty="0" smtClean="0"/>
              <a:t>  </a:t>
            </a:r>
            <a:r>
              <a:rPr lang="en-US" sz="2800" dirty="0" err="1" smtClean="0"/>
              <a:t>prospek</a:t>
            </a:r>
            <a:r>
              <a:rPr lang="en-US" sz="2800" dirty="0" smtClean="0"/>
              <a:t>  </a:t>
            </a:r>
            <a:r>
              <a:rPr lang="en-US" sz="2800" dirty="0" err="1" smtClean="0"/>
              <a:t>untuk</a:t>
            </a:r>
            <a:r>
              <a:rPr lang="en-US" sz="2800" dirty="0" smtClean="0"/>
              <a:t>    </a:t>
            </a:r>
            <a:r>
              <a:rPr lang="en-US" sz="2800" dirty="0" err="1" smtClean="0"/>
              <a:t>memperoleh</a:t>
            </a:r>
            <a:r>
              <a:rPr lang="en-US" sz="2800" dirty="0" smtClean="0"/>
              <a:t>  </a:t>
            </a:r>
            <a:r>
              <a:rPr lang="en-US" sz="2800" dirty="0" err="1" smtClean="0"/>
              <a:t>suatu</a:t>
            </a:r>
            <a:r>
              <a:rPr lang="en-US" sz="2800" dirty="0" smtClean="0"/>
              <a:t>  </a:t>
            </a:r>
            <a:r>
              <a:rPr lang="en-US" sz="2800" dirty="0" err="1" smtClean="0"/>
              <a:t>pengetahuan</a:t>
            </a:r>
            <a:r>
              <a:rPr lang="en-US" sz="2800" dirty="0" smtClean="0"/>
              <a:t>  </a:t>
            </a:r>
            <a:r>
              <a:rPr lang="en-US" sz="2800" dirty="0" err="1" smtClean="0"/>
              <a:t>ilmiah</a:t>
            </a:r>
            <a:r>
              <a:rPr lang="en-US" sz="2800" dirty="0" smtClean="0"/>
              <a:t>  </a:t>
            </a:r>
            <a:r>
              <a:rPr lang="en-US" sz="2800" dirty="0" err="1" smtClean="0"/>
              <a:t>ataupun</a:t>
            </a:r>
            <a:r>
              <a:rPr lang="en-US" sz="2800" dirty="0" smtClean="0"/>
              <a:t> </a:t>
            </a:r>
            <a:r>
              <a:rPr lang="en-US" sz="2800" dirty="0" err="1" smtClean="0"/>
              <a:t>teknis</a:t>
            </a:r>
            <a:r>
              <a:rPr lang="en-US" sz="2800" dirty="0" smtClean="0"/>
              <a:t> </a:t>
            </a:r>
            <a:r>
              <a:rPr lang="en-US" sz="2800" dirty="0" err="1" smtClean="0"/>
              <a:t>dan</a:t>
            </a:r>
            <a:r>
              <a:rPr lang="en-US" sz="2800" dirty="0" smtClean="0"/>
              <a:t> </a:t>
            </a:r>
            <a:r>
              <a:rPr lang="en-US" sz="2800" dirty="0" err="1" smtClean="0"/>
              <a:t>pemahaman</a:t>
            </a:r>
            <a:r>
              <a:rPr lang="en-US" sz="2800" dirty="0" smtClean="0"/>
              <a:t> </a:t>
            </a:r>
            <a:r>
              <a:rPr lang="en-US" sz="2800" dirty="0" err="1" smtClean="0"/>
              <a:t>baru</a:t>
            </a:r>
            <a:r>
              <a:rPr lang="en-US" sz="28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a:t>
            </a:r>
            <a:r>
              <a:rPr lang="en-US" sz="3600" b="1" dirty="0" err="1" smtClean="0">
                <a:solidFill>
                  <a:schemeClr val="tx1"/>
                </a:solidFill>
              </a:rPr>
              <a:t>Penelitian</a:t>
            </a:r>
            <a:r>
              <a:rPr lang="en-US" sz="3600" b="1" dirty="0" smtClean="0">
                <a:solidFill>
                  <a:schemeClr val="tx1"/>
                </a:solidFill>
              </a:rPr>
              <a:t> </a:t>
            </a:r>
            <a:r>
              <a:rPr lang="en-US" sz="3600" b="1" dirty="0" err="1" smtClean="0">
                <a:solidFill>
                  <a:schemeClr val="tx1"/>
                </a:solidFill>
              </a:rPr>
              <a:t>dan</a:t>
            </a:r>
            <a:r>
              <a:rPr lang="en-US" sz="3600" b="1" dirty="0" smtClean="0">
                <a:solidFill>
                  <a:schemeClr val="tx1"/>
                </a:solidFill>
              </a:rPr>
              <a:t> </a:t>
            </a:r>
            <a:r>
              <a:rPr lang="en-US" sz="3600" b="1" dirty="0" err="1" smtClean="0">
                <a:solidFill>
                  <a:schemeClr val="tx1"/>
                </a:solidFill>
              </a:rPr>
              <a:t>Pengembangan</a:t>
            </a:r>
            <a:endParaRPr lang="en-US" sz="3600" b="1" dirty="0">
              <a:solidFill>
                <a:schemeClr val="tx1"/>
              </a:solidFill>
            </a:endParaRPr>
          </a:p>
        </p:txBody>
      </p:sp>
      <p:sp>
        <p:nvSpPr>
          <p:cNvPr id="9" name="TextBox 8"/>
          <p:cNvSpPr txBox="1"/>
          <p:nvPr/>
        </p:nvSpPr>
        <p:spPr>
          <a:xfrm>
            <a:off x="642555" y="1458101"/>
            <a:ext cx="10602093" cy="3970318"/>
          </a:xfrm>
          <a:prstGeom prst="rect">
            <a:avLst/>
          </a:prstGeom>
          <a:noFill/>
        </p:spPr>
        <p:txBody>
          <a:bodyPr wrap="square" rtlCol="0">
            <a:spAutoFit/>
          </a:bodyPr>
          <a:lstStyle/>
          <a:p>
            <a:pPr marL="457200" lvl="0" indent="-457200" algn="just">
              <a:lnSpc>
                <a:spcPct val="150000"/>
              </a:lnSpc>
              <a:buFont typeface="+mj-lt"/>
              <a:buAutoNum type="alphaLcPeriod" startAt="2"/>
            </a:pPr>
            <a:r>
              <a:rPr lang="en-US" sz="2800" dirty="0" err="1" smtClean="0"/>
              <a:t>Kegiatan</a:t>
            </a:r>
            <a:r>
              <a:rPr lang="en-US" sz="2800" dirty="0" smtClean="0"/>
              <a:t> Pembangunan </a:t>
            </a:r>
          </a:p>
          <a:p>
            <a:pPr marL="469900" algn="just">
              <a:lnSpc>
                <a:spcPct val="150000"/>
              </a:lnSpc>
            </a:pPr>
            <a:r>
              <a:rPr lang="en-US" sz="2800" dirty="0" err="1" smtClean="0"/>
              <a:t>Penerapan</a:t>
            </a:r>
            <a:r>
              <a:rPr lang="en-US" sz="2800" dirty="0" smtClean="0"/>
              <a:t>  </a:t>
            </a:r>
            <a:r>
              <a:rPr lang="en-US" sz="2800" dirty="0" err="1" smtClean="0"/>
              <a:t>temuan</a:t>
            </a:r>
            <a:r>
              <a:rPr lang="en-US" sz="2800" dirty="0" smtClean="0"/>
              <a:t>  </a:t>
            </a:r>
            <a:r>
              <a:rPr lang="en-US" sz="2800" dirty="0" err="1" smtClean="0"/>
              <a:t>riset</a:t>
            </a:r>
            <a:r>
              <a:rPr lang="en-US" sz="2800" dirty="0" smtClean="0"/>
              <a:t>  </a:t>
            </a:r>
            <a:r>
              <a:rPr lang="en-US" sz="2800" dirty="0" err="1" smtClean="0"/>
              <a:t>atau</a:t>
            </a:r>
            <a:r>
              <a:rPr lang="en-US" sz="2800" dirty="0" smtClean="0"/>
              <a:t>  </a:t>
            </a:r>
            <a:r>
              <a:rPr lang="en-US" sz="2800" dirty="0" err="1" smtClean="0"/>
              <a:t>pengetahuan</a:t>
            </a:r>
            <a:r>
              <a:rPr lang="en-US" sz="2800" dirty="0" smtClean="0"/>
              <a:t>  </a:t>
            </a:r>
            <a:r>
              <a:rPr lang="en-US" sz="2800" dirty="0" err="1" smtClean="0"/>
              <a:t>lainnya</a:t>
            </a:r>
            <a:r>
              <a:rPr lang="en-US" sz="2800" dirty="0" smtClean="0"/>
              <a:t>  </a:t>
            </a:r>
            <a:r>
              <a:rPr lang="en-US" sz="2800" dirty="0" err="1" smtClean="0"/>
              <a:t>untuk</a:t>
            </a:r>
            <a:r>
              <a:rPr lang="en-US" sz="2800" dirty="0" smtClean="0"/>
              <a:t>  </a:t>
            </a:r>
            <a:r>
              <a:rPr lang="en-US" sz="2800" dirty="0" err="1" smtClean="0"/>
              <a:t>suatu</a:t>
            </a:r>
            <a:r>
              <a:rPr lang="en-US" sz="2800" dirty="0" smtClean="0"/>
              <a:t>  </a:t>
            </a:r>
            <a:r>
              <a:rPr lang="en-US" sz="2800" dirty="0" err="1" smtClean="0"/>
              <a:t>rencana</a:t>
            </a:r>
            <a:r>
              <a:rPr lang="en-US" sz="2800" dirty="0" smtClean="0"/>
              <a:t> </a:t>
            </a:r>
            <a:r>
              <a:rPr lang="en-US" sz="2800" dirty="0" err="1" smtClean="0"/>
              <a:t>ataupun</a:t>
            </a:r>
            <a:r>
              <a:rPr lang="en-US" sz="2800" dirty="0" smtClean="0"/>
              <a:t> </a:t>
            </a:r>
            <a:r>
              <a:rPr lang="en-US" sz="2800" dirty="0" err="1" smtClean="0"/>
              <a:t>suatu</a:t>
            </a:r>
            <a:r>
              <a:rPr lang="en-US" sz="2800" dirty="0" smtClean="0"/>
              <a:t> </a:t>
            </a:r>
            <a:r>
              <a:rPr lang="en-US" sz="2800" dirty="0" err="1" smtClean="0"/>
              <a:t>desain</a:t>
            </a:r>
            <a:r>
              <a:rPr lang="en-US" sz="2800" dirty="0" smtClean="0"/>
              <a:t> </a:t>
            </a:r>
            <a:r>
              <a:rPr lang="en-US" sz="2800" dirty="0" err="1" smtClean="0"/>
              <a:t>dalam</a:t>
            </a:r>
            <a:r>
              <a:rPr lang="en-US" sz="2800" dirty="0" smtClean="0"/>
              <a:t> </a:t>
            </a:r>
            <a:r>
              <a:rPr lang="en-US" sz="2800" dirty="0" err="1" smtClean="0"/>
              <a:t>produksi</a:t>
            </a:r>
            <a:r>
              <a:rPr lang="en-US" sz="2800" dirty="0" smtClean="0"/>
              <a:t> </a:t>
            </a:r>
            <a:r>
              <a:rPr lang="en-US" sz="2800" dirty="0" err="1" smtClean="0"/>
              <a:t>bahan</a:t>
            </a:r>
            <a:r>
              <a:rPr lang="en-US" sz="2800" dirty="0" smtClean="0"/>
              <a:t> </a:t>
            </a:r>
            <a:r>
              <a:rPr lang="en-US" sz="2800" dirty="0" err="1" smtClean="0"/>
              <a:t>baru</a:t>
            </a:r>
            <a:r>
              <a:rPr lang="en-US" sz="2800" dirty="0" smtClean="0"/>
              <a:t> </a:t>
            </a:r>
            <a:r>
              <a:rPr lang="en-US" sz="2800" dirty="0" err="1" smtClean="0"/>
              <a:t>atau</a:t>
            </a:r>
            <a:r>
              <a:rPr lang="en-US" sz="2800" dirty="0" smtClean="0"/>
              <a:t> </a:t>
            </a:r>
            <a:r>
              <a:rPr lang="en-US" sz="2800" dirty="0" err="1" smtClean="0"/>
              <a:t>secara</a:t>
            </a:r>
            <a:r>
              <a:rPr lang="en-US" sz="2800" dirty="0" smtClean="0"/>
              <a:t> </a:t>
            </a:r>
            <a:r>
              <a:rPr lang="en-US" sz="2800" dirty="0" err="1" smtClean="0"/>
              <a:t>substansial</a:t>
            </a:r>
            <a:r>
              <a:rPr lang="en-US" sz="2800" dirty="0" smtClean="0"/>
              <a:t> </a:t>
            </a:r>
            <a:r>
              <a:rPr lang="en-US" sz="2800" dirty="0" err="1" smtClean="0"/>
              <a:t>ditingkatkan</a:t>
            </a:r>
            <a:r>
              <a:rPr lang="en-US" sz="2800" dirty="0" smtClean="0"/>
              <a:t>,  </a:t>
            </a:r>
            <a:r>
              <a:rPr lang="en-US" sz="2800" dirty="0" err="1" smtClean="0"/>
              <a:t>merencanakan</a:t>
            </a:r>
            <a:r>
              <a:rPr lang="en-US" sz="2800" dirty="0" smtClean="0"/>
              <a:t>,  </a:t>
            </a:r>
            <a:r>
              <a:rPr lang="en-US" sz="2800" dirty="0" err="1" smtClean="0"/>
              <a:t>produk</a:t>
            </a:r>
            <a:r>
              <a:rPr lang="en-US" sz="2800" dirty="0" smtClean="0"/>
              <a:t>,  </a:t>
            </a:r>
            <a:r>
              <a:rPr lang="en-US" sz="2800" dirty="0" err="1" smtClean="0"/>
              <a:t>proses</a:t>
            </a:r>
            <a:r>
              <a:rPr lang="en-US" sz="2800" dirty="0" smtClean="0"/>
              <a:t>,  </a:t>
            </a:r>
            <a:r>
              <a:rPr lang="en-US" sz="2800" dirty="0" err="1" smtClean="0"/>
              <a:t>sistem</a:t>
            </a:r>
            <a:r>
              <a:rPr lang="en-US" sz="2800" dirty="0" smtClean="0"/>
              <a:t>  </a:t>
            </a:r>
            <a:r>
              <a:rPr lang="en-US" sz="2800" dirty="0" err="1" smtClean="0"/>
              <a:t>atau</a:t>
            </a:r>
            <a:r>
              <a:rPr lang="en-US" sz="2800" dirty="0" smtClean="0"/>
              <a:t>  </a:t>
            </a:r>
            <a:r>
              <a:rPr lang="en-US" sz="2800" dirty="0" err="1" smtClean="0"/>
              <a:t>jasa</a:t>
            </a:r>
            <a:r>
              <a:rPr lang="en-US" sz="2800" dirty="0" smtClean="0"/>
              <a:t>  </a:t>
            </a:r>
            <a:r>
              <a:rPr lang="en-US" sz="2800" dirty="0" err="1" smtClean="0"/>
              <a:t>sebelum</a:t>
            </a:r>
            <a:r>
              <a:rPr lang="en-US" sz="2800" dirty="0" smtClean="0"/>
              <a:t> </a:t>
            </a:r>
            <a:r>
              <a:rPr lang="en-US" sz="2800" dirty="0" err="1" smtClean="0"/>
              <a:t>dimulainya</a:t>
            </a:r>
            <a:r>
              <a:rPr lang="en-US" sz="2800" dirty="0" smtClean="0"/>
              <a:t> </a:t>
            </a:r>
            <a:r>
              <a:rPr lang="en-US" sz="2800" dirty="0" err="1" smtClean="0"/>
              <a:t>produksi</a:t>
            </a:r>
            <a:r>
              <a:rPr lang="en-US" sz="2800" dirty="0" smtClean="0"/>
              <a:t> </a:t>
            </a:r>
            <a:r>
              <a:rPr lang="en-US" sz="2800" dirty="0" err="1" smtClean="0"/>
              <a:t>komersial</a:t>
            </a:r>
            <a:r>
              <a:rPr lang="en-US" sz="2800" dirty="0" smtClean="0"/>
              <a:t> </a:t>
            </a:r>
            <a:r>
              <a:rPr lang="en-US" sz="2800" dirty="0" err="1" smtClean="0"/>
              <a:t>atau</a:t>
            </a:r>
            <a:r>
              <a:rPr lang="en-US" sz="2800" dirty="0" smtClean="0"/>
              <a:t> </a:t>
            </a:r>
            <a:r>
              <a:rPr lang="en-US" sz="2800" dirty="0" err="1" smtClean="0"/>
              <a:t>pemakaian</a:t>
            </a:r>
            <a:r>
              <a:rPr lang="en-US" sz="28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a:t>
            </a:r>
            <a:r>
              <a:rPr lang="en-US" sz="3600" b="1" dirty="0" err="1" smtClean="0">
                <a:solidFill>
                  <a:schemeClr val="tx1"/>
                </a:solidFill>
              </a:rPr>
              <a:t>Penelitian</a:t>
            </a:r>
            <a:r>
              <a:rPr lang="en-US" sz="3600" b="1" dirty="0" smtClean="0">
                <a:solidFill>
                  <a:schemeClr val="tx1"/>
                </a:solidFill>
              </a:rPr>
              <a:t> </a:t>
            </a:r>
            <a:r>
              <a:rPr lang="en-US" sz="3600" b="1" dirty="0" err="1" smtClean="0">
                <a:solidFill>
                  <a:schemeClr val="tx1"/>
                </a:solidFill>
              </a:rPr>
              <a:t>dan</a:t>
            </a:r>
            <a:r>
              <a:rPr lang="en-US" sz="3600" b="1" dirty="0" smtClean="0">
                <a:solidFill>
                  <a:schemeClr val="tx1"/>
                </a:solidFill>
              </a:rPr>
              <a:t> </a:t>
            </a:r>
            <a:r>
              <a:rPr lang="en-US" sz="3600" b="1" dirty="0" err="1" smtClean="0">
                <a:solidFill>
                  <a:schemeClr val="tx1"/>
                </a:solidFill>
              </a:rPr>
              <a:t>Pengembangan</a:t>
            </a:r>
            <a:endParaRPr lang="en-US" sz="3600" b="1" dirty="0">
              <a:solidFill>
                <a:schemeClr val="tx1"/>
              </a:solidFill>
            </a:endParaRPr>
          </a:p>
        </p:txBody>
      </p:sp>
      <p:sp>
        <p:nvSpPr>
          <p:cNvPr id="9" name="TextBox 8"/>
          <p:cNvSpPr txBox="1"/>
          <p:nvPr/>
        </p:nvSpPr>
        <p:spPr>
          <a:xfrm>
            <a:off x="642555" y="1458101"/>
            <a:ext cx="10602093" cy="4493538"/>
          </a:xfrm>
          <a:prstGeom prst="rect">
            <a:avLst/>
          </a:prstGeom>
          <a:noFill/>
        </p:spPr>
        <p:txBody>
          <a:bodyPr wrap="square" rtlCol="0">
            <a:spAutoFit/>
          </a:bodyPr>
          <a:lstStyle/>
          <a:p>
            <a:pPr marL="514350" lvl="0" indent="-514350" algn="just">
              <a:buFont typeface="+mj-lt"/>
              <a:buAutoNum type="arabicPeriod" startAt="2"/>
            </a:pPr>
            <a:r>
              <a:rPr lang="en-US" sz="2600" b="1" dirty="0" err="1" smtClean="0"/>
              <a:t>Akuntansi</a:t>
            </a:r>
            <a:r>
              <a:rPr lang="en-US" sz="2600" b="1" dirty="0" smtClean="0"/>
              <a:t> </a:t>
            </a:r>
            <a:r>
              <a:rPr lang="en-US" sz="2600" b="1" dirty="0" err="1" smtClean="0"/>
              <a:t>Aktivitas</a:t>
            </a:r>
            <a:r>
              <a:rPr lang="en-US" sz="2600" b="1" dirty="0" smtClean="0"/>
              <a:t> </a:t>
            </a:r>
            <a:r>
              <a:rPr lang="en-US" sz="2600" b="1" dirty="0" err="1" smtClean="0"/>
              <a:t>Penelitian</a:t>
            </a:r>
            <a:r>
              <a:rPr lang="en-US" sz="2600" b="1" dirty="0" smtClean="0"/>
              <a:t> </a:t>
            </a:r>
            <a:r>
              <a:rPr lang="en-US" sz="2600" b="1" dirty="0" err="1" smtClean="0"/>
              <a:t>dan</a:t>
            </a:r>
            <a:r>
              <a:rPr lang="en-US" sz="2600" b="1" dirty="0" smtClean="0"/>
              <a:t> </a:t>
            </a:r>
            <a:r>
              <a:rPr lang="en-US" sz="2600" b="1" dirty="0" err="1" smtClean="0"/>
              <a:t>Pengembangan</a:t>
            </a:r>
            <a:r>
              <a:rPr lang="en-US" sz="2600" b="1" dirty="0" smtClean="0"/>
              <a:t> </a:t>
            </a:r>
            <a:endParaRPr lang="en-US" sz="2600" dirty="0" smtClean="0"/>
          </a:p>
          <a:p>
            <a:pPr marL="514350" lvl="0" indent="-514350" algn="just">
              <a:buFont typeface="+mj-lt"/>
              <a:buAutoNum type="alphaLcPeriod"/>
            </a:pPr>
            <a:r>
              <a:rPr lang="en-US" sz="2600" dirty="0" err="1" smtClean="0"/>
              <a:t>Bahan</a:t>
            </a:r>
            <a:r>
              <a:rPr lang="en-US" sz="2600" dirty="0" smtClean="0"/>
              <a:t>, </a:t>
            </a:r>
            <a:r>
              <a:rPr lang="en-US" sz="2600" dirty="0" err="1" smtClean="0"/>
              <a:t>peralatan</a:t>
            </a:r>
            <a:r>
              <a:rPr lang="en-US" sz="2600" dirty="0" smtClean="0"/>
              <a:t>, </a:t>
            </a:r>
            <a:r>
              <a:rPr lang="en-US" sz="2600" dirty="0" err="1" smtClean="0"/>
              <a:t>dan</a:t>
            </a:r>
            <a:r>
              <a:rPr lang="en-US" sz="2600" dirty="0" smtClean="0"/>
              <a:t> </a:t>
            </a:r>
            <a:r>
              <a:rPr lang="en-US" sz="2600" dirty="0" err="1" smtClean="0"/>
              <a:t>fasilitas</a:t>
            </a:r>
            <a:r>
              <a:rPr lang="en-US" sz="2600" dirty="0" smtClean="0"/>
              <a:t> </a:t>
            </a:r>
          </a:p>
          <a:p>
            <a:pPr marL="519113" algn="just"/>
            <a:r>
              <a:rPr lang="en-US" sz="2600" dirty="0" err="1" smtClean="0"/>
              <a:t>Beban</a:t>
            </a:r>
            <a:r>
              <a:rPr lang="en-US" sz="2600" dirty="0" smtClean="0"/>
              <a:t>  </a:t>
            </a:r>
            <a:r>
              <a:rPr lang="en-US" sz="2600" dirty="0" err="1" smtClean="0"/>
              <a:t>biaya</a:t>
            </a:r>
            <a:r>
              <a:rPr lang="en-US" sz="2600" dirty="0" smtClean="0"/>
              <a:t>  </a:t>
            </a:r>
            <a:r>
              <a:rPr lang="en-US" sz="2600" dirty="0" err="1" smtClean="0"/>
              <a:t>keseluruhan</a:t>
            </a:r>
            <a:r>
              <a:rPr lang="en-US" sz="2600" dirty="0" smtClean="0"/>
              <a:t>,  </a:t>
            </a:r>
            <a:r>
              <a:rPr lang="en-US" sz="2600" dirty="0" err="1" smtClean="0"/>
              <a:t>kecuali</a:t>
            </a:r>
            <a:r>
              <a:rPr lang="en-US" sz="2600" dirty="0" smtClean="0"/>
              <a:t>  item  </a:t>
            </a:r>
            <a:r>
              <a:rPr lang="en-US" sz="2600" dirty="0" err="1" smtClean="0"/>
              <a:t>memiliki</a:t>
            </a:r>
            <a:r>
              <a:rPr lang="en-US" sz="2600" dirty="0" smtClean="0"/>
              <a:t>  </a:t>
            </a:r>
            <a:r>
              <a:rPr lang="en-US" sz="2600" dirty="0" err="1" smtClean="0"/>
              <a:t>alternatif</a:t>
            </a:r>
            <a:r>
              <a:rPr lang="en-US" sz="2600" dirty="0" smtClean="0"/>
              <a:t>  </a:t>
            </a:r>
            <a:r>
              <a:rPr lang="en-US" sz="2600" dirty="0" err="1" smtClean="0"/>
              <a:t>penggunaan</a:t>
            </a:r>
            <a:r>
              <a:rPr lang="en-US" sz="2600" dirty="0" smtClean="0"/>
              <a:t> </a:t>
            </a:r>
            <a:r>
              <a:rPr lang="en-US" sz="2600" dirty="0" err="1" smtClean="0"/>
              <a:t>masa</a:t>
            </a:r>
            <a:r>
              <a:rPr lang="en-US" sz="2600" dirty="0" smtClean="0"/>
              <a:t>  </a:t>
            </a:r>
            <a:r>
              <a:rPr lang="en-US" sz="2600" dirty="0" err="1" smtClean="0"/>
              <a:t>depan</a:t>
            </a:r>
            <a:r>
              <a:rPr lang="en-US" sz="2600" dirty="0" smtClean="0"/>
              <a:t>.  </a:t>
            </a:r>
            <a:r>
              <a:rPr lang="en-US" sz="2600" dirty="0" err="1" smtClean="0"/>
              <a:t>Jika</a:t>
            </a:r>
            <a:r>
              <a:rPr lang="en-US" sz="2600" dirty="0" smtClean="0"/>
              <a:t>  </a:t>
            </a:r>
            <a:r>
              <a:rPr lang="en-US" sz="2600" dirty="0" err="1" smtClean="0"/>
              <a:t>ada</a:t>
            </a:r>
            <a:r>
              <a:rPr lang="en-US" sz="2600" dirty="0" smtClean="0"/>
              <a:t>  </a:t>
            </a:r>
            <a:r>
              <a:rPr lang="en-US" sz="2600" dirty="0" err="1" smtClean="0"/>
              <a:t>alternatif</a:t>
            </a:r>
            <a:r>
              <a:rPr lang="en-US" sz="2600" dirty="0" smtClean="0"/>
              <a:t>  </a:t>
            </a:r>
            <a:r>
              <a:rPr lang="en-US" sz="2600" dirty="0" err="1" smtClean="0"/>
              <a:t>penggunaan</a:t>
            </a:r>
            <a:r>
              <a:rPr lang="en-US" sz="2600" dirty="0" smtClean="0"/>
              <a:t>  </a:t>
            </a:r>
            <a:r>
              <a:rPr lang="en-US" sz="2600" dirty="0" err="1" smtClean="0"/>
              <a:t>masa</a:t>
            </a:r>
            <a:r>
              <a:rPr lang="en-US" sz="2600" dirty="0" smtClean="0"/>
              <a:t>  </a:t>
            </a:r>
            <a:r>
              <a:rPr lang="en-US" sz="2600" dirty="0" err="1" smtClean="0"/>
              <a:t>depan</a:t>
            </a:r>
            <a:r>
              <a:rPr lang="en-US" sz="2600" dirty="0" smtClean="0"/>
              <a:t>,  </a:t>
            </a:r>
            <a:r>
              <a:rPr lang="en-US" sz="2600" dirty="0" err="1" smtClean="0"/>
              <a:t>membawa</a:t>
            </a:r>
            <a:r>
              <a:rPr lang="en-US" sz="2600" dirty="0" smtClean="0"/>
              <a:t> </a:t>
            </a:r>
            <a:r>
              <a:rPr lang="en-US" sz="2600" dirty="0" err="1" smtClean="0"/>
              <a:t>barang-barang</a:t>
            </a:r>
            <a:r>
              <a:rPr lang="en-US" sz="2600" dirty="0" smtClean="0"/>
              <a:t> </a:t>
            </a:r>
            <a:r>
              <a:rPr lang="en-US" sz="2600" dirty="0" err="1" smtClean="0"/>
              <a:t>sebagai</a:t>
            </a:r>
            <a:r>
              <a:rPr lang="en-US" sz="2600" dirty="0" smtClean="0"/>
              <a:t> </a:t>
            </a:r>
            <a:r>
              <a:rPr lang="en-US" sz="2600" dirty="0" err="1" smtClean="0"/>
              <a:t>persediaan</a:t>
            </a:r>
            <a:r>
              <a:rPr lang="en-US" sz="2600" dirty="0" smtClean="0"/>
              <a:t> </a:t>
            </a:r>
            <a:r>
              <a:rPr lang="en-US" sz="2600" dirty="0" err="1" smtClean="0"/>
              <a:t>dan</a:t>
            </a:r>
            <a:r>
              <a:rPr lang="en-US" sz="2600" dirty="0" smtClean="0"/>
              <a:t> </a:t>
            </a:r>
            <a:r>
              <a:rPr lang="en-US" sz="2600" dirty="0" err="1" smtClean="0"/>
              <a:t>mengalokasikan</a:t>
            </a:r>
            <a:r>
              <a:rPr lang="en-US" sz="2600" dirty="0" smtClean="0"/>
              <a:t> </a:t>
            </a:r>
            <a:r>
              <a:rPr lang="en-US" sz="2600" dirty="0" err="1" smtClean="0"/>
              <a:t>dana</a:t>
            </a:r>
            <a:r>
              <a:rPr lang="en-US" sz="2600" dirty="0" smtClean="0"/>
              <a:t> </a:t>
            </a:r>
            <a:r>
              <a:rPr lang="en-US" sz="2600" dirty="0" err="1" smtClean="0"/>
              <a:t>dikonsumsi</a:t>
            </a:r>
            <a:r>
              <a:rPr lang="en-US" sz="2600" dirty="0" smtClean="0"/>
              <a:t>, </a:t>
            </a:r>
            <a:r>
              <a:rPr lang="en-US" sz="2600" dirty="0" err="1" smtClean="0"/>
              <a:t>atau</a:t>
            </a:r>
            <a:r>
              <a:rPr lang="en-US" sz="2600" dirty="0" smtClean="0"/>
              <a:t> </a:t>
            </a:r>
            <a:r>
              <a:rPr lang="en-US" sz="2600" dirty="0" err="1" smtClean="0"/>
              <a:t>memanfaatkan</a:t>
            </a:r>
            <a:r>
              <a:rPr lang="en-US" sz="2600" dirty="0" smtClean="0"/>
              <a:t> </a:t>
            </a:r>
            <a:r>
              <a:rPr lang="en-US" sz="2600" dirty="0" err="1" smtClean="0"/>
              <a:t>dan</a:t>
            </a:r>
            <a:r>
              <a:rPr lang="en-US" sz="2600" dirty="0" smtClean="0"/>
              <a:t> </a:t>
            </a:r>
            <a:r>
              <a:rPr lang="en-US" sz="2600" dirty="0" err="1" smtClean="0"/>
              <a:t>depresiasi</a:t>
            </a:r>
            <a:r>
              <a:rPr lang="en-US" sz="2600" dirty="0" smtClean="0"/>
              <a:t> yang </a:t>
            </a:r>
            <a:r>
              <a:rPr lang="en-US" sz="2600" dirty="0" err="1" smtClean="0"/>
              <a:t>digunakan</a:t>
            </a:r>
            <a:r>
              <a:rPr lang="en-US" sz="2600" dirty="0" smtClean="0"/>
              <a:t>.</a:t>
            </a:r>
          </a:p>
          <a:p>
            <a:pPr marL="514350" lvl="0" indent="-514350" algn="just">
              <a:buFont typeface="+mj-lt"/>
              <a:buAutoNum type="alphaLcPeriod" startAt="2"/>
            </a:pPr>
            <a:r>
              <a:rPr lang="en-US" sz="2600" dirty="0" err="1" smtClean="0"/>
              <a:t>Personil</a:t>
            </a:r>
            <a:r>
              <a:rPr lang="en-US" sz="2600" dirty="0" smtClean="0"/>
              <a:t> </a:t>
            </a:r>
          </a:p>
          <a:p>
            <a:pPr marL="519113" algn="just"/>
            <a:r>
              <a:rPr lang="en-US" sz="2600" dirty="0" err="1" smtClean="0"/>
              <a:t>Beban</a:t>
            </a:r>
            <a:r>
              <a:rPr lang="en-US" sz="2600" dirty="0" smtClean="0"/>
              <a:t>  </a:t>
            </a:r>
            <a:r>
              <a:rPr lang="en-US" sz="2600" dirty="0" err="1" smtClean="0"/>
              <a:t>sebagai</a:t>
            </a:r>
            <a:r>
              <a:rPr lang="en-US" sz="2600" dirty="0" smtClean="0"/>
              <a:t>  </a:t>
            </a:r>
            <a:r>
              <a:rPr lang="en-US" sz="2600" dirty="0" err="1" smtClean="0"/>
              <a:t>gaji</a:t>
            </a:r>
            <a:r>
              <a:rPr lang="en-US" sz="2600" dirty="0" smtClean="0"/>
              <a:t>  yang  </a:t>
            </a:r>
            <a:r>
              <a:rPr lang="en-US" sz="2600" dirty="0" err="1" smtClean="0"/>
              <a:t>dikeluarkan</a:t>
            </a:r>
            <a:r>
              <a:rPr lang="en-US" sz="2600" dirty="0" smtClean="0"/>
              <a:t>,  </a:t>
            </a:r>
            <a:r>
              <a:rPr lang="en-US" sz="2600" dirty="0" err="1" smtClean="0"/>
              <a:t>upah</a:t>
            </a:r>
            <a:r>
              <a:rPr lang="en-US" sz="2600" dirty="0" smtClean="0"/>
              <a:t>  </a:t>
            </a:r>
            <a:r>
              <a:rPr lang="en-US" sz="2600" dirty="0" err="1" smtClean="0"/>
              <a:t>dan</a:t>
            </a:r>
            <a:r>
              <a:rPr lang="en-US" sz="2600" dirty="0" smtClean="0"/>
              <a:t>  </a:t>
            </a:r>
            <a:r>
              <a:rPr lang="en-US" sz="2600" dirty="0" err="1" smtClean="0"/>
              <a:t>biaya</a:t>
            </a:r>
            <a:r>
              <a:rPr lang="en-US" sz="2600" dirty="0" smtClean="0"/>
              <a:t>  yang  </a:t>
            </a:r>
            <a:r>
              <a:rPr lang="en-US" sz="2600" dirty="0" err="1" smtClean="0"/>
              <a:t>terkait</a:t>
            </a:r>
            <a:r>
              <a:rPr lang="en-US" sz="2600" dirty="0" smtClean="0"/>
              <a:t> </a:t>
            </a:r>
            <a:r>
              <a:rPr lang="en-US" sz="2600" dirty="0" err="1" smtClean="0"/>
              <a:t>lainnya</a:t>
            </a:r>
            <a:r>
              <a:rPr lang="en-US" sz="2600" dirty="0" smtClean="0"/>
              <a:t>  yang  </a:t>
            </a:r>
            <a:r>
              <a:rPr lang="en-US" sz="2600" dirty="0" err="1" smtClean="0"/>
              <a:t>berasal</a:t>
            </a:r>
            <a:r>
              <a:rPr lang="en-US" sz="2600" dirty="0" smtClean="0"/>
              <a:t>  </a:t>
            </a:r>
            <a:r>
              <a:rPr lang="en-US" sz="2600" dirty="0" err="1" smtClean="0"/>
              <a:t>dari</a:t>
            </a:r>
            <a:r>
              <a:rPr lang="en-US" sz="2600" dirty="0" smtClean="0"/>
              <a:t>  </a:t>
            </a:r>
            <a:r>
              <a:rPr lang="en-US" sz="2600" dirty="0" err="1" smtClean="0"/>
              <a:t>karyawan</a:t>
            </a:r>
            <a:r>
              <a:rPr lang="en-US" sz="2600" dirty="0" smtClean="0"/>
              <a:t>  yang  </a:t>
            </a:r>
            <a:r>
              <a:rPr lang="en-US" sz="2600" dirty="0" err="1" smtClean="0"/>
              <a:t>melibatkan</a:t>
            </a:r>
            <a:r>
              <a:rPr lang="en-US" sz="2600" dirty="0" smtClean="0"/>
              <a:t>  </a:t>
            </a:r>
            <a:r>
              <a:rPr lang="en-US" sz="2600" dirty="0" err="1" smtClean="0"/>
              <a:t>diri</a:t>
            </a:r>
            <a:r>
              <a:rPr lang="en-US" sz="2600" dirty="0" smtClean="0"/>
              <a:t>  </a:t>
            </a:r>
            <a:r>
              <a:rPr lang="en-US" sz="2600" dirty="0" err="1" smtClean="0"/>
              <a:t>dalam</a:t>
            </a:r>
            <a:r>
              <a:rPr lang="en-US" sz="2600" dirty="0" smtClean="0"/>
              <a:t> </a:t>
            </a:r>
            <a:r>
              <a:rPr lang="en-US" sz="2600" dirty="0" err="1" smtClean="0"/>
              <a:t>penelitian</a:t>
            </a:r>
            <a:r>
              <a:rPr lang="en-US" sz="2600" dirty="0" smtClean="0"/>
              <a:t> </a:t>
            </a:r>
            <a:r>
              <a:rPr lang="en-US" sz="2600" dirty="0" err="1" smtClean="0"/>
              <a:t>dan</a:t>
            </a:r>
            <a:r>
              <a:rPr lang="en-US" sz="2600" dirty="0" smtClean="0"/>
              <a:t> </a:t>
            </a:r>
            <a:r>
              <a:rPr lang="en-US" sz="2600" dirty="0" err="1" smtClean="0"/>
              <a:t>pengembangan</a:t>
            </a:r>
            <a:r>
              <a:rPr lang="en-US" sz="26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a:t>
            </a:r>
            <a:r>
              <a:rPr lang="en-US" sz="3600" b="1" dirty="0" err="1" smtClean="0">
                <a:solidFill>
                  <a:schemeClr val="tx1"/>
                </a:solidFill>
              </a:rPr>
              <a:t>Penelitian</a:t>
            </a:r>
            <a:r>
              <a:rPr lang="en-US" sz="3600" b="1" dirty="0" smtClean="0">
                <a:solidFill>
                  <a:schemeClr val="tx1"/>
                </a:solidFill>
              </a:rPr>
              <a:t> </a:t>
            </a:r>
            <a:r>
              <a:rPr lang="en-US" sz="3600" b="1" dirty="0" err="1" smtClean="0">
                <a:solidFill>
                  <a:schemeClr val="tx1"/>
                </a:solidFill>
              </a:rPr>
              <a:t>dan</a:t>
            </a:r>
            <a:r>
              <a:rPr lang="en-US" sz="3600" b="1" dirty="0" smtClean="0">
                <a:solidFill>
                  <a:schemeClr val="tx1"/>
                </a:solidFill>
              </a:rPr>
              <a:t> </a:t>
            </a:r>
            <a:r>
              <a:rPr lang="en-US" sz="3600" b="1" dirty="0" err="1" smtClean="0">
                <a:solidFill>
                  <a:schemeClr val="tx1"/>
                </a:solidFill>
              </a:rPr>
              <a:t>Pengembangan</a:t>
            </a:r>
            <a:endParaRPr lang="en-US" sz="3600" b="1" dirty="0">
              <a:solidFill>
                <a:schemeClr val="tx1"/>
              </a:solidFill>
            </a:endParaRPr>
          </a:p>
        </p:txBody>
      </p:sp>
      <p:sp>
        <p:nvSpPr>
          <p:cNvPr id="9" name="TextBox 8"/>
          <p:cNvSpPr txBox="1"/>
          <p:nvPr/>
        </p:nvSpPr>
        <p:spPr>
          <a:xfrm>
            <a:off x="642555" y="1458101"/>
            <a:ext cx="10602093" cy="4893647"/>
          </a:xfrm>
          <a:prstGeom prst="rect">
            <a:avLst/>
          </a:prstGeom>
          <a:noFill/>
        </p:spPr>
        <p:txBody>
          <a:bodyPr wrap="square" rtlCol="0">
            <a:spAutoFit/>
          </a:bodyPr>
          <a:lstStyle/>
          <a:p>
            <a:pPr marL="514350" lvl="0" indent="-514350" algn="just">
              <a:buFont typeface="+mj-lt"/>
              <a:buAutoNum type="alphaLcPeriod" startAt="3"/>
            </a:pPr>
            <a:r>
              <a:rPr lang="en-US" sz="2600" dirty="0" err="1" smtClean="0"/>
              <a:t>Dibeli</a:t>
            </a:r>
            <a:r>
              <a:rPr lang="en-US" sz="2600" dirty="0" smtClean="0"/>
              <a:t> </a:t>
            </a:r>
            <a:r>
              <a:rPr lang="en-US" sz="2600" dirty="0" err="1" smtClean="0"/>
              <a:t>berwujud</a:t>
            </a:r>
            <a:r>
              <a:rPr lang="en-US" sz="2600" dirty="0" smtClean="0"/>
              <a:t> </a:t>
            </a:r>
          </a:p>
          <a:p>
            <a:pPr marL="568325" algn="just"/>
            <a:r>
              <a:rPr lang="en-US" sz="2600" dirty="0" err="1" smtClean="0"/>
              <a:t>Mengakui</a:t>
            </a:r>
            <a:r>
              <a:rPr lang="en-US" sz="2600" dirty="0" smtClean="0"/>
              <a:t>  </a:t>
            </a:r>
            <a:r>
              <a:rPr lang="en-US" sz="2600" dirty="0" err="1" smtClean="0"/>
              <a:t>dan</a:t>
            </a:r>
            <a:r>
              <a:rPr lang="en-US" sz="2600" dirty="0" smtClean="0"/>
              <a:t>  </a:t>
            </a:r>
            <a:r>
              <a:rPr lang="en-US" sz="2600" dirty="0" err="1" smtClean="0"/>
              <a:t>mengukur</a:t>
            </a:r>
            <a:r>
              <a:rPr lang="en-US" sz="2600" dirty="0" smtClean="0"/>
              <a:t>  </a:t>
            </a:r>
            <a:r>
              <a:rPr lang="en-US" sz="2600" dirty="0" err="1" smtClean="0"/>
              <a:t>pada</a:t>
            </a:r>
            <a:r>
              <a:rPr lang="en-US" sz="2600" dirty="0" smtClean="0"/>
              <a:t>  </a:t>
            </a:r>
            <a:r>
              <a:rPr lang="en-US" sz="2600" dirty="0" err="1" smtClean="0"/>
              <a:t>nilai</a:t>
            </a:r>
            <a:r>
              <a:rPr lang="en-US" sz="2600" dirty="0" smtClean="0"/>
              <a:t>  </a:t>
            </a:r>
            <a:r>
              <a:rPr lang="en-US" sz="2600" dirty="0" err="1" smtClean="0"/>
              <a:t>wajar</a:t>
            </a:r>
            <a:r>
              <a:rPr lang="en-US" sz="2600" dirty="0" smtClean="0"/>
              <a:t>.  </a:t>
            </a:r>
            <a:r>
              <a:rPr lang="en-US" sz="2600" dirty="0" err="1" smtClean="0"/>
              <a:t>Setelah</a:t>
            </a:r>
            <a:r>
              <a:rPr lang="en-US" sz="2600" dirty="0" smtClean="0"/>
              <a:t>  </a:t>
            </a:r>
            <a:r>
              <a:rPr lang="en-US" sz="2600" dirty="0" err="1" smtClean="0"/>
              <a:t>pengakuan</a:t>
            </a:r>
            <a:r>
              <a:rPr lang="en-US" sz="2600" dirty="0" smtClean="0"/>
              <a:t>  </a:t>
            </a:r>
            <a:r>
              <a:rPr lang="en-US" sz="2600" dirty="0" err="1" smtClean="0"/>
              <a:t>awal</a:t>
            </a:r>
            <a:r>
              <a:rPr lang="en-US" sz="2600" dirty="0" smtClean="0"/>
              <a:t>, account </a:t>
            </a:r>
            <a:r>
              <a:rPr lang="en-US" sz="2600" dirty="0" err="1" smtClean="0"/>
              <a:t>untuk</a:t>
            </a:r>
            <a:r>
              <a:rPr lang="en-US" sz="2600" dirty="0" smtClean="0"/>
              <a:t> </a:t>
            </a:r>
            <a:r>
              <a:rPr lang="en-US" sz="2600" dirty="0" err="1" smtClean="0"/>
              <a:t>sesuai</a:t>
            </a:r>
            <a:r>
              <a:rPr lang="en-US" sz="2600" dirty="0" smtClean="0"/>
              <a:t> </a:t>
            </a:r>
            <a:r>
              <a:rPr lang="en-US" sz="2600" dirty="0" err="1" smtClean="0"/>
              <a:t>dengan</a:t>
            </a:r>
            <a:r>
              <a:rPr lang="en-US" sz="2600" dirty="0" smtClean="0"/>
              <a:t> </a:t>
            </a:r>
            <a:r>
              <a:rPr lang="en-US" sz="2600" dirty="0" err="1" smtClean="0"/>
              <a:t>alam</a:t>
            </a:r>
            <a:r>
              <a:rPr lang="en-US" sz="2600" dirty="0" smtClean="0"/>
              <a:t> </a:t>
            </a:r>
            <a:r>
              <a:rPr lang="en-US" sz="2600" dirty="0" err="1" smtClean="0"/>
              <a:t>mereka</a:t>
            </a:r>
            <a:r>
              <a:rPr lang="en-US" sz="2600" dirty="0" smtClean="0"/>
              <a:t>. </a:t>
            </a:r>
          </a:p>
          <a:p>
            <a:pPr marL="514350" lvl="0" indent="-514350" algn="just">
              <a:buFont typeface="+mj-lt"/>
              <a:buAutoNum type="alphaLcPeriod" startAt="4"/>
            </a:pPr>
            <a:r>
              <a:rPr lang="en-US" sz="2600" dirty="0" err="1" smtClean="0"/>
              <a:t>Kontrak</a:t>
            </a:r>
            <a:r>
              <a:rPr lang="en-US" sz="2600" dirty="0" smtClean="0"/>
              <a:t> </a:t>
            </a:r>
            <a:r>
              <a:rPr lang="en-US" sz="2600" dirty="0" err="1" smtClean="0"/>
              <a:t>jasa</a:t>
            </a:r>
            <a:r>
              <a:rPr lang="en-US" sz="2600" dirty="0" smtClean="0"/>
              <a:t> </a:t>
            </a:r>
          </a:p>
          <a:p>
            <a:pPr marL="519113" algn="just"/>
            <a:r>
              <a:rPr lang="en-US" sz="2600" dirty="0" err="1" smtClean="0"/>
              <a:t>Beban</a:t>
            </a:r>
            <a:r>
              <a:rPr lang="en-US" sz="2600" dirty="0" smtClean="0"/>
              <a:t>  </a:t>
            </a:r>
            <a:r>
              <a:rPr lang="en-US" sz="2600" dirty="0" err="1" smtClean="0"/>
              <a:t>biaya</a:t>
            </a:r>
            <a:r>
              <a:rPr lang="en-US" sz="2600" dirty="0" smtClean="0"/>
              <a:t>  </a:t>
            </a:r>
            <a:r>
              <a:rPr lang="en-US" sz="2600" dirty="0" err="1" smtClean="0"/>
              <a:t>dari</a:t>
            </a:r>
            <a:r>
              <a:rPr lang="en-US" sz="2600" dirty="0" smtClean="0"/>
              <a:t>  </a:t>
            </a:r>
            <a:r>
              <a:rPr lang="en-US" sz="2600" dirty="0" err="1" smtClean="0"/>
              <a:t>jasa</a:t>
            </a:r>
            <a:r>
              <a:rPr lang="en-US" sz="2600" dirty="0" smtClean="0"/>
              <a:t>  yang  </a:t>
            </a:r>
            <a:r>
              <a:rPr lang="en-US" sz="2600" dirty="0" err="1" smtClean="0"/>
              <a:t>kemudian</a:t>
            </a:r>
            <a:r>
              <a:rPr lang="en-US" sz="2600" dirty="0" smtClean="0"/>
              <a:t>  </a:t>
            </a:r>
            <a:r>
              <a:rPr lang="en-US" sz="2600" dirty="0" err="1" smtClean="0"/>
              <a:t>dilakukan</a:t>
            </a:r>
            <a:r>
              <a:rPr lang="en-US" sz="2600" dirty="0" smtClean="0"/>
              <a:t>  </a:t>
            </a:r>
            <a:r>
              <a:rPr lang="en-US" sz="2600" dirty="0" err="1" smtClean="0"/>
              <a:t>oleh</a:t>
            </a:r>
            <a:r>
              <a:rPr lang="en-US" sz="2600" dirty="0" smtClean="0"/>
              <a:t>  </a:t>
            </a:r>
            <a:r>
              <a:rPr lang="en-US" sz="2600" dirty="0" err="1" smtClean="0"/>
              <a:t>orang</a:t>
            </a:r>
            <a:r>
              <a:rPr lang="en-US" sz="2600" dirty="0" smtClean="0"/>
              <a:t>  lain </a:t>
            </a:r>
            <a:r>
              <a:rPr lang="en-US" sz="2600" dirty="0" err="1" smtClean="0"/>
              <a:t>sehubungan</a:t>
            </a:r>
            <a:r>
              <a:rPr lang="en-US" sz="2600" dirty="0" smtClean="0"/>
              <a:t> </a:t>
            </a:r>
            <a:r>
              <a:rPr lang="en-US" sz="2600" dirty="0" err="1" smtClean="0"/>
              <a:t>dengan</a:t>
            </a:r>
            <a:r>
              <a:rPr lang="en-US" sz="2600" dirty="0" smtClean="0"/>
              <a:t> </a:t>
            </a:r>
            <a:r>
              <a:rPr lang="en-US" sz="2600" dirty="0" err="1" smtClean="0"/>
              <a:t>penelitian</a:t>
            </a:r>
            <a:r>
              <a:rPr lang="en-US" sz="2600" dirty="0" smtClean="0"/>
              <a:t> </a:t>
            </a:r>
            <a:r>
              <a:rPr lang="en-US" sz="2600" dirty="0" err="1" smtClean="0"/>
              <a:t>dan</a:t>
            </a:r>
            <a:r>
              <a:rPr lang="en-US" sz="2600" dirty="0" smtClean="0"/>
              <a:t> </a:t>
            </a:r>
            <a:r>
              <a:rPr lang="en-US" sz="2600" dirty="0" err="1" smtClean="0"/>
              <a:t>pengembangan</a:t>
            </a:r>
            <a:r>
              <a:rPr lang="en-US" sz="2600" dirty="0" smtClean="0"/>
              <a:t> </a:t>
            </a:r>
            <a:r>
              <a:rPr lang="en-US" sz="2600" dirty="0" err="1" smtClean="0"/>
              <a:t>pada</a:t>
            </a:r>
            <a:r>
              <a:rPr lang="en-US" sz="2600" dirty="0" smtClean="0"/>
              <a:t> </a:t>
            </a:r>
            <a:r>
              <a:rPr lang="en-US" sz="2600" dirty="0" err="1" smtClean="0"/>
              <a:t>saat</a:t>
            </a:r>
            <a:r>
              <a:rPr lang="en-US" sz="2600" dirty="0" smtClean="0"/>
              <a:t> </a:t>
            </a:r>
            <a:r>
              <a:rPr lang="en-US" sz="2600" dirty="0" err="1" smtClean="0"/>
              <a:t>terjadinya</a:t>
            </a:r>
            <a:r>
              <a:rPr lang="en-US" sz="2600" dirty="0" smtClean="0"/>
              <a:t>. </a:t>
            </a:r>
          </a:p>
          <a:p>
            <a:pPr marL="514350" lvl="0" indent="-514350" algn="just">
              <a:buFont typeface="+mj-lt"/>
              <a:buAutoNum type="alphaLcPeriod" startAt="5"/>
            </a:pPr>
            <a:r>
              <a:rPr lang="en-US" sz="2600" dirty="0" err="1" smtClean="0"/>
              <a:t>Biaya</a:t>
            </a:r>
            <a:r>
              <a:rPr lang="en-US" sz="2600" dirty="0" smtClean="0"/>
              <a:t> </a:t>
            </a:r>
            <a:r>
              <a:rPr lang="en-US" sz="2600" dirty="0" err="1" smtClean="0"/>
              <a:t>tidak</a:t>
            </a:r>
            <a:r>
              <a:rPr lang="en-US" sz="2600" dirty="0" smtClean="0"/>
              <a:t> </a:t>
            </a:r>
            <a:r>
              <a:rPr lang="en-US" sz="2600" dirty="0" err="1" smtClean="0"/>
              <a:t>langsung</a:t>
            </a:r>
            <a:r>
              <a:rPr lang="en-US" sz="2600" dirty="0" smtClean="0"/>
              <a:t> </a:t>
            </a:r>
          </a:p>
          <a:p>
            <a:pPr marL="469900" algn="just"/>
            <a:r>
              <a:rPr lang="en-US" sz="2600" dirty="0" err="1" smtClean="0"/>
              <a:t>Sertakan</a:t>
            </a:r>
            <a:r>
              <a:rPr lang="en-US" sz="2600" dirty="0" smtClean="0"/>
              <a:t> </a:t>
            </a:r>
            <a:r>
              <a:rPr lang="en-US" sz="2600" dirty="0" err="1" smtClean="0"/>
              <a:t>alokasi</a:t>
            </a:r>
            <a:r>
              <a:rPr lang="en-US" sz="2600" dirty="0" smtClean="0"/>
              <a:t> yang </a:t>
            </a:r>
            <a:r>
              <a:rPr lang="en-US" sz="2600" dirty="0" err="1" smtClean="0"/>
              <a:t>wajar</a:t>
            </a:r>
            <a:r>
              <a:rPr lang="en-US" sz="2600" dirty="0" smtClean="0"/>
              <a:t> </a:t>
            </a:r>
            <a:r>
              <a:rPr lang="en-US" sz="2600" dirty="0" err="1" smtClean="0"/>
              <a:t>biaya</a:t>
            </a:r>
            <a:r>
              <a:rPr lang="en-US" sz="2600" dirty="0" smtClean="0"/>
              <a:t> </a:t>
            </a:r>
            <a:r>
              <a:rPr lang="en-US" sz="2600" dirty="0" err="1" smtClean="0"/>
              <a:t>tidak</a:t>
            </a:r>
            <a:r>
              <a:rPr lang="en-US" sz="2600" dirty="0" smtClean="0"/>
              <a:t> </a:t>
            </a:r>
            <a:r>
              <a:rPr lang="en-US" sz="2600" dirty="0" err="1" smtClean="0"/>
              <a:t>langsung</a:t>
            </a:r>
            <a:r>
              <a:rPr lang="en-US" sz="2600" dirty="0" smtClean="0"/>
              <a:t> </a:t>
            </a:r>
            <a:r>
              <a:rPr lang="en-US" sz="2600" dirty="0" err="1" smtClean="0"/>
              <a:t>dalam</a:t>
            </a:r>
            <a:r>
              <a:rPr lang="en-US" sz="2600" dirty="0" smtClean="0"/>
              <a:t> </a:t>
            </a:r>
            <a:r>
              <a:rPr lang="en-US" sz="2600" dirty="0" err="1" smtClean="0"/>
              <a:t>biaya</a:t>
            </a:r>
            <a:r>
              <a:rPr lang="en-US" sz="2600" dirty="0" smtClean="0"/>
              <a:t> </a:t>
            </a:r>
            <a:r>
              <a:rPr lang="en-US" sz="2600" dirty="0" err="1" smtClean="0"/>
              <a:t>penelitian</a:t>
            </a:r>
            <a:r>
              <a:rPr lang="en-US" sz="2600" dirty="0" smtClean="0"/>
              <a:t> </a:t>
            </a:r>
            <a:r>
              <a:rPr lang="en-US" sz="2600" dirty="0" err="1" smtClean="0"/>
              <a:t>dan</a:t>
            </a:r>
            <a:r>
              <a:rPr lang="en-US" sz="2600" dirty="0" smtClean="0"/>
              <a:t>  </a:t>
            </a:r>
            <a:r>
              <a:rPr lang="en-US" sz="2600" dirty="0" err="1" smtClean="0"/>
              <a:t>pengembangan</a:t>
            </a:r>
            <a:r>
              <a:rPr lang="en-US" sz="2600" dirty="0" smtClean="0"/>
              <a:t>,  </a:t>
            </a:r>
            <a:r>
              <a:rPr lang="en-US" sz="2600" dirty="0" err="1" smtClean="0"/>
              <a:t>kecuali</a:t>
            </a:r>
            <a:r>
              <a:rPr lang="en-US" sz="2600" dirty="0" smtClean="0"/>
              <a:t>  </a:t>
            </a:r>
            <a:r>
              <a:rPr lang="en-US" sz="2600" dirty="0" err="1" smtClean="0"/>
              <a:t>untuk</a:t>
            </a:r>
            <a:r>
              <a:rPr lang="en-US" sz="2600" dirty="0" smtClean="0"/>
              <a:t>  </a:t>
            </a:r>
            <a:r>
              <a:rPr lang="en-US" sz="2600" dirty="0" err="1" smtClean="0"/>
              <a:t>biaya</a:t>
            </a:r>
            <a:r>
              <a:rPr lang="en-US" sz="2600" dirty="0" smtClean="0"/>
              <a:t>  </a:t>
            </a:r>
            <a:r>
              <a:rPr lang="en-US" sz="2600" dirty="0" err="1" smtClean="0"/>
              <a:t>umum</a:t>
            </a:r>
            <a:r>
              <a:rPr lang="en-US" sz="2600" dirty="0" smtClean="0"/>
              <a:t>  </a:t>
            </a:r>
            <a:r>
              <a:rPr lang="en-US" sz="2600" dirty="0" err="1" smtClean="0"/>
              <a:t>dan</a:t>
            </a:r>
            <a:r>
              <a:rPr lang="en-US" sz="2600" dirty="0" smtClean="0"/>
              <a:t>  </a:t>
            </a:r>
            <a:r>
              <a:rPr lang="en-US" sz="2600" dirty="0" err="1" smtClean="0"/>
              <a:t>administrasi</a:t>
            </a:r>
            <a:r>
              <a:rPr lang="en-US" sz="2600" dirty="0" smtClean="0"/>
              <a:t>,  yang </a:t>
            </a:r>
            <a:r>
              <a:rPr lang="en-US" sz="2600" dirty="0" err="1" smtClean="0"/>
              <a:t>harus</a:t>
            </a:r>
            <a:r>
              <a:rPr lang="en-US" sz="2600" dirty="0" smtClean="0"/>
              <a:t> </a:t>
            </a:r>
            <a:r>
              <a:rPr lang="en-US" sz="2600" dirty="0" err="1" smtClean="0"/>
              <a:t>jelas</a:t>
            </a:r>
            <a:r>
              <a:rPr lang="en-US" sz="2600" dirty="0" smtClean="0"/>
              <a:t> </a:t>
            </a:r>
            <a:r>
              <a:rPr lang="en-US" sz="2600" dirty="0" err="1" smtClean="0"/>
              <a:t>terkait</a:t>
            </a:r>
            <a:r>
              <a:rPr lang="en-US" sz="2600" dirty="0" smtClean="0"/>
              <a:t> </a:t>
            </a:r>
            <a:r>
              <a:rPr lang="en-US" sz="2600" dirty="0" err="1" smtClean="0"/>
              <a:t>dalam</a:t>
            </a:r>
            <a:r>
              <a:rPr lang="en-US" sz="2600" dirty="0" smtClean="0"/>
              <a:t> </a:t>
            </a:r>
            <a:r>
              <a:rPr lang="en-US" sz="2600" dirty="0" err="1" smtClean="0"/>
              <a:t>rangka</a:t>
            </a:r>
            <a:r>
              <a:rPr lang="en-US" sz="2600" dirty="0" smtClean="0"/>
              <a:t> </a:t>
            </a:r>
            <a:r>
              <a:rPr lang="en-US" sz="2600" dirty="0" err="1" smtClean="0"/>
              <a:t>untuk</a:t>
            </a:r>
            <a:r>
              <a:rPr lang="en-US" sz="2600" dirty="0" smtClean="0"/>
              <a:t> </a:t>
            </a:r>
            <a:r>
              <a:rPr lang="en-US" sz="2600" dirty="0" err="1" smtClean="0"/>
              <a:t>dimasukkan</a:t>
            </a:r>
            <a:r>
              <a:rPr lang="en-US" sz="2600" dirty="0" smtClean="0"/>
              <a:t> </a:t>
            </a:r>
            <a:r>
              <a:rPr lang="en-US" sz="2600" dirty="0" err="1" smtClean="0"/>
              <a:t>dalam</a:t>
            </a:r>
            <a:r>
              <a:rPr lang="en-US" sz="2600" dirty="0" smtClean="0"/>
              <a:t> </a:t>
            </a:r>
            <a:r>
              <a:rPr lang="en-US" sz="2600" dirty="0" err="1" smtClean="0"/>
              <a:t>penelitian</a:t>
            </a:r>
            <a:r>
              <a:rPr lang="en-US" sz="2600" dirty="0" smtClean="0"/>
              <a:t> </a:t>
            </a:r>
            <a:r>
              <a:rPr lang="en-US" sz="2600" dirty="0" err="1" smtClean="0"/>
              <a:t>dan</a:t>
            </a:r>
            <a:r>
              <a:rPr lang="en-US" sz="2600" dirty="0" smtClean="0"/>
              <a:t> </a:t>
            </a:r>
            <a:r>
              <a:rPr lang="en-US" sz="2600" dirty="0" err="1" smtClean="0"/>
              <a:t>pengembangan</a:t>
            </a:r>
            <a:r>
              <a:rPr lang="en-US" sz="2600" dirty="0" smtClean="0"/>
              <a:t>.</a:t>
            </a:r>
          </a:p>
        </p:txBody>
      </p:sp>
    </p:spTree>
    <p:extLst>
      <p:ext uri="{BB962C8B-B14F-4D97-AF65-F5344CB8AC3E}">
        <p14:creationId xmlns:p14="http://schemas.microsoft.com/office/powerpoint/2010/main" xmlns="" val="272049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Lain yang </a:t>
            </a:r>
            <a:r>
              <a:rPr lang="en-US" sz="3600" b="1" dirty="0" err="1" smtClean="0">
                <a:solidFill>
                  <a:schemeClr val="tx1"/>
                </a:solidFill>
              </a:rPr>
              <a:t>Mirip</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Biaya</a:t>
            </a:r>
            <a:r>
              <a:rPr lang="en-US" sz="3600" b="1" dirty="0" smtClean="0">
                <a:solidFill>
                  <a:schemeClr val="tx1"/>
                </a:solidFill>
              </a:rPr>
              <a:t> R&amp;D</a:t>
            </a:r>
            <a:endParaRPr lang="en-US" sz="3600" b="1" dirty="0">
              <a:solidFill>
                <a:schemeClr val="tx1"/>
              </a:solidFill>
            </a:endParaRPr>
          </a:p>
        </p:txBody>
      </p:sp>
      <p:sp>
        <p:nvSpPr>
          <p:cNvPr id="12" name="TextBox 11"/>
          <p:cNvSpPr txBox="1"/>
          <p:nvPr/>
        </p:nvSpPr>
        <p:spPr>
          <a:xfrm>
            <a:off x="864973" y="1359243"/>
            <a:ext cx="10626811" cy="4524315"/>
          </a:xfrm>
          <a:prstGeom prst="rect">
            <a:avLst/>
          </a:prstGeom>
          <a:noFill/>
        </p:spPr>
        <p:txBody>
          <a:bodyPr wrap="square" rtlCol="0">
            <a:spAutoFit/>
          </a:bodyPr>
          <a:lstStyle/>
          <a:p>
            <a:pPr marL="457200" lvl="0" indent="-457200" algn="just">
              <a:lnSpc>
                <a:spcPct val="150000"/>
              </a:lnSpc>
              <a:buFont typeface="+mj-lt"/>
              <a:buAutoNum type="arabicPeriod"/>
            </a:pPr>
            <a:r>
              <a:rPr lang="en-US" sz="2400" dirty="0" err="1" smtClean="0"/>
              <a:t>Biaya</a:t>
            </a:r>
            <a:r>
              <a:rPr lang="en-US" sz="2400" dirty="0" smtClean="0"/>
              <a:t> </a:t>
            </a:r>
            <a:r>
              <a:rPr lang="en-US" sz="2400" i="1" dirty="0" smtClean="0"/>
              <a:t>Start-Up</a:t>
            </a:r>
            <a:r>
              <a:rPr lang="en-US" sz="2400" dirty="0" smtClean="0"/>
              <a:t> </a:t>
            </a:r>
          </a:p>
          <a:p>
            <a:pPr marL="519113" algn="just">
              <a:lnSpc>
                <a:spcPct val="150000"/>
              </a:lnSpc>
            </a:pPr>
            <a:r>
              <a:rPr lang="en-US" sz="2400" dirty="0" err="1" smtClean="0"/>
              <a:t>Biaya</a:t>
            </a:r>
            <a:r>
              <a:rPr lang="en-US" sz="2400" dirty="0" smtClean="0"/>
              <a:t> Start-up </a:t>
            </a:r>
            <a:r>
              <a:rPr lang="en-US" sz="2400" dirty="0" err="1" smtClean="0"/>
              <a:t>dikeluarkan</a:t>
            </a:r>
            <a:r>
              <a:rPr lang="en-US" sz="2400" dirty="0" smtClean="0"/>
              <a:t> </a:t>
            </a:r>
            <a:r>
              <a:rPr lang="en-US" sz="2400" dirty="0" err="1" smtClean="0"/>
              <a:t>untuk</a:t>
            </a:r>
            <a:r>
              <a:rPr lang="en-US" sz="2400" dirty="0" smtClean="0"/>
              <a:t> </a:t>
            </a:r>
            <a:r>
              <a:rPr lang="en-US" sz="2400" dirty="0" err="1" smtClean="0"/>
              <a:t>suatu</a:t>
            </a:r>
            <a:r>
              <a:rPr lang="en-US" sz="2400" dirty="0" smtClean="0"/>
              <a:t> </a:t>
            </a:r>
            <a:r>
              <a:rPr lang="en-US" sz="2400" dirty="0" err="1" smtClean="0"/>
              <a:t>kegiatan</a:t>
            </a:r>
            <a:r>
              <a:rPr lang="en-US" sz="2400" dirty="0" smtClean="0"/>
              <a:t> yang </a:t>
            </a:r>
            <a:r>
              <a:rPr lang="en-US" sz="2400" dirty="0" err="1" smtClean="0"/>
              <a:t>dilaksanakan</a:t>
            </a:r>
            <a:r>
              <a:rPr lang="en-US" sz="2400" dirty="0" smtClean="0"/>
              <a:t> </a:t>
            </a:r>
            <a:r>
              <a:rPr lang="en-US" sz="2400" dirty="0" err="1" smtClean="0"/>
              <a:t>satu</a:t>
            </a:r>
            <a:r>
              <a:rPr lang="en-US" sz="2400" dirty="0" smtClean="0"/>
              <a:t> kali  </a:t>
            </a:r>
            <a:r>
              <a:rPr lang="en-US" sz="2400" dirty="0" err="1" smtClean="0"/>
              <a:t>demi</a:t>
            </a:r>
            <a:r>
              <a:rPr lang="en-US" sz="2400" dirty="0" smtClean="0"/>
              <a:t>  </a:t>
            </a:r>
            <a:r>
              <a:rPr lang="en-US" sz="2400" dirty="0" err="1" smtClean="0"/>
              <a:t>memulai</a:t>
            </a:r>
            <a:r>
              <a:rPr lang="en-US" sz="2400" dirty="0" smtClean="0"/>
              <a:t>  </a:t>
            </a:r>
            <a:r>
              <a:rPr lang="en-US" sz="2400" dirty="0" err="1" smtClean="0"/>
              <a:t>suatu</a:t>
            </a:r>
            <a:r>
              <a:rPr lang="en-US" sz="2400" dirty="0" smtClean="0"/>
              <a:t>  </a:t>
            </a:r>
            <a:r>
              <a:rPr lang="en-US" sz="2400" dirty="0" err="1" smtClean="0"/>
              <a:t>operasi</a:t>
            </a:r>
            <a:r>
              <a:rPr lang="en-US" sz="2400" dirty="0" smtClean="0"/>
              <a:t>  </a:t>
            </a:r>
            <a:r>
              <a:rPr lang="en-US" sz="2400" dirty="0" err="1" smtClean="0"/>
              <a:t>perusahaan</a:t>
            </a:r>
            <a:r>
              <a:rPr lang="en-US" sz="2400" dirty="0" smtClean="0"/>
              <a:t>  yang  </a:t>
            </a:r>
            <a:r>
              <a:rPr lang="en-US" sz="2400" dirty="0" err="1" smtClean="0"/>
              <a:t>baru</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contohnya</a:t>
            </a:r>
            <a:r>
              <a:rPr lang="en-US" sz="2400" dirty="0" smtClean="0"/>
              <a:t> </a:t>
            </a:r>
            <a:r>
              <a:rPr lang="en-US" sz="2400" dirty="0" err="1" smtClean="0"/>
              <a:t>yaitu</a:t>
            </a:r>
            <a:r>
              <a:rPr lang="en-US" sz="2400" dirty="0" smtClean="0"/>
              <a:t>  </a:t>
            </a:r>
            <a:r>
              <a:rPr lang="en-US" sz="2400" dirty="0" err="1" smtClean="0"/>
              <a:t>membuka</a:t>
            </a:r>
            <a:r>
              <a:rPr lang="en-US" sz="2400" dirty="0" smtClean="0"/>
              <a:t> </a:t>
            </a:r>
            <a:r>
              <a:rPr lang="en-US" sz="2400" dirty="0" err="1" smtClean="0"/>
              <a:t>pabrik</a:t>
            </a:r>
            <a:r>
              <a:rPr lang="en-US" sz="2400" dirty="0" smtClean="0"/>
              <a:t> </a:t>
            </a:r>
            <a:r>
              <a:rPr lang="en-US" sz="2400" dirty="0" err="1" smtClean="0"/>
              <a:t>baru</a:t>
            </a:r>
            <a:r>
              <a:rPr lang="en-US" sz="2400" dirty="0" smtClean="0"/>
              <a:t>, </a:t>
            </a:r>
            <a:r>
              <a:rPr lang="en-US" sz="2400" dirty="0" err="1" smtClean="0"/>
              <a:t>mengenalkan</a:t>
            </a:r>
            <a:r>
              <a:rPr lang="en-US" sz="2400" dirty="0" smtClean="0"/>
              <a:t> </a:t>
            </a:r>
            <a:r>
              <a:rPr lang="en-US" sz="2400" dirty="0" err="1" smtClean="0"/>
              <a:t>suatu</a:t>
            </a:r>
            <a:r>
              <a:rPr lang="en-US" sz="2400" dirty="0" smtClean="0"/>
              <a:t> </a:t>
            </a:r>
            <a:r>
              <a:rPr lang="en-US" sz="2400" dirty="0" err="1" smtClean="0"/>
              <a:t>produk</a:t>
            </a:r>
            <a:r>
              <a:rPr lang="en-US" sz="2400" dirty="0" smtClean="0"/>
              <a:t> </a:t>
            </a:r>
            <a:r>
              <a:rPr lang="en-US" sz="2400" dirty="0" err="1" smtClean="0"/>
              <a:t>atau</a:t>
            </a:r>
            <a:r>
              <a:rPr lang="en-US" sz="2400" dirty="0" smtClean="0"/>
              <a:t> </a:t>
            </a:r>
            <a:r>
              <a:rPr lang="en-US" sz="2400" dirty="0" err="1" smtClean="0"/>
              <a:t>jasa</a:t>
            </a:r>
            <a:r>
              <a:rPr lang="en-US" sz="2400" dirty="0" smtClean="0"/>
              <a:t>  yang  </a:t>
            </a:r>
            <a:r>
              <a:rPr lang="en-US" sz="2400" dirty="0" err="1" smtClean="0"/>
              <a:t>baru</a:t>
            </a:r>
            <a:r>
              <a:rPr lang="en-US" sz="2400" dirty="0" smtClean="0"/>
              <a:t>  </a:t>
            </a:r>
            <a:r>
              <a:rPr lang="en-US" sz="2400" dirty="0" err="1" smtClean="0"/>
              <a:t>atau</a:t>
            </a:r>
            <a:r>
              <a:rPr lang="en-US" sz="2400" dirty="0" smtClean="0"/>
              <a:t>  </a:t>
            </a:r>
            <a:r>
              <a:rPr lang="en-US" sz="2400" dirty="0" err="1" smtClean="0"/>
              <a:t>melakukan</a:t>
            </a:r>
            <a:r>
              <a:rPr lang="en-US" sz="2400" dirty="0" smtClean="0"/>
              <a:t>  </a:t>
            </a:r>
            <a:r>
              <a:rPr lang="en-US" sz="2400" dirty="0" err="1" smtClean="0"/>
              <a:t>bisnis</a:t>
            </a:r>
            <a:r>
              <a:rPr lang="en-US" sz="2400" dirty="0" smtClean="0"/>
              <a:t>  </a:t>
            </a:r>
            <a:r>
              <a:rPr lang="en-US" sz="2400" dirty="0" err="1" smtClean="0"/>
              <a:t>di</a:t>
            </a:r>
            <a:r>
              <a:rPr lang="en-US" sz="2400" dirty="0" smtClean="0"/>
              <a:t>  </a:t>
            </a:r>
            <a:r>
              <a:rPr lang="en-US" sz="2400" dirty="0" err="1" smtClean="0"/>
              <a:t>wilayah</a:t>
            </a:r>
            <a:r>
              <a:rPr lang="en-US" sz="2400" dirty="0" smtClean="0"/>
              <a:t>  </a:t>
            </a:r>
            <a:r>
              <a:rPr lang="en-US" sz="2400" dirty="0" err="1" smtClean="0"/>
              <a:t>baru</a:t>
            </a:r>
            <a:r>
              <a:rPr lang="en-US" sz="2400" dirty="0" smtClean="0"/>
              <a:t>.  </a:t>
            </a:r>
            <a:r>
              <a:rPr lang="en-US" sz="2400" dirty="0" err="1" smtClean="0"/>
              <a:t>Biaya</a:t>
            </a:r>
            <a:r>
              <a:rPr lang="en-US" sz="2400" dirty="0" smtClean="0"/>
              <a:t>  Start-up </a:t>
            </a:r>
            <a:r>
              <a:rPr lang="en-US" sz="2400" dirty="0" err="1" smtClean="0"/>
              <a:t>meliputi</a:t>
            </a:r>
            <a:r>
              <a:rPr lang="en-US" sz="2400" dirty="0" smtClean="0"/>
              <a:t>  </a:t>
            </a:r>
            <a:r>
              <a:rPr lang="en-US" sz="2400" dirty="0" err="1" smtClean="0"/>
              <a:t>biaya</a:t>
            </a:r>
            <a:r>
              <a:rPr lang="en-US" sz="2400" dirty="0" smtClean="0"/>
              <a:t>  </a:t>
            </a:r>
            <a:r>
              <a:rPr lang="en-US" sz="2400" dirty="0" err="1" smtClean="0"/>
              <a:t>organisasi</a:t>
            </a:r>
            <a:r>
              <a:rPr lang="en-US" sz="2400" dirty="0" smtClean="0"/>
              <a:t>,  </a:t>
            </a:r>
            <a:r>
              <a:rPr lang="en-US" sz="2400" dirty="0" err="1" smtClean="0"/>
              <a:t>seperti</a:t>
            </a:r>
            <a:r>
              <a:rPr lang="en-US" sz="2400" dirty="0" smtClean="0"/>
              <a:t>  </a:t>
            </a:r>
            <a:r>
              <a:rPr lang="en-US" sz="2400" dirty="0" err="1" smtClean="0"/>
              <a:t>biaya</a:t>
            </a:r>
            <a:r>
              <a:rPr lang="en-US" sz="2400" dirty="0" smtClean="0"/>
              <a:t>  </a:t>
            </a:r>
            <a:r>
              <a:rPr lang="en-US" sz="2400" dirty="0" err="1" smtClean="0"/>
              <a:t>hukum</a:t>
            </a:r>
            <a:r>
              <a:rPr lang="en-US" sz="2400" dirty="0" smtClean="0"/>
              <a:t>  </a:t>
            </a:r>
            <a:r>
              <a:rPr lang="en-US" sz="2400" dirty="0" err="1" smtClean="0"/>
              <a:t>dan</a:t>
            </a:r>
            <a:r>
              <a:rPr lang="en-US" sz="2400" dirty="0" smtClean="0"/>
              <a:t>  </a:t>
            </a:r>
            <a:r>
              <a:rPr lang="en-US" sz="2400" dirty="0" err="1" smtClean="0"/>
              <a:t>negara</a:t>
            </a:r>
            <a:r>
              <a:rPr lang="en-US" sz="2400" dirty="0" smtClean="0"/>
              <a:t>  yang </a:t>
            </a:r>
            <a:r>
              <a:rPr lang="en-US" sz="2400" dirty="0" err="1" smtClean="0"/>
              <a:t>dikeluarkan</a:t>
            </a:r>
            <a:r>
              <a:rPr lang="en-US" sz="2400" dirty="0" smtClean="0"/>
              <a:t>  </a:t>
            </a:r>
            <a:r>
              <a:rPr lang="en-US" sz="2400" dirty="0" err="1" smtClean="0"/>
              <a:t>untuk</a:t>
            </a:r>
            <a:r>
              <a:rPr lang="en-US" sz="2400" dirty="0" smtClean="0"/>
              <a:t>  </a:t>
            </a:r>
            <a:r>
              <a:rPr lang="en-US" sz="2400" dirty="0" err="1" smtClean="0"/>
              <a:t>mengatur</a:t>
            </a:r>
            <a:r>
              <a:rPr lang="en-US" sz="2400" dirty="0" smtClean="0"/>
              <a:t>  </a:t>
            </a:r>
            <a:r>
              <a:rPr lang="en-US" sz="2400" dirty="0" err="1" smtClean="0"/>
              <a:t>entitas</a:t>
            </a:r>
            <a:r>
              <a:rPr lang="en-US" sz="2400" dirty="0" smtClean="0"/>
              <a:t>  </a:t>
            </a:r>
            <a:r>
              <a:rPr lang="en-US" sz="2400" dirty="0" err="1" smtClean="0"/>
              <a:t>bisnis</a:t>
            </a:r>
            <a:r>
              <a:rPr lang="en-US" sz="2400" dirty="0" smtClean="0"/>
              <a:t>  </a:t>
            </a:r>
            <a:r>
              <a:rPr lang="en-US" sz="2400" dirty="0" err="1" smtClean="0"/>
              <a:t>baru</a:t>
            </a:r>
            <a:r>
              <a:rPr lang="en-US" sz="2400" dirty="0" smtClean="0"/>
              <a:t>.  </a:t>
            </a:r>
            <a:r>
              <a:rPr lang="en-US" sz="2400" dirty="0" err="1" smtClean="0"/>
              <a:t>Akuntansi</a:t>
            </a:r>
            <a:r>
              <a:rPr lang="en-US" sz="2400" dirty="0" smtClean="0"/>
              <a:t>  </a:t>
            </a:r>
            <a:r>
              <a:rPr lang="en-US" sz="2400" dirty="0" err="1" smtClean="0"/>
              <a:t>untuk</a:t>
            </a:r>
            <a:r>
              <a:rPr lang="en-US" sz="2400" dirty="0" smtClean="0"/>
              <a:t>  </a:t>
            </a:r>
            <a:r>
              <a:rPr lang="en-US" sz="2400" dirty="0" err="1" smtClean="0"/>
              <a:t>biaya</a:t>
            </a:r>
            <a:r>
              <a:rPr lang="en-US" sz="2400" dirty="0" smtClean="0"/>
              <a:t> </a:t>
            </a:r>
            <a:r>
              <a:rPr lang="en-US" sz="2400" i="1" dirty="0" smtClean="0"/>
              <a:t>start-up</a:t>
            </a:r>
            <a:r>
              <a:rPr lang="en-US" sz="2400" dirty="0" smtClean="0"/>
              <a:t> </a:t>
            </a:r>
            <a:r>
              <a:rPr lang="en-US" sz="2400" dirty="0" err="1" smtClean="0"/>
              <a:t>secara</a:t>
            </a:r>
            <a:r>
              <a:rPr lang="en-US" sz="2400" dirty="0" smtClean="0"/>
              <a:t> </a:t>
            </a:r>
            <a:r>
              <a:rPr lang="en-US" sz="2400" dirty="0" err="1" smtClean="0"/>
              <a:t>langsung</a:t>
            </a:r>
            <a:r>
              <a:rPr lang="en-US" sz="2400" dirty="0" smtClean="0"/>
              <a:t> : </a:t>
            </a:r>
            <a:r>
              <a:rPr lang="en-US" sz="2400" dirty="0" err="1" smtClean="0"/>
              <a:t>Beban</a:t>
            </a:r>
            <a:r>
              <a:rPr lang="en-US" sz="2400" dirty="0" smtClean="0"/>
              <a:t> </a:t>
            </a:r>
            <a:r>
              <a:rPr lang="en-US" sz="2400" dirty="0" err="1" smtClean="0"/>
              <a:t>biaya</a:t>
            </a:r>
            <a:r>
              <a:rPr lang="en-US" sz="2400" dirty="0" smtClean="0"/>
              <a:t> start-up </a:t>
            </a:r>
            <a:r>
              <a:rPr lang="en-US" sz="2400" dirty="0" err="1" smtClean="0"/>
              <a:t>saat</a:t>
            </a:r>
            <a:r>
              <a:rPr lang="en-US" sz="2400" dirty="0" smtClean="0"/>
              <a:t> </a:t>
            </a:r>
            <a:r>
              <a:rPr lang="en-US" sz="2400" dirty="0" err="1" smtClean="0"/>
              <a:t>terjadinya</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Lain yang </a:t>
            </a:r>
            <a:r>
              <a:rPr lang="en-US" sz="3600" b="1" dirty="0" err="1" smtClean="0">
                <a:solidFill>
                  <a:schemeClr val="tx1"/>
                </a:solidFill>
              </a:rPr>
              <a:t>Mirip</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Biaya</a:t>
            </a:r>
            <a:r>
              <a:rPr lang="en-US" sz="3600" b="1" dirty="0" smtClean="0">
                <a:solidFill>
                  <a:schemeClr val="tx1"/>
                </a:solidFill>
              </a:rPr>
              <a:t> R&amp;D</a:t>
            </a:r>
            <a:endParaRPr lang="en-US" sz="3600" b="1" dirty="0">
              <a:solidFill>
                <a:schemeClr val="tx1"/>
              </a:solidFill>
            </a:endParaRPr>
          </a:p>
        </p:txBody>
      </p:sp>
      <p:sp>
        <p:nvSpPr>
          <p:cNvPr id="12" name="TextBox 11"/>
          <p:cNvSpPr txBox="1"/>
          <p:nvPr/>
        </p:nvSpPr>
        <p:spPr>
          <a:xfrm>
            <a:off x="864973" y="1359243"/>
            <a:ext cx="10626811" cy="2862322"/>
          </a:xfrm>
          <a:prstGeom prst="rect">
            <a:avLst/>
          </a:prstGeom>
          <a:noFill/>
        </p:spPr>
        <p:txBody>
          <a:bodyPr wrap="square" rtlCol="0">
            <a:spAutoFit/>
          </a:bodyPr>
          <a:lstStyle/>
          <a:p>
            <a:pPr marL="457200" lvl="0" indent="-457200" algn="just">
              <a:lnSpc>
                <a:spcPct val="150000"/>
              </a:lnSpc>
              <a:buFont typeface="+mj-lt"/>
              <a:buAutoNum type="arabicPeriod" startAt="2"/>
            </a:pPr>
            <a:r>
              <a:rPr lang="en-US" sz="2400" dirty="0" err="1" smtClean="0"/>
              <a:t>Kerugian</a:t>
            </a:r>
            <a:r>
              <a:rPr lang="en-US" sz="2400" dirty="0" smtClean="0"/>
              <a:t> </a:t>
            </a:r>
            <a:r>
              <a:rPr lang="en-US" sz="2400" dirty="0" err="1" smtClean="0"/>
              <a:t>Operasi</a:t>
            </a:r>
            <a:r>
              <a:rPr lang="en-US" sz="2400" dirty="0" smtClean="0"/>
              <a:t> </a:t>
            </a:r>
            <a:r>
              <a:rPr lang="en-US" sz="2400" dirty="0" err="1" smtClean="0"/>
              <a:t>Awal</a:t>
            </a:r>
            <a:r>
              <a:rPr lang="en-US" sz="2400" dirty="0" smtClean="0"/>
              <a:t> </a:t>
            </a:r>
          </a:p>
          <a:p>
            <a:pPr marL="395288" algn="just">
              <a:lnSpc>
                <a:spcPct val="150000"/>
              </a:lnSpc>
            </a:pPr>
            <a:r>
              <a:rPr lang="en-US" sz="2400" dirty="0" err="1" smtClean="0"/>
              <a:t>Kerugian</a:t>
            </a:r>
            <a:r>
              <a:rPr lang="en-US" sz="2400" dirty="0" smtClean="0"/>
              <a:t>  </a:t>
            </a:r>
            <a:r>
              <a:rPr lang="en-US" sz="2400" dirty="0" err="1" smtClean="0"/>
              <a:t>awal</a:t>
            </a:r>
            <a:r>
              <a:rPr lang="en-US" sz="2400" dirty="0" smtClean="0"/>
              <a:t>  </a:t>
            </a:r>
            <a:r>
              <a:rPr lang="en-US" sz="2400" dirty="0" err="1" smtClean="0"/>
              <a:t>usaha</a:t>
            </a:r>
            <a:r>
              <a:rPr lang="en-US" sz="2400" dirty="0" smtClean="0"/>
              <a:t>  yang  </a:t>
            </a:r>
            <a:r>
              <a:rPr lang="en-US" sz="2400" dirty="0" err="1" smtClean="0"/>
              <a:t>biasanya</a:t>
            </a:r>
            <a:r>
              <a:rPr lang="en-US" sz="2400" dirty="0" smtClean="0"/>
              <a:t>  </a:t>
            </a:r>
            <a:r>
              <a:rPr lang="en-US" sz="2400" dirty="0" err="1" smtClean="0"/>
              <a:t>terjadi</a:t>
            </a:r>
            <a:r>
              <a:rPr lang="en-US" sz="2400" dirty="0" smtClean="0"/>
              <a:t>  </a:t>
            </a:r>
            <a:r>
              <a:rPr lang="en-US" sz="2400" dirty="0" err="1" smtClean="0"/>
              <a:t>pada</a:t>
            </a:r>
            <a:r>
              <a:rPr lang="en-US" sz="2400" dirty="0" smtClean="0"/>
              <a:t>  </a:t>
            </a:r>
            <a:r>
              <a:rPr lang="en-US" sz="2400" dirty="0" err="1" smtClean="0"/>
              <a:t>saat</a:t>
            </a:r>
            <a:r>
              <a:rPr lang="en-US" sz="2400" dirty="0" smtClean="0"/>
              <a:t>  </a:t>
            </a:r>
            <a:r>
              <a:rPr lang="en-US" sz="2400" dirty="0" err="1" smtClean="0"/>
              <a:t>memulai</a:t>
            </a:r>
            <a:r>
              <a:rPr lang="en-US" sz="2400" dirty="0" smtClean="0"/>
              <a:t>  </a:t>
            </a:r>
            <a:r>
              <a:rPr lang="en-US" sz="2400" dirty="0" err="1" smtClean="0"/>
              <a:t>bisnis</a:t>
            </a:r>
            <a:r>
              <a:rPr lang="en-US" sz="2400" dirty="0" smtClean="0"/>
              <a:t>. </a:t>
            </a:r>
            <a:r>
              <a:rPr lang="en-US" sz="2400" dirty="0" err="1" smtClean="0"/>
              <a:t>Biaya</a:t>
            </a:r>
            <a:r>
              <a:rPr lang="en-US" sz="2400" dirty="0" smtClean="0"/>
              <a:t>  </a:t>
            </a:r>
            <a:r>
              <a:rPr lang="en-US" sz="2400" dirty="0" err="1" smtClean="0"/>
              <a:t>kerugian</a:t>
            </a:r>
            <a:r>
              <a:rPr lang="en-US" sz="2400" dirty="0" smtClean="0"/>
              <a:t>  </a:t>
            </a:r>
            <a:r>
              <a:rPr lang="en-US" sz="2400" dirty="0" err="1" smtClean="0"/>
              <a:t>operasi</a:t>
            </a:r>
            <a:r>
              <a:rPr lang="en-US" sz="2400" dirty="0" smtClean="0"/>
              <a:t>  </a:t>
            </a:r>
            <a:r>
              <a:rPr lang="en-US" sz="2400" dirty="0" err="1" smtClean="0"/>
              <a:t>tersebut</a:t>
            </a:r>
            <a:r>
              <a:rPr lang="en-US" sz="2400" dirty="0" smtClean="0"/>
              <a:t>  </a:t>
            </a:r>
            <a:r>
              <a:rPr lang="en-US" sz="2400" dirty="0" err="1" smtClean="0"/>
              <a:t>merupakan</a:t>
            </a:r>
            <a:r>
              <a:rPr lang="en-US" sz="2400" dirty="0" smtClean="0"/>
              <a:t>  </a:t>
            </a:r>
            <a:r>
              <a:rPr lang="en-US" sz="2400" dirty="0" err="1" smtClean="0"/>
              <a:t>biaya</a:t>
            </a:r>
            <a:r>
              <a:rPr lang="en-US" sz="2400" dirty="0" smtClean="0"/>
              <a:t>  yang  </a:t>
            </a:r>
            <a:r>
              <a:rPr lang="en-US" sz="2400" dirty="0" err="1" smtClean="0"/>
              <a:t>tidak</a:t>
            </a:r>
            <a:r>
              <a:rPr lang="en-US" sz="2400" dirty="0" smtClean="0"/>
              <a:t>  </a:t>
            </a:r>
            <a:r>
              <a:rPr lang="en-US" sz="2400" dirty="0" err="1" smtClean="0"/>
              <a:t>dapatdihindari</a:t>
            </a:r>
            <a:r>
              <a:rPr lang="en-US" sz="2400" dirty="0" smtClean="0"/>
              <a:t>  </a:t>
            </a:r>
            <a:r>
              <a:rPr lang="en-US" sz="2400" dirty="0" err="1" smtClean="0"/>
              <a:t>ketika</a:t>
            </a:r>
            <a:r>
              <a:rPr lang="en-US" sz="2400" dirty="0" smtClean="0"/>
              <a:t>  </a:t>
            </a:r>
            <a:r>
              <a:rPr lang="en-US" sz="2400" dirty="0" err="1" smtClean="0"/>
              <a:t>memulai</a:t>
            </a:r>
            <a:r>
              <a:rPr lang="en-US" sz="2400" dirty="0" smtClean="0"/>
              <a:t>  </a:t>
            </a:r>
            <a:r>
              <a:rPr lang="en-US" sz="2400" dirty="0" err="1" smtClean="0"/>
              <a:t>bisnis</a:t>
            </a:r>
            <a:r>
              <a:rPr lang="en-US" sz="2400" dirty="0" smtClean="0"/>
              <a:t>.  IFRS  </a:t>
            </a:r>
            <a:r>
              <a:rPr lang="en-US" sz="2400" dirty="0" err="1" smtClean="0"/>
              <a:t>menyatakan</a:t>
            </a:r>
            <a:r>
              <a:rPr lang="en-US" sz="2400" dirty="0" smtClean="0"/>
              <a:t>  </a:t>
            </a:r>
            <a:r>
              <a:rPr lang="en-US" sz="2400" dirty="0" err="1" smtClean="0"/>
              <a:t>bahwa</a:t>
            </a:r>
            <a:r>
              <a:rPr lang="en-US" sz="2400" dirty="0" smtClean="0"/>
              <a:t>  </a:t>
            </a:r>
            <a:r>
              <a:rPr lang="en-US" sz="2400" dirty="0" err="1" smtClean="0"/>
              <a:t>kerugian</a:t>
            </a:r>
            <a:r>
              <a:rPr lang="en-US" sz="2400" dirty="0" smtClean="0"/>
              <a:t> </a:t>
            </a:r>
            <a:r>
              <a:rPr lang="en-US" sz="2400" dirty="0" err="1" smtClean="0"/>
              <a:t>usaha</a:t>
            </a:r>
            <a:r>
              <a:rPr lang="en-US" sz="2400" dirty="0" smtClean="0"/>
              <a:t> yang </a:t>
            </a:r>
            <a:r>
              <a:rPr lang="en-US" sz="2400" dirty="0" err="1" smtClean="0"/>
              <a:t>terjadi</a:t>
            </a:r>
            <a:r>
              <a:rPr lang="en-US" sz="2400" dirty="0" smtClean="0"/>
              <a:t> </a:t>
            </a:r>
            <a:r>
              <a:rPr lang="en-US" sz="2400" dirty="0" err="1" smtClean="0"/>
              <a:t>di</a:t>
            </a:r>
            <a:r>
              <a:rPr lang="en-US" sz="2400" dirty="0" smtClean="0"/>
              <a:t> </a:t>
            </a:r>
            <a:r>
              <a:rPr lang="en-US" sz="2400" dirty="0" err="1" smtClean="0"/>
              <a:t>tahun-tahun</a:t>
            </a:r>
            <a:r>
              <a:rPr lang="en-US" sz="2400" dirty="0" smtClean="0"/>
              <a:t> </a:t>
            </a:r>
            <a:r>
              <a:rPr lang="en-US" sz="2400" dirty="0" err="1" smtClean="0"/>
              <a:t>awal</a:t>
            </a:r>
            <a:r>
              <a:rPr lang="en-US" sz="2400" dirty="0" smtClean="0"/>
              <a:t> </a:t>
            </a:r>
            <a:r>
              <a:rPr lang="en-US" sz="2400" dirty="0" err="1" smtClean="0"/>
              <a:t>tidak</a:t>
            </a:r>
            <a:r>
              <a:rPr lang="en-US" sz="2400" dirty="0" smtClean="0"/>
              <a:t> </a:t>
            </a:r>
            <a:r>
              <a:rPr lang="en-US" sz="2400" dirty="0" err="1" smtClean="0"/>
              <a:t>boleh</a:t>
            </a:r>
            <a:r>
              <a:rPr lang="en-US" sz="2400" dirty="0" smtClean="0"/>
              <a:t> </a:t>
            </a:r>
            <a:r>
              <a:rPr lang="en-US" sz="2400" dirty="0" err="1" smtClean="0"/>
              <a:t>dikapitalisasi</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Aset</a:t>
            </a:r>
            <a:r>
              <a:rPr lang="en-US" sz="3200" b="1" dirty="0" smtClean="0">
                <a:solidFill>
                  <a:schemeClr val="tx1"/>
                </a:solidFill>
              </a:rPr>
              <a:t> </a:t>
            </a:r>
            <a:r>
              <a:rPr lang="en-US" sz="3200" b="1" dirty="0" err="1" smtClean="0">
                <a:solidFill>
                  <a:schemeClr val="tx1"/>
                </a:solidFill>
              </a:rPr>
              <a:t>Tak</a:t>
            </a:r>
            <a:r>
              <a:rPr lang="en-US" sz="3200" b="1" dirty="0" smtClean="0">
                <a:solidFill>
                  <a:schemeClr val="tx1"/>
                </a:solidFill>
              </a:rPr>
              <a:t> </a:t>
            </a:r>
            <a:r>
              <a:rPr lang="en-US" sz="3200" b="1" dirty="0" err="1" smtClean="0">
                <a:solidFill>
                  <a:schemeClr val="tx1"/>
                </a:solidFill>
              </a:rPr>
              <a:t>Berwujud</a:t>
            </a:r>
            <a:r>
              <a:rPr lang="en-US" sz="3200" b="1" dirty="0" smtClean="0">
                <a:solidFill>
                  <a:schemeClr val="tx1"/>
                </a:solidFill>
              </a:rPr>
              <a:t> - </a:t>
            </a:r>
            <a:r>
              <a:rPr lang="en-US" sz="3200" b="1" dirty="0" err="1" smtClean="0">
                <a:solidFill>
                  <a:schemeClr val="tx1"/>
                </a:solidFill>
              </a:rPr>
              <a:t>Karakteristik</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xtBox 56"/>
          <p:cNvSpPr txBox="1"/>
          <p:nvPr/>
        </p:nvSpPr>
        <p:spPr>
          <a:xfrm>
            <a:off x="642552" y="1161528"/>
            <a:ext cx="10948086" cy="3093154"/>
          </a:xfrm>
          <a:prstGeom prst="rect">
            <a:avLst/>
          </a:prstGeom>
          <a:noFill/>
        </p:spPr>
        <p:txBody>
          <a:bodyPr wrap="square" rtlCol="0">
            <a:spAutoFit/>
          </a:bodyPr>
          <a:lstStyle/>
          <a:p>
            <a:pPr algn="just">
              <a:lnSpc>
                <a:spcPct val="150000"/>
              </a:lnSpc>
            </a:pPr>
            <a:r>
              <a:rPr lang="en-US" sz="2600" dirty="0" err="1" smtClean="0"/>
              <a:t>Aktiva</a:t>
            </a:r>
            <a:r>
              <a:rPr lang="en-US" sz="2600" dirty="0" smtClean="0"/>
              <a:t> </a:t>
            </a:r>
            <a:r>
              <a:rPr lang="en-US" sz="2600" dirty="0" err="1" smtClean="0"/>
              <a:t>tak</a:t>
            </a:r>
            <a:r>
              <a:rPr lang="en-US" sz="2600" dirty="0" smtClean="0"/>
              <a:t> </a:t>
            </a:r>
            <a:r>
              <a:rPr lang="en-US" sz="2600" dirty="0" err="1" smtClean="0"/>
              <a:t>berwujud</a:t>
            </a:r>
            <a:r>
              <a:rPr lang="en-US" sz="2600" dirty="0" smtClean="0"/>
              <a:t> </a:t>
            </a:r>
            <a:r>
              <a:rPr lang="en-US" sz="2600" dirty="0" err="1" smtClean="0"/>
              <a:t>memiliki</a:t>
            </a:r>
            <a:r>
              <a:rPr lang="en-US" sz="2600" dirty="0" smtClean="0"/>
              <a:t> </a:t>
            </a:r>
            <a:r>
              <a:rPr lang="en-US" sz="2600" dirty="0" err="1" smtClean="0"/>
              <a:t>dua</a:t>
            </a:r>
            <a:r>
              <a:rPr lang="en-US" sz="2600" dirty="0" smtClean="0"/>
              <a:t> </a:t>
            </a:r>
            <a:r>
              <a:rPr lang="en-US" sz="2600" dirty="0" err="1" smtClean="0"/>
              <a:t>karakteristik</a:t>
            </a:r>
            <a:r>
              <a:rPr lang="en-US" sz="2600" dirty="0" smtClean="0"/>
              <a:t> : </a:t>
            </a:r>
          </a:p>
          <a:p>
            <a:pPr marL="527050" lvl="1" indent="-514350" algn="just">
              <a:lnSpc>
                <a:spcPct val="150000"/>
              </a:lnSpc>
              <a:buFont typeface="+mj-lt"/>
              <a:buAutoNum type="arabicPeriod"/>
            </a:pPr>
            <a:r>
              <a:rPr lang="en-US" sz="2600" dirty="0" err="1" smtClean="0"/>
              <a:t>Kurang</a:t>
            </a:r>
            <a:r>
              <a:rPr lang="en-US" sz="2600" dirty="0" smtClean="0"/>
              <a:t> </a:t>
            </a:r>
            <a:r>
              <a:rPr lang="en-US" sz="2600" dirty="0" err="1" smtClean="0"/>
              <a:t>memiliki</a:t>
            </a:r>
            <a:r>
              <a:rPr lang="en-US" sz="2600" dirty="0" smtClean="0"/>
              <a:t> </a:t>
            </a:r>
            <a:r>
              <a:rPr lang="en-US" sz="2600" dirty="0" err="1" smtClean="0"/>
              <a:t>eksistensi</a:t>
            </a:r>
            <a:r>
              <a:rPr lang="en-US" sz="2600" dirty="0" smtClean="0"/>
              <a:t> </a:t>
            </a:r>
            <a:r>
              <a:rPr lang="en-US" sz="2600" dirty="0" err="1" smtClean="0"/>
              <a:t>fisik</a:t>
            </a:r>
            <a:r>
              <a:rPr lang="en-US" sz="2600" dirty="0" smtClean="0"/>
              <a:t> </a:t>
            </a:r>
          </a:p>
          <a:p>
            <a:pPr marL="469900" algn="just">
              <a:lnSpc>
                <a:spcPct val="150000"/>
              </a:lnSpc>
            </a:pPr>
            <a:r>
              <a:rPr lang="en-US" sz="2600" dirty="0" err="1" smtClean="0"/>
              <a:t>Tidak</a:t>
            </a:r>
            <a:r>
              <a:rPr lang="en-US" sz="2600" dirty="0" smtClean="0"/>
              <a:t> </a:t>
            </a:r>
            <a:r>
              <a:rPr lang="en-US" sz="2600" dirty="0" err="1" smtClean="0"/>
              <a:t>seperti</a:t>
            </a:r>
            <a:r>
              <a:rPr lang="en-US" sz="2600" dirty="0" smtClean="0"/>
              <a:t> </a:t>
            </a:r>
            <a:r>
              <a:rPr lang="en-US" sz="2600" dirty="0" err="1" smtClean="0"/>
              <a:t>pembahasan</a:t>
            </a:r>
            <a:r>
              <a:rPr lang="en-US" sz="2600" dirty="0" smtClean="0"/>
              <a:t> </a:t>
            </a:r>
            <a:r>
              <a:rPr lang="en-US" sz="2600" dirty="0" err="1" smtClean="0"/>
              <a:t>di</a:t>
            </a:r>
            <a:r>
              <a:rPr lang="en-US" sz="2600" dirty="0" smtClean="0"/>
              <a:t> </a:t>
            </a:r>
            <a:r>
              <a:rPr lang="en-US" sz="2600" dirty="0" err="1" smtClean="0"/>
              <a:t>bab</a:t>
            </a:r>
            <a:r>
              <a:rPr lang="en-US" sz="2600" dirty="0" smtClean="0"/>
              <a:t> </a:t>
            </a:r>
            <a:r>
              <a:rPr lang="en-US" sz="2600" dirty="0" err="1" smtClean="0"/>
              <a:t>sebelumnya</a:t>
            </a:r>
            <a:r>
              <a:rPr lang="en-US" sz="2600" dirty="0" smtClean="0"/>
              <a:t>, </a:t>
            </a:r>
            <a:r>
              <a:rPr lang="en-US" sz="2600" dirty="0" err="1" smtClean="0"/>
              <a:t>yaitu</a:t>
            </a:r>
            <a:r>
              <a:rPr lang="en-US" sz="2600" dirty="0" smtClean="0"/>
              <a:t> </a:t>
            </a:r>
            <a:r>
              <a:rPr lang="en-US" sz="2600" dirty="0" err="1" smtClean="0"/>
              <a:t>properti</a:t>
            </a:r>
            <a:r>
              <a:rPr lang="en-US" sz="2600" dirty="0" smtClean="0"/>
              <a:t>, </a:t>
            </a:r>
            <a:r>
              <a:rPr lang="en-US" sz="2600" dirty="0" err="1" smtClean="0"/>
              <a:t>pabrik</a:t>
            </a:r>
            <a:r>
              <a:rPr lang="en-US" sz="2600" dirty="0" smtClean="0"/>
              <a:t>, </a:t>
            </a:r>
            <a:r>
              <a:rPr lang="en-US" sz="2600" dirty="0" err="1" smtClean="0"/>
              <a:t>dan</a:t>
            </a:r>
            <a:r>
              <a:rPr lang="en-US" sz="2600" dirty="0" smtClean="0"/>
              <a:t> </a:t>
            </a:r>
            <a:r>
              <a:rPr lang="en-US" sz="2600" dirty="0" err="1" smtClean="0"/>
              <a:t>peralatan</a:t>
            </a:r>
            <a:r>
              <a:rPr lang="en-US" sz="2600" dirty="0" smtClean="0"/>
              <a:t>,  </a:t>
            </a:r>
            <a:r>
              <a:rPr lang="en-US" sz="2600" dirty="0" err="1" smtClean="0"/>
              <a:t>aktiva</a:t>
            </a:r>
            <a:r>
              <a:rPr lang="en-US" sz="2600" dirty="0" smtClean="0"/>
              <a:t>  </a:t>
            </a:r>
            <a:r>
              <a:rPr lang="en-US" sz="2600" dirty="0" err="1" smtClean="0"/>
              <a:t>tak</a:t>
            </a:r>
            <a:r>
              <a:rPr lang="en-US" sz="2600" dirty="0" smtClean="0"/>
              <a:t>  </a:t>
            </a:r>
            <a:r>
              <a:rPr lang="en-US" sz="2600" dirty="0" err="1" smtClean="0"/>
              <a:t>berwujud</a:t>
            </a:r>
            <a:r>
              <a:rPr lang="en-US" sz="2600" dirty="0" smtClean="0"/>
              <a:t>  </a:t>
            </a:r>
            <a:r>
              <a:rPr lang="en-US" sz="2600" dirty="0" err="1" smtClean="0"/>
              <a:t>cenderung</a:t>
            </a:r>
            <a:r>
              <a:rPr lang="en-US" sz="2600" dirty="0" smtClean="0"/>
              <a:t>  </a:t>
            </a:r>
            <a:r>
              <a:rPr lang="en-US" sz="2600" dirty="0" err="1" smtClean="0"/>
              <a:t>tidak</a:t>
            </a:r>
            <a:r>
              <a:rPr lang="en-US" sz="2600" dirty="0" smtClean="0"/>
              <a:t>  </a:t>
            </a:r>
            <a:r>
              <a:rPr lang="en-US" sz="2600" dirty="0" err="1" smtClean="0"/>
              <a:t>memiliki</a:t>
            </a:r>
            <a:r>
              <a:rPr lang="en-US" sz="2600" dirty="0" smtClean="0"/>
              <a:t>  </a:t>
            </a:r>
            <a:r>
              <a:rPr lang="en-US" sz="2600" dirty="0" err="1" smtClean="0"/>
              <a:t>wujud</a:t>
            </a:r>
            <a:r>
              <a:rPr lang="en-US" sz="2600" dirty="0" smtClean="0"/>
              <a:t>  yang </a:t>
            </a:r>
            <a:r>
              <a:rPr lang="en-US" sz="2600" dirty="0" err="1" smtClean="0"/>
              <a:t>jelas</a:t>
            </a:r>
            <a:r>
              <a:rPr lang="en-US" sz="2600" dirty="0" smtClean="0"/>
              <a:t>, </a:t>
            </a:r>
            <a:r>
              <a:rPr lang="en-US" sz="2600" dirty="0" err="1" smtClean="0"/>
              <a:t>tetapi</a:t>
            </a:r>
            <a:r>
              <a:rPr lang="en-US" sz="2600" dirty="0" smtClean="0"/>
              <a:t> </a:t>
            </a:r>
            <a:r>
              <a:rPr lang="en-US" sz="2600" dirty="0" err="1" smtClean="0"/>
              <a:t>berharga</a:t>
            </a:r>
            <a:r>
              <a:rPr lang="en-US" sz="2600" dirty="0" smtClean="0"/>
              <a:t> </a:t>
            </a:r>
            <a:r>
              <a:rPr lang="en-US" sz="2600" dirty="0" err="1" smtClean="0"/>
              <a:t>bagi</a:t>
            </a:r>
            <a:r>
              <a:rPr lang="en-US" sz="2600" dirty="0" smtClean="0"/>
              <a:t> </a:t>
            </a:r>
            <a:r>
              <a:rPr lang="en-US" sz="2600" dirty="0" err="1" smtClean="0"/>
              <a:t>perusahaan</a:t>
            </a:r>
            <a:r>
              <a:rPr lang="en-US" sz="26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Lain yang </a:t>
            </a:r>
            <a:r>
              <a:rPr lang="en-US" sz="3600" b="1" dirty="0" err="1" smtClean="0">
                <a:solidFill>
                  <a:schemeClr val="tx1"/>
                </a:solidFill>
              </a:rPr>
              <a:t>Mirip</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Biaya</a:t>
            </a:r>
            <a:r>
              <a:rPr lang="en-US" sz="3600" b="1" dirty="0" smtClean="0">
                <a:solidFill>
                  <a:schemeClr val="tx1"/>
                </a:solidFill>
              </a:rPr>
              <a:t> R&amp;D</a:t>
            </a:r>
            <a:endParaRPr lang="en-US" sz="3600" b="1" dirty="0">
              <a:solidFill>
                <a:schemeClr val="tx1"/>
              </a:solidFill>
            </a:endParaRPr>
          </a:p>
        </p:txBody>
      </p:sp>
      <p:sp>
        <p:nvSpPr>
          <p:cNvPr id="12" name="TextBox 11"/>
          <p:cNvSpPr txBox="1"/>
          <p:nvPr/>
        </p:nvSpPr>
        <p:spPr>
          <a:xfrm>
            <a:off x="864973" y="1359243"/>
            <a:ext cx="10626811" cy="5078313"/>
          </a:xfrm>
          <a:prstGeom prst="rect">
            <a:avLst/>
          </a:prstGeom>
          <a:noFill/>
        </p:spPr>
        <p:txBody>
          <a:bodyPr wrap="square" rtlCol="0">
            <a:spAutoFit/>
          </a:bodyPr>
          <a:lstStyle/>
          <a:p>
            <a:pPr marL="457200" lvl="0" indent="-457200" algn="just">
              <a:lnSpc>
                <a:spcPct val="150000"/>
              </a:lnSpc>
              <a:buFont typeface="+mj-lt"/>
              <a:buAutoNum type="arabicPeriod" startAt="3"/>
            </a:pPr>
            <a:r>
              <a:rPr lang="en-US" sz="2400" dirty="0" err="1" smtClean="0"/>
              <a:t>Biaya</a:t>
            </a:r>
            <a:r>
              <a:rPr lang="en-US" sz="2400" dirty="0" smtClean="0"/>
              <a:t> </a:t>
            </a:r>
            <a:r>
              <a:rPr lang="en-US" sz="2400" dirty="0" err="1" smtClean="0"/>
              <a:t>Iklan</a:t>
            </a:r>
            <a:r>
              <a:rPr lang="en-US" sz="2400" dirty="0" smtClean="0"/>
              <a:t> </a:t>
            </a:r>
          </a:p>
          <a:p>
            <a:pPr marL="469900" algn="just">
              <a:lnSpc>
                <a:spcPct val="150000"/>
              </a:lnSpc>
            </a:pPr>
            <a:r>
              <a:rPr lang="en-US" sz="2400" dirty="0" smtClean="0"/>
              <a:t>IASB  </a:t>
            </a:r>
            <a:r>
              <a:rPr lang="en-US" sz="2400" dirty="0" err="1" smtClean="0"/>
              <a:t>mengakui</a:t>
            </a:r>
            <a:r>
              <a:rPr lang="en-US" sz="2400" dirty="0" smtClean="0"/>
              <a:t>  </a:t>
            </a:r>
            <a:r>
              <a:rPr lang="en-US" sz="2400" dirty="0" err="1" smtClean="0"/>
              <a:t>bahwa</a:t>
            </a:r>
            <a:r>
              <a:rPr lang="en-US" sz="2400" dirty="0" smtClean="0"/>
              <a:t>  </a:t>
            </a:r>
            <a:r>
              <a:rPr lang="en-US" sz="2400" dirty="0" err="1" smtClean="0"/>
              <a:t>iklan</a:t>
            </a:r>
            <a:r>
              <a:rPr lang="en-US" sz="2400" dirty="0" smtClean="0"/>
              <a:t>  </a:t>
            </a:r>
            <a:r>
              <a:rPr lang="en-US" sz="2400" dirty="0" err="1" smtClean="0"/>
              <a:t>dan</a:t>
            </a:r>
            <a:r>
              <a:rPr lang="en-US" sz="2400" dirty="0" smtClean="0"/>
              <a:t>  </a:t>
            </a:r>
            <a:r>
              <a:rPr lang="en-US" sz="2400" dirty="0" err="1" smtClean="0"/>
              <a:t>kegiatan</a:t>
            </a:r>
            <a:r>
              <a:rPr lang="en-US" sz="2400" dirty="0" smtClean="0"/>
              <a:t>  </a:t>
            </a:r>
            <a:r>
              <a:rPr lang="en-US" sz="2400" dirty="0" err="1" smtClean="0"/>
              <a:t>promosi</a:t>
            </a:r>
            <a:r>
              <a:rPr lang="en-US" sz="2400" dirty="0" smtClean="0"/>
              <a:t>  </a:t>
            </a:r>
            <a:r>
              <a:rPr lang="en-US" sz="2400" dirty="0" err="1" smtClean="0"/>
              <a:t>bisa</a:t>
            </a:r>
            <a:r>
              <a:rPr lang="en-US" sz="2400" dirty="0" smtClean="0"/>
              <a:t>  </a:t>
            </a:r>
            <a:r>
              <a:rPr lang="en-US" sz="2400" dirty="0" err="1" smtClean="0"/>
              <a:t>meningkatkan</a:t>
            </a:r>
            <a:r>
              <a:rPr lang="en-US" sz="2400" dirty="0" smtClean="0"/>
              <a:t> </a:t>
            </a:r>
            <a:r>
              <a:rPr lang="en-US" sz="2400" dirty="0" err="1" smtClean="0"/>
              <a:t>atau</a:t>
            </a:r>
            <a:r>
              <a:rPr lang="en-US" sz="2400" dirty="0" smtClean="0"/>
              <a:t>  </a:t>
            </a:r>
            <a:r>
              <a:rPr lang="en-US" sz="2400" dirty="0" err="1" smtClean="0"/>
              <a:t>menciptakan</a:t>
            </a:r>
            <a:r>
              <a:rPr lang="en-US" sz="2400" dirty="0" smtClean="0"/>
              <a:t>  </a:t>
            </a:r>
            <a:r>
              <a:rPr lang="en-US" sz="2400" dirty="0" err="1" smtClean="0"/>
              <a:t>hubungan</a:t>
            </a:r>
            <a:r>
              <a:rPr lang="en-US" sz="2400" dirty="0" smtClean="0"/>
              <a:t>  </a:t>
            </a:r>
            <a:r>
              <a:rPr lang="en-US" sz="2400" dirty="0" err="1" smtClean="0"/>
              <a:t>dengan</a:t>
            </a:r>
            <a:r>
              <a:rPr lang="en-US" sz="2400" dirty="0" smtClean="0"/>
              <a:t>  </a:t>
            </a:r>
            <a:r>
              <a:rPr lang="en-US" sz="2400" dirty="0" err="1" smtClean="0"/>
              <a:t>pelanggan</a:t>
            </a:r>
            <a:r>
              <a:rPr lang="en-US" sz="2400" dirty="0" smtClean="0"/>
              <a:t>,  yang  </a:t>
            </a:r>
            <a:r>
              <a:rPr lang="en-US" sz="2400" dirty="0" err="1" smtClean="0"/>
              <a:t>pada</a:t>
            </a:r>
            <a:r>
              <a:rPr lang="en-US" sz="2400" dirty="0" smtClean="0"/>
              <a:t>  </a:t>
            </a:r>
            <a:r>
              <a:rPr lang="en-US" sz="2400" dirty="0" err="1" smtClean="0"/>
              <a:t>suatu</a:t>
            </a:r>
            <a:r>
              <a:rPr lang="en-US" sz="2400" dirty="0" smtClean="0"/>
              <a:t>  </a:t>
            </a:r>
            <a:r>
              <a:rPr lang="en-US" sz="2400" dirty="0" err="1" smtClean="0"/>
              <a:t>saat</a:t>
            </a:r>
            <a:r>
              <a:rPr lang="en-US" sz="2400" dirty="0" smtClean="0"/>
              <a:t> </a:t>
            </a:r>
            <a:r>
              <a:rPr lang="en-US" sz="2400" dirty="0" err="1" smtClean="0"/>
              <a:t>nanti</a:t>
            </a:r>
            <a:r>
              <a:rPr lang="en-US" sz="2400" dirty="0" smtClean="0"/>
              <a:t> </a:t>
            </a:r>
            <a:r>
              <a:rPr lang="en-US" sz="2400" dirty="0" err="1" smtClean="0"/>
              <a:t>akan</a:t>
            </a:r>
            <a:r>
              <a:rPr lang="en-US" sz="2400" dirty="0" smtClean="0"/>
              <a:t> </a:t>
            </a:r>
            <a:r>
              <a:rPr lang="en-US" sz="2400" dirty="0" err="1" smtClean="0"/>
              <a:t>menghasilkan</a:t>
            </a:r>
            <a:r>
              <a:rPr lang="en-US" sz="2400" dirty="0" smtClean="0"/>
              <a:t> </a:t>
            </a:r>
            <a:r>
              <a:rPr lang="en-US" sz="2400" dirty="0" err="1" smtClean="0"/>
              <a:t>pendapatan</a:t>
            </a:r>
            <a:r>
              <a:rPr lang="en-US" sz="2400" dirty="0" smtClean="0"/>
              <a:t>. </a:t>
            </a:r>
            <a:r>
              <a:rPr lang="en-US" sz="2400" dirty="0" err="1" smtClean="0"/>
              <a:t>Namun</a:t>
            </a:r>
            <a:r>
              <a:rPr lang="en-US" sz="2400" dirty="0" smtClean="0"/>
              <a:t>, </a:t>
            </a:r>
            <a:r>
              <a:rPr lang="en-US" sz="2400" dirty="0" err="1" smtClean="0"/>
              <a:t>pengeluaran</a:t>
            </a:r>
            <a:r>
              <a:rPr lang="en-US" sz="2400" dirty="0" smtClean="0"/>
              <a:t> </a:t>
            </a:r>
            <a:r>
              <a:rPr lang="en-US" sz="2400" dirty="0" err="1" smtClean="0"/>
              <a:t>tersebut</a:t>
            </a:r>
            <a:r>
              <a:rPr lang="en-US" sz="2400" dirty="0" smtClean="0"/>
              <a:t> </a:t>
            </a:r>
            <a:r>
              <a:rPr lang="en-US" sz="2400" dirty="0" err="1" smtClean="0"/>
              <a:t>tidak</a:t>
            </a:r>
            <a:r>
              <a:rPr lang="en-US" sz="2400" dirty="0" smtClean="0"/>
              <a:t> </a:t>
            </a:r>
            <a:r>
              <a:rPr lang="en-US" sz="2400" dirty="0" err="1" smtClean="0"/>
              <a:t>berbeda</a:t>
            </a:r>
            <a:r>
              <a:rPr lang="en-US" sz="2400" dirty="0" smtClean="0"/>
              <a:t>  </a:t>
            </a:r>
            <a:r>
              <a:rPr lang="en-US" sz="2400" dirty="0" err="1" smtClean="0"/>
              <a:t>dari</a:t>
            </a:r>
            <a:r>
              <a:rPr lang="en-US" sz="2400" dirty="0" smtClean="0"/>
              <a:t>  </a:t>
            </a:r>
            <a:r>
              <a:rPr lang="en-US" sz="2400" dirty="0" err="1" smtClean="0"/>
              <a:t>aset</a:t>
            </a:r>
            <a:r>
              <a:rPr lang="en-US" sz="2400" dirty="0" smtClean="0"/>
              <a:t>  </a:t>
            </a:r>
            <a:r>
              <a:rPr lang="en-US" sz="2400" dirty="0" err="1" smtClean="0"/>
              <a:t>tidak</a:t>
            </a:r>
            <a:r>
              <a:rPr lang="en-US" sz="2400" dirty="0" smtClean="0"/>
              <a:t>  </a:t>
            </a:r>
            <a:r>
              <a:rPr lang="en-US" sz="2400" dirty="0" err="1" smtClean="0"/>
              <a:t>berwujud</a:t>
            </a:r>
            <a:r>
              <a:rPr lang="en-US" sz="2400" dirty="0" smtClean="0"/>
              <a:t>  internal  yang  </a:t>
            </a:r>
            <a:r>
              <a:rPr lang="en-US" sz="2400" dirty="0" err="1" smtClean="0"/>
              <a:t>lainnya</a:t>
            </a:r>
            <a:r>
              <a:rPr lang="en-US" sz="2400" dirty="0" smtClean="0"/>
              <a:t>,  yang </a:t>
            </a:r>
            <a:r>
              <a:rPr lang="en-US" sz="2400" dirty="0" err="1" smtClean="0"/>
              <a:t>memberikan</a:t>
            </a:r>
            <a:r>
              <a:rPr lang="en-US" sz="2400" dirty="0" smtClean="0"/>
              <a:t> </a:t>
            </a:r>
            <a:r>
              <a:rPr lang="en-US" sz="2400" dirty="0" err="1" smtClean="0"/>
              <a:t>kontribusi</a:t>
            </a:r>
            <a:r>
              <a:rPr lang="en-US" sz="2400" dirty="0" smtClean="0"/>
              <a:t> </a:t>
            </a:r>
            <a:r>
              <a:rPr lang="en-US" sz="2400" dirty="0" err="1" smtClean="0"/>
              <a:t>cukup</a:t>
            </a:r>
            <a:r>
              <a:rPr lang="en-US" sz="2400" dirty="0" smtClean="0"/>
              <a:t> </a:t>
            </a:r>
            <a:r>
              <a:rPr lang="en-US" sz="2400" dirty="0" err="1" smtClean="0"/>
              <a:t>penting</a:t>
            </a:r>
            <a:r>
              <a:rPr lang="en-US" sz="2400" dirty="0" smtClean="0"/>
              <a:t> </a:t>
            </a:r>
            <a:r>
              <a:rPr lang="en-US" sz="2400" dirty="0" err="1" smtClean="0"/>
              <a:t>bagi</a:t>
            </a:r>
            <a:r>
              <a:rPr lang="en-US" sz="2400" dirty="0" smtClean="0"/>
              <a:t> </a:t>
            </a:r>
            <a:r>
              <a:rPr lang="en-US" sz="2400" dirty="0" err="1" smtClean="0"/>
              <a:t>pengembangan</a:t>
            </a:r>
            <a:r>
              <a:rPr lang="en-US" sz="2400" dirty="0" smtClean="0"/>
              <a:t> </a:t>
            </a:r>
            <a:r>
              <a:rPr lang="en-US" sz="2400" dirty="0" err="1" smtClean="0"/>
              <a:t>bisnis</a:t>
            </a:r>
            <a:r>
              <a:rPr lang="en-US" sz="2400" dirty="0" smtClean="0"/>
              <a:t> </a:t>
            </a:r>
            <a:r>
              <a:rPr lang="en-US" sz="2400" dirty="0" err="1" smtClean="0"/>
              <a:t>secara</a:t>
            </a:r>
            <a:r>
              <a:rPr lang="en-US" sz="2400" dirty="0" smtClean="0"/>
              <a:t> </a:t>
            </a:r>
            <a:r>
              <a:rPr lang="en-US" sz="2400" dirty="0" err="1" smtClean="0"/>
              <a:t>keseluruhan</a:t>
            </a:r>
            <a:r>
              <a:rPr lang="en-US" sz="2400" dirty="0" smtClean="0"/>
              <a:t>.  </a:t>
            </a:r>
            <a:r>
              <a:rPr lang="en-US" sz="2400" dirty="0" err="1" smtClean="0"/>
              <a:t>Oleh</a:t>
            </a:r>
            <a:r>
              <a:rPr lang="en-US" sz="2400" dirty="0" smtClean="0"/>
              <a:t>  </a:t>
            </a:r>
            <a:r>
              <a:rPr lang="en-US" sz="2400" dirty="0" err="1" smtClean="0"/>
              <a:t>karena</a:t>
            </a:r>
            <a:r>
              <a:rPr lang="en-US" sz="2400" dirty="0" smtClean="0"/>
              <a:t>  </a:t>
            </a:r>
            <a:r>
              <a:rPr lang="en-US" sz="2400" dirty="0" err="1" smtClean="0"/>
              <a:t>itu</a:t>
            </a:r>
            <a:r>
              <a:rPr lang="en-US" sz="2400" dirty="0" smtClean="0"/>
              <a:t>,  </a:t>
            </a:r>
            <a:r>
              <a:rPr lang="en-US" sz="2400" dirty="0" err="1" smtClean="0"/>
              <a:t>mereka</a:t>
            </a:r>
            <a:r>
              <a:rPr lang="en-US" sz="2400" dirty="0" smtClean="0"/>
              <a:t>  </a:t>
            </a:r>
            <a:r>
              <a:rPr lang="en-US" sz="2400" dirty="0" err="1" smtClean="0"/>
              <a:t>tidak</a:t>
            </a:r>
            <a:r>
              <a:rPr lang="en-US" sz="2400" dirty="0" smtClean="0"/>
              <a:t>  </a:t>
            </a:r>
            <a:r>
              <a:rPr lang="en-US" sz="2400" dirty="0" err="1" smtClean="0"/>
              <a:t>memenuhi</a:t>
            </a:r>
            <a:r>
              <a:rPr lang="en-US" sz="2400" dirty="0" smtClean="0"/>
              <a:t>  </a:t>
            </a:r>
            <a:r>
              <a:rPr lang="en-US" sz="2400" dirty="0" err="1" smtClean="0"/>
              <a:t>kriteria</a:t>
            </a:r>
            <a:r>
              <a:rPr lang="en-US" sz="2400" dirty="0" smtClean="0"/>
              <a:t>  </a:t>
            </a:r>
            <a:r>
              <a:rPr lang="en-US" sz="2400" dirty="0" err="1" smtClean="0"/>
              <a:t>untuk</a:t>
            </a:r>
            <a:r>
              <a:rPr lang="en-US" sz="2400" dirty="0" smtClean="0"/>
              <a:t> </a:t>
            </a:r>
            <a:r>
              <a:rPr lang="en-US" sz="2400" dirty="0" err="1" smtClean="0"/>
              <a:t>diidentifikasi</a:t>
            </a:r>
            <a:r>
              <a:rPr lang="en-US" sz="2400" dirty="0" smtClean="0"/>
              <a:t> </a:t>
            </a:r>
            <a:r>
              <a:rPr lang="en-US" sz="2400" dirty="0" err="1" smtClean="0"/>
              <a:t>secara</a:t>
            </a:r>
            <a:r>
              <a:rPr lang="en-US" sz="2400" dirty="0" smtClean="0"/>
              <a:t> </a:t>
            </a:r>
            <a:r>
              <a:rPr lang="en-US" sz="2400" dirty="0" err="1" smtClean="0"/>
              <a:t>terpisah</a:t>
            </a:r>
            <a:r>
              <a:rPr lang="en-US" sz="2400" dirty="0" smtClean="0"/>
              <a:t> </a:t>
            </a:r>
            <a:r>
              <a:rPr lang="en-US" sz="2400" dirty="0" err="1" smtClean="0"/>
              <a:t>dan</a:t>
            </a:r>
            <a:r>
              <a:rPr lang="en-US" sz="2400" dirty="0" smtClean="0"/>
              <a:t> </a:t>
            </a:r>
            <a:r>
              <a:rPr lang="en-US" sz="2400" dirty="0" err="1" smtClean="0"/>
              <a:t>harus</a:t>
            </a:r>
            <a:r>
              <a:rPr lang="en-US" sz="2400" dirty="0" smtClean="0"/>
              <a:t> </a:t>
            </a:r>
            <a:r>
              <a:rPr lang="en-US" sz="2400" dirty="0" err="1" smtClean="0"/>
              <a:t>dibebankan</a:t>
            </a:r>
            <a:r>
              <a:rPr lang="en-US" sz="2400" dirty="0" smtClean="0"/>
              <a:t> </a:t>
            </a:r>
            <a:r>
              <a:rPr lang="en-US" sz="2400" dirty="0" err="1" smtClean="0"/>
              <a:t>pada</a:t>
            </a:r>
            <a:r>
              <a:rPr lang="en-US" sz="2400" dirty="0" smtClean="0"/>
              <a:t> </a:t>
            </a:r>
            <a:r>
              <a:rPr lang="en-US" sz="2400" dirty="0" err="1" smtClean="0"/>
              <a:t>saat</a:t>
            </a:r>
            <a:r>
              <a:rPr lang="en-US" sz="2400" dirty="0" smtClean="0"/>
              <a:t> </a:t>
            </a:r>
            <a:r>
              <a:rPr lang="en-US" sz="2400" dirty="0" err="1" smtClean="0"/>
              <a:t>terjadinya</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Biaya</a:t>
            </a:r>
            <a:r>
              <a:rPr lang="en-US" sz="3600" b="1" dirty="0" smtClean="0">
                <a:solidFill>
                  <a:schemeClr val="tx1"/>
                </a:solidFill>
              </a:rPr>
              <a:t> Lain yang </a:t>
            </a:r>
            <a:r>
              <a:rPr lang="en-US" sz="3600" b="1" dirty="0" err="1" smtClean="0">
                <a:solidFill>
                  <a:schemeClr val="tx1"/>
                </a:solidFill>
              </a:rPr>
              <a:t>Mirip</a:t>
            </a:r>
            <a:r>
              <a:rPr lang="en-US" sz="3600" b="1" dirty="0" smtClean="0">
                <a:solidFill>
                  <a:schemeClr val="tx1"/>
                </a:solidFill>
              </a:rPr>
              <a:t> </a:t>
            </a:r>
            <a:r>
              <a:rPr lang="en-US" sz="3600" b="1" dirty="0" err="1" smtClean="0">
                <a:solidFill>
                  <a:schemeClr val="tx1"/>
                </a:solidFill>
              </a:rPr>
              <a:t>dengan</a:t>
            </a:r>
            <a:r>
              <a:rPr lang="en-US" sz="3600" b="1" dirty="0" smtClean="0">
                <a:solidFill>
                  <a:schemeClr val="tx1"/>
                </a:solidFill>
              </a:rPr>
              <a:t> </a:t>
            </a:r>
            <a:r>
              <a:rPr lang="en-US" sz="3600" b="1" dirty="0" err="1" smtClean="0">
                <a:solidFill>
                  <a:schemeClr val="tx1"/>
                </a:solidFill>
              </a:rPr>
              <a:t>Biaya</a:t>
            </a:r>
            <a:r>
              <a:rPr lang="en-US" sz="3600" b="1" dirty="0" smtClean="0">
                <a:solidFill>
                  <a:schemeClr val="tx1"/>
                </a:solidFill>
              </a:rPr>
              <a:t> R&amp;D</a:t>
            </a:r>
            <a:endParaRPr lang="en-US" sz="3600" b="1" dirty="0">
              <a:solidFill>
                <a:schemeClr val="tx1"/>
              </a:solidFill>
            </a:endParaRPr>
          </a:p>
        </p:txBody>
      </p:sp>
      <p:sp>
        <p:nvSpPr>
          <p:cNvPr id="12" name="TextBox 11"/>
          <p:cNvSpPr txBox="1"/>
          <p:nvPr/>
        </p:nvSpPr>
        <p:spPr>
          <a:xfrm>
            <a:off x="864973" y="1359243"/>
            <a:ext cx="10626811" cy="5078313"/>
          </a:xfrm>
          <a:prstGeom prst="rect">
            <a:avLst/>
          </a:prstGeom>
          <a:noFill/>
        </p:spPr>
        <p:txBody>
          <a:bodyPr wrap="square" rtlCol="0">
            <a:spAutoFit/>
          </a:bodyPr>
          <a:lstStyle/>
          <a:p>
            <a:pPr marL="457200" lvl="0" indent="-457200" algn="just">
              <a:lnSpc>
                <a:spcPct val="150000"/>
              </a:lnSpc>
              <a:buFont typeface="+mj-lt"/>
              <a:buAutoNum type="arabicPeriod" startAt="4"/>
            </a:pPr>
            <a:r>
              <a:rPr lang="en-US" sz="2400" dirty="0" err="1" smtClean="0"/>
              <a:t>Pertanyaan</a:t>
            </a:r>
            <a:r>
              <a:rPr lang="en-US" sz="2400" dirty="0" smtClean="0"/>
              <a:t> </a:t>
            </a:r>
            <a:r>
              <a:rPr lang="en-US" sz="2400" dirty="0" err="1" smtClean="0"/>
              <a:t>Konseptual</a:t>
            </a:r>
            <a:r>
              <a:rPr lang="en-US" sz="2400" dirty="0" smtClean="0"/>
              <a:t> </a:t>
            </a:r>
          </a:p>
          <a:p>
            <a:pPr algn="just">
              <a:lnSpc>
                <a:spcPct val="150000"/>
              </a:lnSpc>
            </a:pPr>
            <a:r>
              <a:rPr lang="en-US" sz="2400" dirty="0" smtClean="0"/>
              <a:t>Perusahaan  </a:t>
            </a:r>
            <a:r>
              <a:rPr lang="en-US" sz="2400" dirty="0" err="1" smtClean="0"/>
              <a:t>membebankan</a:t>
            </a:r>
            <a:r>
              <a:rPr lang="en-US" sz="2400" dirty="0" smtClean="0"/>
              <a:t>  </a:t>
            </a:r>
            <a:r>
              <a:rPr lang="en-US" sz="2400" dirty="0" err="1" smtClean="0"/>
              <a:t>biaya</a:t>
            </a:r>
            <a:r>
              <a:rPr lang="en-US" sz="2400" dirty="0" smtClean="0"/>
              <a:t>  </a:t>
            </a:r>
            <a:r>
              <a:rPr lang="en-US" sz="2400" dirty="0" err="1" smtClean="0"/>
              <a:t>awal</a:t>
            </a:r>
            <a:r>
              <a:rPr lang="en-US" sz="2400" dirty="0" smtClean="0"/>
              <a:t>  </a:t>
            </a:r>
            <a:r>
              <a:rPr lang="en-US" sz="2400" dirty="0" err="1" smtClean="0"/>
              <a:t>merupakan</a:t>
            </a:r>
            <a:r>
              <a:rPr lang="en-US" sz="2400" dirty="0" smtClean="0"/>
              <a:t>  </a:t>
            </a:r>
            <a:r>
              <a:rPr lang="en-US" sz="2400" dirty="0" err="1" smtClean="0"/>
              <a:t>hal</a:t>
            </a:r>
            <a:r>
              <a:rPr lang="en-US" sz="2400" dirty="0" smtClean="0"/>
              <a:t>  yang  </a:t>
            </a:r>
            <a:r>
              <a:rPr lang="en-US" sz="2400" dirty="0" err="1" smtClean="0"/>
              <a:t>konserpatif</a:t>
            </a:r>
            <a:r>
              <a:rPr lang="en-US" sz="2400" dirty="0" smtClean="0"/>
              <a:t>, </a:t>
            </a:r>
            <a:r>
              <a:rPr lang="en-US" sz="2400" dirty="0" err="1" smtClean="0"/>
              <a:t>juga</a:t>
            </a:r>
            <a:r>
              <a:rPr lang="en-US" sz="2400" dirty="0" smtClean="0"/>
              <a:t>  </a:t>
            </a:r>
            <a:r>
              <a:rPr lang="en-US" sz="2400" dirty="0" err="1" smtClean="0"/>
              <a:t>solusi</a:t>
            </a:r>
            <a:r>
              <a:rPr lang="en-US" sz="2400" dirty="0" smtClean="0"/>
              <a:t>  yang  </a:t>
            </a:r>
            <a:r>
              <a:rPr lang="en-US" sz="2400" dirty="0" err="1" smtClean="0"/>
              <a:t>praktis</a:t>
            </a:r>
            <a:r>
              <a:rPr lang="en-US" sz="2400" dirty="0" smtClean="0"/>
              <a:t>.  </a:t>
            </a:r>
            <a:r>
              <a:rPr lang="en-US" sz="2400" dirty="0" err="1" smtClean="0"/>
              <a:t>Tetapi</a:t>
            </a:r>
            <a:r>
              <a:rPr lang="en-US" sz="2400" dirty="0" smtClean="0"/>
              <a:t>  </a:t>
            </a:r>
            <a:r>
              <a:rPr lang="en-US" sz="2400" dirty="0" err="1" smtClean="0"/>
              <a:t>praktek</a:t>
            </a:r>
            <a:r>
              <a:rPr lang="en-US" sz="2400" dirty="0" smtClean="0"/>
              <a:t>  </a:t>
            </a:r>
            <a:r>
              <a:rPr lang="en-US" sz="2400" dirty="0" err="1" smtClean="0"/>
              <a:t>penghapusan</a:t>
            </a:r>
            <a:r>
              <a:rPr lang="en-US" sz="2400" dirty="0" smtClean="0"/>
              <a:t>  </a:t>
            </a:r>
            <a:r>
              <a:rPr lang="en-US" sz="2400" dirty="0" err="1" smtClean="0"/>
              <a:t>biaya</a:t>
            </a:r>
            <a:r>
              <a:rPr lang="en-US" sz="2400" dirty="0" smtClean="0"/>
              <a:t>  </a:t>
            </a:r>
            <a:r>
              <a:rPr lang="en-US" sz="2400" dirty="0" err="1" smtClean="0"/>
              <a:t>secara</a:t>
            </a:r>
            <a:r>
              <a:rPr lang="en-US" sz="2400" dirty="0" smtClean="0"/>
              <a:t> </a:t>
            </a:r>
            <a:r>
              <a:rPr lang="en-US" sz="2400" dirty="0" err="1" smtClean="0"/>
              <a:t>langsung</a:t>
            </a:r>
            <a:r>
              <a:rPr lang="en-US" sz="2400" dirty="0" smtClean="0"/>
              <a:t>  yang  </a:t>
            </a:r>
            <a:r>
              <a:rPr lang="en-US" sz="2400" dirty="0" err="1" smtClean="0"/>
              <a:t>dibuat</a:t>
            </a:r>
            <a:r>
              <a:rPr lang="en-US" sz="2400" dirty="0" smtClean="0"/>
              <a:t>  </a:t>
            </a:r>
            <a:r>
              <a:rPr lang="en-US" sz="2400" dirty="0" err="1" smtClean="0"/>
              <a:t>dengan</a:t>
            </a:r>
            <a:r>
              <a:rPr lang="en-US" sz="2400" dirty="0" smtClean="0"/>
              <a:t>  </a:t>
            </a:r>
            <a:r>
              <a:rPr lang="en-US" sz="2400" dirty="0" err="1" smtClean="0"/>
              <a:t>keuntungan</a:t>
            </a:r>
            <a:r>
              <a:rPr lang="en-US" sz="2400" dirty="0" smtClean="0"/>
              <a:t>  </a:t>
            </a:r>
            <a:r>
              <a:rPr lang="en-US" sz="2400" dirty="0" err="1" smtClean="0"/>
              <a:t>dimasa</a:t>
            </a:r>
            <a:r>
              <a:rPr lang="en-US" sz="2400" dirty="0" smtClean="0"/>
              <a:t>  </a:t>
            </a:r>
            <a:r>
              <a:rPr lang="en-US" sz="2400" dirty="0" err="1" smtClean="0"/>
              <a:t>depan</a:t>
            </a:r>
            <a:r>
              <a:rPr lang="en-US" sz="2400" dirty="0" smtClean="0"/>
              <a:t>  </a:t>
            </a:r>
            <a:r>
              <a:rPr lang="en-US" sz="2400" dirty="0" err="1" smtClean="0"/>
              <a:t>secara</a:t>
            </a:r>
            <a:r>
              <a:rPr lang="en-US" sz="2400" dirty="0" smtClean="0"/>
              <a:t> </a:t>
            </a:r>
            <a:r>
              <a:rPr lang="en-US" sz="2400" dirty="0" err="1" smtClean="0"/>
              <a:t>konseptual</a:t>
            </a:r>
            <a:r>
              <a:rPr lang="en-US" sz="2400" dirty="0" smtClean="0"/>
              <a:t>  </a:t>
            </a:r>
            <a:r>
              <a:rPr lang="en-US" sz="2400" dirty="0" err="1" smtClean="0"/>
              <a:t>salah</a:t>
            </a:r>
            <a:r>
              <a:rPr lang="en-US" sz="2400" dirty="0" smtClean="0"/>
              <a:t>.  </a:t>
            </a:r>
            <a:r>
              <a:rPr lang="en-US" sz="2400" dirty="0" err="1" smtClean="0"/>
              <a:t>Ada</a:t>
            </a:r>
            <a:r>
              <a:rPr lang="en-US" sz="2400" dirty="0" smtClean="0"/>
              <a:t>  </a:t>
            </a:r>
            <a:r>
              <a:rPr lang="en-US" sz="2400" dirty="0" err="1" smtClean="0"/>
              <a:t>beberapa</a:t>
            </a:r>
            <a:r>
              <a:rPr lang="en-US" sz="2400" dirty="0" smtClean="0"/>
              <a:t>  </a:t>
            </a:r>
            <a:r>
              <a:rPr lang="en-US" sz="2400" dirty="0" err="1" smtClean="0"/>
              <a:t>perbedaan</a:t>
            </a:r>
            <a:r>
              <a:rPr lang="en-US" sz="2400" dirty="0" smtClean="0"/>
              <a:t>  </a:t>
            </a:r>
            <a:r>
              <a:rPr lang="en-US" sz="2400" dirty="0" err="1" smtClean="0"/>
              <a:t>dari</a:t>
            </a:r>
            <a:r>
              <a:rPr lang="en-US" sz="2400" dirty="0" smtClean="0"/>
              <a:t>  </a:t>
            </a:r>
            <a:r>
              <a:rPr lang="en-US" sz="2400" dirty="0" err="1" smtClean="0"/>
              <a:t>sudut</a:t>
            </a:r>
            <a:r>
              <a:rPr lang="en-US" sz="2400" dirty="0" smtClean="0"/>
              <a:t>  </a:t>
            </a:r>
            <a:r>
              <a:rPr lang="en-US" sz="2400" dirty="0" err="1" smtClean="0"/>
              <a:t>pandang</a:t>
            </a:r>
            <a:r>
              <a:rPr lang="en-US" sz="2400" dirty="0" smtClean="0"/>
              <a:t>  </a:t>
            </a:r>
            <a:r>
              <a:rPr lang="en-US" sz="2400" dirty="0" err="1" smtClean="0"/>
              <a:t>laporan</a:t>
            </a:r>
            <a:r>
              <a:rPr lang="en-US" sz="2400" dirty="0" smtClean="0"/>
              <a:t> </a:t>
            </a:r>
            <a:r>
              <a:rPr lang="en-US" sz="2400" dirty="0" err="1" smtClean="0"/>
              <a:t>laba-rugi</a:t>
            </a:r>
            <a:r>
              <a:rPr lang="en-US" sz="2400" dirty="0" smtClean="0"/>
              <a:t>.  Hal  </a:t>
            </a:r>
            <a:r>
              <a:rPr lang="en-US" sz="2400" dirty="0" err="1" smtClean="0"/>
              <a:t>ini</a:t>
            </a:r>
            <a:r>
              <a:rPr lang="en-US" sz="2400" dirty="0" smtClean="0"/>
              <a:t>  </a:t>
            </a:r>
            <a:r>
              <a:rPr lang="en-US" sz="2400" dirty="0" err="1" smtClean="0"/>
              <a:t>terjadi</a:t>
            </a:r>
            <a:r>
              <a:rPr lang="en-US" sz="2400" dirty="0" smtClean="0"/>
              <a:t>  </a:t>
            </a:r>
            <a:r>
              <a:rPr lang="en-US" sz="2400" dirty="0" err="1" smtClean="0"/>
              <a:t>karena</a:t>
            </a:r>
            <a:r>
              <a:rPr lang="en-US" sz="2400" dirty="0" smtClean="0"/>
              <a:t>  </a:t>
            </a:r>
            <a:r>
              <a:rPr lang="en-US" sz="2400" dirty="0" err="1" smtClean="0"/>
              <a:t>sifat</a:t>
            </a:r>
            <a:r>
              <a:rPr lang="en-US" sz="2400" dirty="0" smtClean="0"/>
              <a:t>  </a:t>
            </a:r>
            <a:r>
              <a:rPr lang="en-US" sz="2400" dirty="0" err="1" smtClean="0"/>
              <a:t>dari</a:t>
            </a:r>
            <a:r>
              <a:rPr lang="en-US" sz="2400" dirty="0" smtClean="0"/>
              <a:t>  </a:t>
            </a:r>
            <a:r>
              <a:rPr lang="en-US" sz="2400" dirty="0" err="1" smtClean="0"/>
              <a:t>penelitian</a:t>
            </a:r>
            <a:r>
              <a:rPr lang="en-US" sz="2400" dirty="0" smtClean="0"/>
              <a:t>  </a:t>
            </a:r>
            <a:r>
              <a:rPr lang="en-US" sz="2400" dirty="0" err="1" smtClean="0"/>
              <a:t>dan</a:t>
            </a:r>
            <a:r>
              <a:rPr lang="en-US" sz="2400" dirty="0" smtClean="0"/>
              <a:t>  </a:t>
            </a:r>
            <a:r>
              <a:rPr lang="en-US" sz="2400" dirty="0" err="1" smtClean="0"/>
              <a:t>pengembangan</a:t>
            </a:r>
            <a:r>
              <a:rPr lang="en-US" sz="2400" dirty="0" smtClean="0"/>
              <a:t> yang  </a:t>
            </a:r>
            <a:r>
              <a:rPr lang="en-US" sz="2400" dirty="0" err="1" smtClean="0"/>
              <a:t>sedang</a:t>
            </a:r>
            <a:r>
              <a:rPr lang="en-US" sz="2400" dirty="0" smtClean="0"/>
              <a:t>  </a:t>
            </a:r>
            <a:r>
              <a:rPr lang="en-US" sz="2400" dirty="0" err="1" smtClean="0"/>
              <a:t>berlangsung</a:t>
            </a:r>
            <a:r>
              <a:rPr lang="en-US" sz="2400" dirty="0" smtClean="0"/>
              <a:t>,  </a:t>
            </a:r>
            <a:r>
              <a:rPr lang="en-US" sz="2400" dirty="0" err="1" smtClean="0"/>
              <a:t>jumlah</a:t>
            </a:r>
            <a:r>
              <a:rPr lang="en-US" sz="2400" dirty="0" smtClean="0"/>
              <a:t>  </a:t>
            </a:r>
            <a:r>
              <a:rPr lang="en-US" sz="2400" dirty="0" err="1" smtClean="0"/>
              <a:t>biaya</a:t>
            </a:r>
            <a:r>
              <a:rPr lang="en-US" sz="2400" dirty="0" smtClean="0"/>
              <a:t>  </a:t>
            </a:r>
            <a:r>
              <a:rPr lang="en-US" sz="2400" dirty="0" err="1" smtClean="0"/>
              <a:t>penelitian</a:t>
            </a:r>
            <a:r>
              <a:rPr lang="en-US" sz="2400" dirty="0" smtClean="0"/>
              <a:t>  </a:t>
            </a:r>
            <a:r>
              <a:rPr lang="en-US" sz="2400" dirty="0" err="1" smtClean="0"/>
              <a:t>dan</a:t>
            </a:r>
            <a:r>
              <a:rPr lang="en-US" sz="2400" dirty="0" smtClean="0"/>
              <a:t>  </a:t>
            </a:r>
            <a:r>
              <a:rPr lang="en-US" sz="2400" dirty="0" err="1" smtClean="0"/>
              <a:t>pengembangan</a:t>
            </a:r>
            <a:r>
              <a:rPr lang="en-US" sz="2400" dirty="0" smtClean="0"/>
              <a:t> yang  </a:t>
            </a:r>
            <a:r>
              <a:rPr lang="en-US" sz="2400" dirty="0" err="1" smtClean="0"/>
              <a:t>dibebankan</a:t>
            </a:r>
            <a:r>
              <a:rPr lang="en-US" sz="2400" dirty="0" smtClean="0"/>
              <a:t>  </a:t>
            </a:r>
            <a:r>
              <a:rPr lang="en-US" sz="2400" dirty="0" err="1" smtClean="0"/>
              <a:t>ke</a:t>
            </a:r>
            <a:r>
              <a:rPr lang="en-US" sz="2400" dirty="0" smtClean="0"/>
              <a:t>  </a:t>
            </a:r>
            <a:r>
              <a:rPr lang="en-US" sz="2400" dirty="0" err="1" smtClean="0"/>
              <a:t>setiap</a:t>
            </a:r>
            <a:r>
              <a:rPr lang="en-US" sz="2400" dirty="0" smtClean="0"/>
              <a:t>  </a:t>
            </a:r>
            <a:r>
              <a:rPr lang="en-US" sz="2400" dirty="0" err="1" smtClean="0"/>
              <a:t>periode</a:t>
            </a:r>
            <a:r>
              <a:rPr lang="en-US" sz="2400" dirty="0" smtClean="0"/>
              <a:t>  </a:t>
            </a:r>
            <a:r>
              <a:rPr lang="en-US" sz="2400" dirty="0" err="1" smtClean="0"/>
              <a:t>akuntansi</a:t>
            </a:r>
            <a:r>
              <a:rPr lang="en-US" sz="2400" dirty="0" smtClean="0"/>
              <a:t>  </a:t>
            </a:r>
            <a:r>
              <a:rPr lang="en-US" sz="2400" dirty="0" err="1" smtClean="0"/>
              <a:t>adalah</a:t>
            </a:r>
            <a:r>
              <a:rPr lang="en-US" sz="2400" dirty="0" smtClean="0"/>
              <a:t>  </a:t>
            </a:r>
            <a:r>
              <a:rPr lang="en-US" sz="2400" dirty="0" err="1" smtClean="0"/>
              <a:t>sama</a:t>
            </a:r>
            <a:r>
              <a:rPr lang="en-US" sz="2400" dirty="0" smtClean="0"/>
              <a:t>,  </a:t>
            </a:r>
            <a:r>
              <a:rPr lang="en-US" sz="2400" dirty="0" err="1" smtClean="0"/>
              <a:t>apakah</a:t>
            </a:r>
            <a:r>
              <a:rPr lang="en-US" sz="2400" dirty="0" smtClean="0"/>
              <a:t>  </a:t>
            </a:r>
            <a:r>
              <a:rPr lang="en-US" sz="2400" dirty="0" err="1" smtClean="0"/>
              <a:t>ada</a:t>
            </a:r>
            <a:r>
              <a:rPr lang="en-US" sz="2400" dirty="0" smtClean="0"/>
              <a:t> </a:t>
            </a:r>
            <a:r>
              <a:rPr lang="en-US" sz="2400" dirty="0" err="1" smtClean="0"/>
              <a:t>pembebanan</a:t>
            </a:r>
            <a:r>
              <a:rPr lang="en-US" sz="2400" dirty="0" smtClean="0"/>
              <a:t> </a:t>
            </a:r>
            <a:r>
              <a:rPr lang="en-US" sz="2400" dirty="0" err="1" smtClean="0"/>
              <a:t>langsung</a:t>
            </a:r>
            <a:r>
              <a:rPr lang="en-US" sz="2400" dirty="0" smtClean="0"/>
              <a:t> </a:t>
            </a:r>
            <a:r>
              <a:rPr lang="en-US" sz="2400" dirty="0" err="1" smtClean="0"/>
              <a:t>atau</a:t>
            </a:r>
            <a:r>
              <a:rPr lang="en-US" sz="2400" dirty="0" smtClean="0"/>
              <a:t> </a:t>
            </a:r>
            <a:r>
              <a:rPr lang="en-US" sz="2400" dirty="0" err="1" smtClean="0"/>
              <a:t>kapitalisasi</a:t>
            </a:r>
            <a:r>
              <a:rPr lang="en-US" sz="2400" dirty="0" smtClean="0"/>
              <a:t> </a:t>
            </a:r>
            <a:r>
              <a:rPr lang="en-US" sz="2400" dirty="0" err="1" smtClean="0"/>
              <a:t>dan</a:t>
            </a:r>
            <a:r>
              <a:rPr lang="en-US" sz="2400" dirty="0" smtClean="0"/>
              <a:t> </a:t>
            </a:r>
            <a:r>
              <a:rPr lang="en-US" sz="2400" dirty="0" err="1" smtClean="0"/>
              <a:t>amortisasi</a:t>
            </a:r>
            <a:r>
              <a:rPr lang="en-US" sz="2400" dirty="0" smtClean="0"/>
              <a:t> </a:t>
            </a:r>
            <a:r>
              <a:rPr lang="en-US" sz="2400" dirty="0" err="1" smtClean="0"/>
              <a:t>berikutnya</a:t>
            </a:r>
            <a:r>
              <a:rPr lang="en-US" sz="2400" dirty="0" smtClean="0"/>
              <a:t>.</a:t>
            </a:r>
            <a:endParaRPr lang="en-US" sz="2400" dirty="0" smtClean="0"/>
          </a:p>
        </p:txBody>
      </p:sp>
    </p:spTree>
    <p:extLst>
      <p:ext uri="{BB962C8B-B14F-4D97-AF65-F5344CB8AC3E}">
        <p14:creationId xmlns:p14="http://schemas.microsoft.com/office/powerpoint/2010/main" xmlns="" val="2720491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Penyajian</a:t>
            </a:r>
            <a:r>
              <a:rPr lang="en-US" sz="3600" b="1" dirty="0" smtClean="0">
                <a:solidFill>
                  <a:schemeClr val="tx1"/>
                </a:solidFill>
              </a:rPr>
              <a:t> </a:t>
            </a:r>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endParaRPr lang="en-US" sz="3600" b="1" dirty="0">
              <a:solidFill>
                <a:schemeClr val="tx1"/>
              </a:solidFill>
            </a:endParaRPr>
          </a:p>
        </p:txBody>
      </p:sp>
      <p:sp>
        <p:nvSpPr>
          <p:cNvPr id="8" name="TextBox 7"/>
          <p:cNvSpPr txBox="1"/>
          <p:nvPr/>
        </p:nvSpPr>
        <p:spPr>
          <a:xfrm>
            <a:off x="642551" y="1532238"/>
            <a:ext cx="10676238" cy="3890489"/>
          </a:xfrm>
          <a:prstGeom prst="rect">
            <a:avLst/>
          </a:prstGeom>
          <a:noFill/>
        </p:spPr>
        <p:txBody>
          <a:bodyPr wrap="square" rtlCol="0">
            <a:spAutoFit/>
          </a:bodyPr>
          <a:lstStyle/>
          <a:p>
            <a:pPr algn="just">
              <a:lnSpc>
                <a:spcPct val="150000"/>
              </a:lnSpc>
            </a:pPr>
            <a:r>
              <a:rPr lang="id-ID" sz="2800" dirty="0" smtClean="0"/>
              <a:t>Pelaporan  aktifa  tak  berwujud  mirip  dengan  pelaporen  Property,  Bangunan dan  Peralatan.  Nama  baik  perusahaan  sebaiknya  disajikan  secara  terpisah. Pada laporan laba rugi perusahaan sebaiknya menyajikan biaya amortisasi dan kerugian  impairment  serta  pembalikan  untuk  aset  tak  berwujud,  secara terpisah. </a:t>
            </a:r>
            <a:endParaRPr lang="en-US" sz="2800" dirty="0" smtClean="0"/>
          </a:p>
        </p:txBody>
      </p:sp>
    </p:spTree>
    <p:extLst>
      <p:ext uri="{BB962C8B-B14F-4D97-AF65-F5344CB8AC3E}">
        <p14:creationId xmlns:p14="http://schemas.microsoft.com/office/powerpoint/2010/main" xmlns="" val="2720491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Aktiva</a:t>
            </a:r>
            <a:r>
              <a:rPr lang="en-US" sz="3600" b="1" dirty="0" smtClean="0">
                <a:solidFill>
                  <a:schemeClr val="tx1"/>
                </a:solidFill>
              </a:rPr>
              <a:t> </a:t>
            </a:r>
            <a:r>
              <a:rPr lang="en-US" sz="3600" b="1" dirty="0" err="1" smtClean="0">
                <a:solidFill>
                  <a:schemeClr val="tx1"/>
                </a:solidFill>
              </a:rPr>
              <a:t>Tak</a:t>
            </a:r>
            <a:r>
              <a:rPr lang="en-US" sz="3600" b="1" dirty="0" smtClean="0">
                <a:solidFill>
                  <a:schemeClr val="tx1"/>
                </a:solidFill>
              </a:rPr>
              <a:t> </a:t>
            </a:r>
            <a:r>
              <a:rPr lang="en-US" sz="3600" b="1" dirty="0" err="1" smtClean="0">
                <a:solidFill>
                  <a:schemeClr val="tx1"/>
                </a:solidFill>
              </a:rPr>
              <a:t>Berwujud</a:t>
            </a:r>
            <a:endParaRPr lang="en-US" sz="3600" b="1" dirty="0">
              <a:solidFill>
                <a:schemeClr val="tx1"/>
              </a:solidFill>
            </a:endParaRPr>
          </a:p>
        </p:txBody>
      </p:sp>
      <p:sp>
        <p:nvSpPr>
          <p:cNvPr id="7" name="TextBox 6"/>
          <p:cNvSpPr txBox="1"/>
          <p:nvPr/>
        </p:nvSpPr>
        <p:spPr>
          <a:xfrm>
            <a:off x="469557" y="1433384"/>
            <a:ext cx="11195221" cy="3244158"/>
          </a:xfrm>
          <a:prstGeom prst="rect">
            <a:avLst/>
          </a:prstGeom>
          <a:noFill/>
        </p:spPr>
        <p:txBody>
          <a:bodyPr wrap="square" rtlCol="0">
            <a:spAutoFit/>
          </a:bodyPr>
          <a:lstStyle/>
          <a:p>
            <a:pPr algn="just">
              <a:lnSpc>
                <a:spcPct val="150000"/>
              </a:lnSpc>
            </a:pPr>
            <a:r>
              <a:rPr lang="id-ID" sz="2800" dirty="0" smtClean="0"/>
              <a:t>Intangible  assets  terdiri  dari  indefinite  life  intangible  assets  dan  finite  life intangible  assets.  Indefinite  life  intangible  assets  adalah  aset-aset  yang  umur</a:t>
            </a:r>
            <a:r>
              <a:rPr lang="en-US" sz="2800" dirty="0" err="1" smtClean="0"/>
              <a:t>nulai</a:t>
            </a:r>
            <a:r>
              <a:rPr lang="en-US" sz="2800" dirty="0" smtClean="0"/>
              <a:t>  </a:t>
            </a:r>
            <a:r>
              <a:rPr lang="en-US" sz="2800" dirty="0" err="1" smtClean="0"/>
              <a:t>guna</a:t>
            </a:r>
            <a:r>
              <a:rPr lang="en-US" sz="2800" dirty="0" smtClean="0"/>
              <a:t>  </a:t>
            </a:r>
            <a:r>
              <a:rPr lang="en-US" sz="2800" dirty="0" err="1" smtClean="0"/>
              <a:t>ekonominya</a:t>
            </a:r>
            <a:r>
              <a:rPr lang="en-US" sz="2800" dirty="0" smtClean="0"/>
              <a:t>  </a:t>
            </a:r>
            <a:r>
              <a:rPr lang="en-US" sz="2800" dirty="0" err="1" smtClean="0"/>
              <a:t>tidak</a:t>
            </a:r>
            <a:r>
              <a:rPr lang="en-US" sz="2800" dirty="0" smtClean="0"/>
              <a:t>  </a:t>
            </a:r>
            <a:r>
              <a:rPr lang="en-US" sz="2800" dirty="0" err="1" smtClean="0"/>
              <a:t>dapat</a:t>
            </a:r>
            <a:r>
              <a:rPr lang="en-US" sz="2800" dirty="0" smtClean="0"/>
              <a:t>  </a:t>
            </a:r>
            <a:r>
              <a:rPr lang="en-US" sz="2800" dirty="0" err="1" smtClean="0"/>
              <a:t>ditentukan</a:t>
            </a:r>
            <a:r>
              <a:rPr lang="en-US" sz="2800" dirty="0" smtClean="0"/>
              <a:t>  </a:t>
            </a:r>
            <a:r>
              <a:rPr lang="en-US" sz="2800" dirty="0" err="1" smtClean="0"/>
              <a:t>saat</a:t>
            </a:r>
            <a:r>
              <a:rPr lang="en-US" sz="2800" dirty="0" smtClean="0"/>
              <a:t>  </a:t>
            </a:r>
            <a:r>
              <a:rPr lang="en-US" sz="2800" dirty="0" err="1" smtClean="0"/>
              <a:t>aset</a:t>
            </a:r>
            <a:r>
              <a:rPr lang="en-US" sz="2800" dirty="0" smtClean="0"/>
              <a:t>  </a:t>
            </a:r>
            <a:r>
              <a:rPr lang="en-US" sz="2800" dirty="0" err="1" smtClean="0"/>
              <a:t>tersebut</a:t>
            </a:r>
            <a:r>
              <a:rPr lang="en-US" sz="2800" dirty="0" smtClean="0"/>
              <a:t>  </a:t>
            </a:r>
            <a:r>
              <a:rPr lang="en-US" sz="2800" dirty="0" err="1" smtClean="0"/>
              <a:t>didapat</a:t>
            </a:r>
            <a:r>
              <a:rPr lang="en-US" sz="2800" dirty="0" smtClean="0"/>
              <a:t> </a:t>
            </a:r>
            <a:r>
              <a:rPr lang="en-US" sz="2800" dirty="0" err="1" smtClean="0"/>
              <a:t>melalui</a:t>
            </a:r>
            <a:r>
              <a:rPr lang="en-US" sz="2800" dirty="0" smtClean="0"/>
              <a:t> </a:t>
            </a:r>
            <a:r>
              <a:rPr lang="en-US" sz="2800" dirty="0" err="1" smtClean="0"/>
              <a:t>kalim-klaim</a:t>
            </a:r>
            <a:r>
              <a:rPr lang="en-US" sz="2800" dirty="0" smtClean="0"/>
              <a:t> legal </a:t>
            </a:r>
            <a:r>
              <a:rPr lang="en-US" sz="2800" dirty="0" err="1" smtClean="0"/>
              <a:t>lainnya</a:t>
            </a:r>
            <a:r>
              <a:rPr lang="en-US" sz="2800" dirty="0" smtClean="0"/>
              <a:t> yang </a:t>
            </a:r>
            <a:r>
              <a:rPr lang="en-US" sz="2800" dirty="0" err="1" smtClean="0"/>
              <a:t>dapat</a:t>
            </a:r>
            <a:r>
              <a:rPr lang="en-US" sz="2800" dirty="0" smtClean="0"/>
              <a:t> </a:t>
            </a:r>
            <a:r>
              <a:rPr lang="en-US" sz="2800" dirty="0" err="1" smtClean="0"/>
              <a:t>diperbaharui</a:t>
            </a:r>
            <a:r>
              <a:rPr lang="en-US" sz="2800" dirty="0" smtClean="0"/>
              <a:t> </a:t>
            </a:r>
            <a:r>
              <a:rPr lang="en-US" sz="2800" dirty="0" err="1" smtClean="0"/>
              <a:t>tanpa</a:t>
            </a:r>
            <a:r>
              <a:rPr lang="en-US" sz="2800" dirty="0" smtClean="0"/>
              <a:t> </a:t>
            </a:r>
            <a:r>
              <a:rPr lang="en-US" sz="2800" dirty="0" err="1" smtClean="0"/>
              <a:t>biaya</a:t>
            </a:r>
            <a:r>
              <a:rPr lang="en-US" sz="2800" dirty="0" smtClean="0"/>
              <a:t> </a:t>
            </a:r>
            <a:r>
              <a:rPr lang="en-US" sz="2800" dirty="0" err="1" smtClean="0"/>
              <a:t>khusus</a:t>
            </a:r>
            <a:r>
              <a:rPr lang="en-US" sz="2800" dirty="0" smtClean="0"/>
              <a:t>. </a:t>
            </a:r>
            <a:endParaRPr lang="en-US" sz="2800" dirty="0"/>
          </a:p>
        </p:txBody>
      </p:sp>
    </p:spTree>
    <p:extLst>
      <p:ext uri="{BB962C8B-B14F-4D97-AF65-F5344CB8AC3E}">
        <p14:creationId xmlns:p14="http://schemas.microsoft.com/office/powerpoint/2010/main" xmlns="" val="2720491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 name="Text Placeholder 9"/>
          <p:cNvSpPr>
            <a:spLocks noGrp="1"/>
          </p:cNvSpPr>
          <p:nvPr>
            <p:ph type="body" sz="quarter" idx="10"/>
          </p:nvPr>
        </p:nvSpPr>
        <p:spPr/>
        <p:txBody>
          <a:bodyPr/>
          <a:lstStyle/>
          <a:p>
            <a:r>
              <a:rPr lang="en-US" sz="3600" b="1" dirty="0" err="1" smtClean="0">
                <a:solidFill>
                  <a:schemeClr val="tx1"/>
                </a:solidFill>
              </a:rPr>
              <a:t>Penurunan</a:t>
            </a:r>
            <a:r>
              <a:rPr lang="en-US" sz="3600" b="1" dirty="0" smtClean="0">
                <a:solidFill>
                  <a:schemeClr val="tx1"/>
                </a:solidFill>
              </a:rPr>
              <a:t> </a:t>
            </a:r>
            <a:r>
              <a:rPr lang="en-US" sz="3600" b="1" dirty="0" err="1" smtClean="0">
                <a:solidFill>
                  <a:schemeClr val="tx1"/>
                </a:solidFill>
              </a:rPr>
              <a:t>Nilai</a:t>
            </a:r>
            <a:r>
              <a:rPr lang="en-US" sz="3600" b="1" dirty="0" smtClean="0">
                <a:solidFill>
                  <a:schemeClr val="tx1"/>
                </a:solidFill>
              </a:rPr>
              <a:t> Goodwill </a:t>
            </a:r>
            <a:r>
              <a:rPr lang="en-US" sz="3600" b="1" dirty="0" err="1" smtClean="0">
                <a:solidFill>
                  <a:schemeClr val="tx1"/>
                </a:solidFill>
              </a:rPr>
              <a:t>dan</a:t>
            </a:r>
            <a:r>
              <a:rPr lang="en-US" sz="3600" b="1" dirty="0" smtClean="0">
                <a:solidFill>
                  <a:schemeClr val="tx1"/>
                </a:solidFill>
              </a:rPr>
              <a:t> </a:t>
            </a:r>
            <a:r>
              <a:rPr lang="en-US" sz="3600" b="1" dirty="0" err="1" smtClean="0">
                <a:solidFill>
                  <a:schemeClr val="tx1"/>
                </a:solidFill>
              </a:rPr>
              <a:t>Indenfinite</a:t>
            </a:r>
            <a:r>
              <a:rPr lang="en-US" sz="3600" b="1" dirty="0" smtClean="0">
                <a:solidFill>
                  <a:schemeClr val="tx1"/>
                </a:solidFill>
              </a:rPr>
              <a:t> Life Intangible Assets</a:t>
            </a:r>
            <a:endParaRPr lang="en-US" sz="3600" b="1" dirty="0">
              <a:solidFill>
                <a:schemeClr val="tx1"/>
              </a:solidFill>
            </a:endParaRPr>
          </a:p>
        </p:txBody>
      </p:sp>
      <p:sp>
        <p:nvSpPr>
          <p:cNvPr id="7" name="TextBox 6"/>
          <p:cNvSpPr txBox="1"/>
          <p:nvPr/>
        </p:nvSpPr>
        <p:spPr>
          <a:xfrm>
            <a:off x="593124" y="1235676"/>
            <a:ext cx="10602098" cy="2597827"/>
          </a:xfrm>
          <a:prstGeom prst="rect">
            <a:avLst/>
          </a:prstGeom>
          <a:noFill/>
        </p:spPr>
        <p:txBody>
          <a:bodyPr wrap="square" rtlCol="0">
            <a:spAutoFit/>
          </a:bodyPr>
          <a:lstStyle/>
          <a:p>
            <a:pPr algn="just">
              <a:lnSpc>
                <a:spcPct val="150000"/>
              </a:lnSpc>
            </a:pPr>
            <a:r>
              <a:rPr lang="en-US" sz="2800" i="1" dirty="0" smtClean="0"/>
              <a:t>Goodwill </a:t>
            </a:r>
            <a:r>
              <a:rPr lang="en-US" sz="2800" dirty="0" smtClean="0"/>
              <a:t> </a:t>
            </a:r>
            <a:r>
              <a:rPr lang="en-US" sz="2800" dirty="0" err="1" smtClean="0"/>
              <a:t>dan</a:t>
            </a:r>
            <a:r>
              <a:rPr lang="en-US" sz="2800" dirty="0" smtClean="0"/>
              <a:t>  </a:t>
            </a:r>
            <a:r>
              <a:rPr lang="en-US" sz="2800" i="1" dirty="0" smtClean="0"/>
              <a:t>indefinite  life  intangible  assets</a:t>
            </a:r>
            <a:r>
              <a:rPr lang="en-US" sz="2800" dirty="0" smtClean="0"/>
              <a:t>  </a:t>
            </a:r>
            <a:r>
              <a:rPr lang="en-US" sz="2800" dirty="0" err="1" smtClean="0"/>
              <a:t>diuji</a:t>
            </a:r>
            <a:r>
              <a:rPr lang="en-US" sz="2800" dirty="0" smtClean="0"/>
              <a:t>  </a:t>
            </a:r>
            <a:r>
              <a:rPr lang="en-US" sz="2800" dirty="0" err="1" smtClean="0"/>
              <a:t>untuk</a:t>
            </a:r>
            <a:r>
              <a:rPr lang="en-US" sz="2800" dirty="0" smtClean="0"/>
              <a:t>  impairment  </a:t>
            </a:r>
            <a:r>
              <a:rPr lang="en-US" sz="2800" dirty="0" err="1" smtClean="0"/>
              <a:t>secara</a:t>
            </a:r>
            <a:r>
              <a:rPr lang="en-US" sz="2800" dirty="0" smtClean="0"/>
              <a:t> annual.  </a:t>
            </a:r>
            <a:r>
              <a:rPr lang="en-US" sz="2800" dirty="0" err="1" smtClean="0"/>
              <a:t>Pengujian</a:t>
            </a:r>
            <a:r>
              <a:rPr lang="en-US" sz="2800" dirty="0" smtClean="0"/>
              <a:t>  impairment  </a:t>
            </a:r>
            <a:r>
              <a:rPr lang="en-US" sz="2800" dirty="0" err="1" smtClean="0"/>
              <a:t>dilakukan</a:t>
            </a:r>
            <a:r>
              <a:rPr lang="en-US" sz="2800" dirty="0" smtClean="0"/>
              <a:t>  </a:t>
            </a:r>
            <a:r>
              <a:rPr lang="en-US" sz="2800" dirty="0" err="1" smtClean="0"/>
              <a:t>secara</a:t>
            </a:r>
            <a:r>
              <a:rPr lang="en-US" sz="2800" dirty="0" smtClean="0"/>
              <a:t>  annual  </a:t>
            </a:r>
            <a:r>
              <a:rPr lang="en-US" sz="2800" dirty="0" err="1" smtClean="0"/>
              <a:t>pada</a:t>
            </a:r>
            <a:r>
              <a:rPr lang="en-US" sz="2800" dirty="0" smtClean="0"/>
              <a:t>  </a:t>
            </a:r>
            <a:r>
              <a:rPr lang="en-US" sz="2800" dirty="0" err="1" smtClean="0"/>
              <a:t>saat</a:t>
            </a:r>
            <a:r>
              <a:rPr lang="en-US" sz="2800" dirty="0" smtClean="0"/>
              <a:t>  yang  </a:t>
            </a:r>
            <a:r>
              <a:rPr lang="en-US" sz="2800" dirty="0" err="1" smtClean="0"/>
              <a:t>sama</a:t>
            </a:r>
            <a:r>
              <a:rPr lang="en-US" sz="2800" dirty="0" smtClean="0"/>
              <a:t> </a:t>
            </a:r>
            <a:r>
              <a:rPr lang="en-US" sz="2800" dirty="0" err="1" smtClean="0"/>
              <a:t>tiap</a:t>
            </a:r>
            <a:r>
              <a:rPr lang="en-US" sz="2800" dirty="0" smtClean="0"/>
              <a:t> </a:t>
            </a:r>
            <a:r>
              <a:rPr lang="en-US" sz="2800" dirty="0" err="1" smtClean="0"/>
              <a:t>tahunnya</a:t>
            </a:r>
            <a:r>
              <a:rPr lang="en-US" sz="2800" dirty="0" smtClean="0"/>
              <a:t> </a:t>
            </a:r>
            <a:r>
              <a:rPr lang="en-US" sz="2800" dirty="0" err="1" smtClean="0"/>
              <a:t>dan</a:t>
            </a:r>
            <a:r>
              <a:rPr lang="en-US" sz="2800" dirty="0" smtClean="0"/>
              <a:t> </a:t>
            </a:r>
            <a:r>
              <a:rPr lang="en-US" sz="2800" dirty="0" err="1" smtClean="0"/>
              <a:t>pada</a:t>
            </a:r>
            <a:r>
              <a:rPr lang="en-US" sz="2800" dirty="0" smtClean="0"/>
              <a:t> </a:t>
            </a:r>
            <a:r>
              <a:rPr lang="en-US" sz="2800" dirty="0" err="1" smtClean="0"/>
              <a:t>saat</a:t>
            </a:r>
            <a:r>
              <a:rPr lang="en-US" sz="2800" dirty="0" smtClean="0"/>
              <a:t> cash generating unit (CGU) level.</a:t>
            </a:r>
            <a:endParaRPr lang="en-US" sz="2800" dirty="0"/>
          </a:p>
        </p:txBody>
      </p:sp>
    </p:spTree>
    <p:extLst>
      <p:ext uri="{BB962C8B-B14F-4D97-AF65-F5344CB8AC3E}">
        <p14:creationId xmlns:p14="http://schemas.microsoft.com/office/powerpoint/2010/main" xmlns="" val="2720491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5E45B1ED-6DD2-4A6F-93F2-DA71B76A1A4E}"/>
              </a:ext>
            </a:extLst>
          </p:cNvPr>
          <p:cNvGrpSpPr/>
          <p:nvPr/>
        </p:nvGrpSpPr>
        <p:grpSpPr>
          <a:xfrm flipH="1">
            <a:off x="1517374" y="4452730"/>
            <a:ext cx="9225894" cy="1391478"/>
            <a:chOff x="1517374" y="4452730"/>
            <a:chExt cx="9225894" cy="1391478"/>
          </a:xfrm>
          <a:solidFill>
            <a:schemeClr val="accent2">
              <a:alpha val="70000"/>
            </a:schemeClr>
          </a:solidFill>
        </p:grpSpPr>
        <p:sp>
          <p:nvSpPr>
            <p:cNvPr id="10" name="Freeform: Shape 9">
              <a:extLst>
                <a:ext uri="{FF2B5EF4-FFF2-40B4-BE49-F238E27FC236}">
                  <a16:creationId xmlns:a16="http://schemas.microsoft.com/office/drawing/2014/main" xmlns="" id="{C9EFBF99-251C-4A7B-9E41-65FCA6933B30}"/>
                </a:ext>
              </a:extLst>
            </p:cNvPr>
            <p:cNvSpPr/>
            <p:nvPr/>
          </p:nvSpPr>
          <p:spPr>
            <a:xfrm>
              <a:off x="2543952" y="4452730"/>
              <a:ext cx="7172739" cy="1391478"/>
            </a:xfrm>
            <a:custGeom>
              <a:avLst/>
              <a:gdLst>
                <a:gd name="connsiteX0" fmla="*/ 0 w 7172739"/>
                <a:gd name="connsiteY0" fmla="*/ 0 h 1391478"/>
                <a:gd name="connsiteX1" fmla="*/ 6477000 w 7172739"/>
                <a:gd name="connsiteY1" fmla="*/ 0 h 1391478"/>
                <a:gd name="connsiteX2" fmla="*/ 7172739 w 7172739"/>
                <a:gd name="connsiteY2" fmla="*/ 695739 h 1391478"/>
                <a:gd name="connsiteX3" fmla="*/ 6477000 w 7172739"/>
                <a:gd name="connsiteY3" fmla="*/ 1391478 h 1391478"/>
                <a:gd name="connsiteX4" fmla="*/ 0 w 7172739"/>
                <a:gd name="connsiteY4" fmla="*/ 1391478 h 1391478"/>
                <a:gd name="connsiteX5" fmla="*/ 695739 w 7172739"/>
                <a:gd name="connsiteY5" fmla="*/ 695739 h 139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2739" h="1391478">
                  <a:moveTo>
                    <a:pt x="0" y="0"/>
                  </a:moveTo>
                  <a:lnTo>
                    <a:pt x="6477000" y="0"/>
                  </a:lnTo>
                  <a:lnTo>
                    <a:pt x="7172739" y="695739"/>
                  </a:lnTo>
                  <a:lnTo>
                    <a:pt x="6477000" y="1391478"/>
                  </a:lnTo>
                  <a:lnTo>
                    <a:pt x="0" y="1391478"/>
                  </a:lnTo>
                  <a:lnTo>
                    <a:pt x="695739" y="695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Chevron 5">
              <a:extLst>
                <a:ext uri="{FF2B5EF4-FFF2-40B4-BE49-F238E27FC236}">
                  <a16:creationId xmlns:a16="http://schemas.microsoft.com/office/drawing/2014/main" xmlns="" id="{51F76155-11C1-429C-AAFF-ADC19C2F361E}"/>
                </a:ext>
              </a:extLst>
            </p:cNvPr>
            <p:cNvSpPr/>
            <p:nvPr/>
          </p:nvSpPr>
          <p:spPr>
            <a:xfrm>
              <a:off x="9227060"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xmlns="" id="{3E031B55-2B79-48E3-9875-EC6581992147}"/>
                </a:ext>
              </a:extLst>
            </p:cNvPr>
            <p:cNvSpPr/>
            <p:nvPr/>
          </p:nvSpPr>
          <p:spPr>
            <a:xfrm>
              <a:off x="9740348"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Arrow: Chevron 10">
              <a:extLst>
                <a:ext uri="{FF2B5EF4-FFF2-40B4-BE49-F238E27FC236}">
                  <a16:creationId xmlns:a16="http://schemas.microsoft.com/office/drawing/2014/main" xmlns="" id="{CEB4E3C0-DC6E-47C5-BF54-D227AD84009D}"/>
                </a:ext>
              </a:extLst>
            </p:cNvPr>
            <p:cNvSpPr/>
            <p:nvPr/>
          </p:nvSpPr>
          <p:spPr>
            <a:xfrm>
              <a:off x="1517374"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hevron 11">
              <a:extLst>
                <a:ext uri="{FF2B5EF4-FFF2-40B4-BE49-F238E27FC236}">
                  <a16:creationId xmlns:a16="http://schemas.microsoft.com/office/drawing/2014/main" xmlns="" id="{A59C24FF-B12B-449C-93C4-888CA9A62C73}"/>
                </a:ext>
              </a:extLst>
            </p:cNvPr>
            <p:cNvSpPr/>
            <p:nvPr/>
          </p:nvSpPr>
          <p:spPr>
            <a:xfrm>
              <a:off x="2030663" y="4452730"/>
              <a:ext cx="1002920" cy="1391478"/>
            </a:xfrm>
            <a:prstGeom prst="chevron">
              <a:avLst>
                <a:gd name="adj" fmla="val 646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TextBox 2">
            <a:extLst>
              <a:ext uri="{FF2B5EF4-FFF2-40B4-BE49-F238E27FC236}">
                <a16:creationId xmlns:a16="http://schemas.microsoft.com/office/drawing/2014/main" xmlns="" id="{020C8F30-9C91-4D39-A29C-BCE4134E41E9}"/>
              </a:ext>
            </a:extLst>
          </p:cNvPr>
          <p:cNvSpPr txBox="1"/>
          <p:nvPr/>
        </p:nvSpPr>
        <p:spPr>
          <a:xfrm>
            <a:off x="3545372" y="4524064"/>
            <a:ext cx="5091732"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xmlns="" val="183210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Aset</a:t>
            </a:r>
            <a:r>
              <a:rPr lang="en-US" sz="3200" b="1" dirty="0" smtClean="0">
                <a:solidFill>
                  <a:schemeClr val="tx1"/>
                </a:solidFill>
              </a:rPr>
              <a:t> </a:t>
            </a:r>
            <a:r>
              <a:rPr lang="en-US" sz="3200" b="1" dirty="0" err="1" smtClean="0">
                <a:solidFill>
                  <a:schemeClr val="tx1"/>
                </a:solidFill>
              </a:rPr>
              <a:t>Tak</a:t>
            </a:r>
            <a:r>
              <a:rPr lang="en-US" sz="3200" b="1" dirty="0" smtClean="0">
                <a:solidFill>
                  <a:schemeClr val="tx1"/>
                </a:solidFill>
              </a:rPr>
              <a:t> </a:t>
            </a:r>
            <a:r>
              <a:rPr lang="en-US" sz="3200" b="1" dirty="0" err="1" smtClean="0">
                <a:solidFill>
                  <a:schemeClr val="tx1"/>
                </a:solidFill>
              </a:rPr>
              <a:t>Berwujud</a:t>
            </a:r>
            <a:r>
              <a:rPr lang="en-US" sz="3200" b="1" dirty="0" smtClean="0">
                <a:solidFill>
                  <a:schemeClr val="tx1"/>
                </a:solidFill>
              </a:rPr>
              <a:t> - </a:t>
            </a:r>
            <a:r>
              <a:rPr lang="en-US" sz="3200" b="1" dirty="0" err="1" smtClean="0">
                <a:solidFill>
                  <a:schemeClr val="tx1"/>
                </a:solidFill>
              </a:rPr>
              <a:t>Karakteristik</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xtBox 56"/>
          <p:cNvSpPr txBox="1"/>
          <p:nvPr/>
        </p:nvSpPr>
        <p:spPr>
          <a:xfrm>
            <a:off x="642552" y="1161528"/>
            <a:ext cx="10948086" cy="5493812"/>
          </a:xfrm>
          <a:prstGeom prst="rect">
            <a:avLst/>
          </a:prstGeom>
          <a:noFill/>
        </p:spPr>
        <p:txBody>
          <a:bodyPr wrap="square" rtlCol="0">
            <a:spAutoFit/>
          </a:bodyPr>
          <a:lstStyle/>
          <a:p>
            <a:pPr marL="514350" lvl="1" indent="-514350" algn="just">
              <a:lnSpc>
                <a:spcPct val="150000"/>
              </a:lnSpc>
              <a:buFont typeface="+mj-lt"/>
              <a:buAutoNum type="arabicPeriod" startAt="2"/>
            </a:pPr>
            <a:r>
              <a:rPr lang="en-US" sz="2600" dirty="0" err="1" smtClean="0"/>
              <a:t>Bukan</a:t>
            </a:r>
            <a:r>
              <a:rPr lang="en-US" sz="2600" dirty="0" smtClean="0"/>
              <a:t> </a:t>
            </a:r>
            <a:r>
              <a:rPr lang="en-US" sz="2600" dirty="0" err="1" smtClean="0"/>
              <a:t>merupakan</a:t>
            </a:r>
            <a:r>
              <a:rPr lang="en-US" sz="2600" dirty="0" smtClean="0"/>
              <a:t> </a:t>
            </a:r>
            <a:r>
              <a:rPr lang="en-US" sz="2600" dirty="0" err="1" smtClean="0"/>
              <a:t>instrumen</a:t>
            </a:r>
            <a:r>
              <a:rPr lang="en-US" sz="2600" dirty="0" smtClean="0"/>
              <a:t> </a:t>
            </a:r>
            <a:r>
              <a:rPr lang="en-US" sz="2600" dirty="0" err="1" smtClean="0"/>
              <a:t>keuangan</a:t>
            </a:r>
            <a:r>
              <a:rPr lang="en-US" sz="2600" dirty="0" smtClean="0"/>
              <a:t> </a:t>
            </a:r>
          </a:p>
          <a:p>
            <a:pPr marL="568325" algn="just">
              <a:lnSpc>
                <a:spcPct val="150000"/>
              </a:lnSpc>
            </a:pPr>
            <a:r>
              <a:rPr lang="en-US" sz="2600" dirty="0" err="1" smtClean="0"/>
              <a:t>Aktiva</a:t>
            </a:r>
            <a:r>
              <a:rPr lang="en-US" sz="2600" dirty="0" smtClean="0"/>
              <a:t>  yang  </a:t>
            </a:r>
            <a:r>
              <a:rPr lang="en-US" sz="2600" dirty="0" err="1" smtClean="0"/>
              <a:t>memiliki</a:t>
            </a:r>
            <a:r>
              <a:rPr lang="en-US" sz="2600" dirty="0" smtClean="0"/>
              <a:t>  instrument  </a:t>
            </a:r>
            <a:r>
              <a:rPr lang="en-US" sz="2600" dirty="0" err="1" smtClean="0"/>
              <a:t>keuangan</a:t>
            </a:r>
            <a:r>
              <a:rPr lang="en-US" sz="2600" dirty="0" smtClean="0"/>
              <a:t>  </a:t>
            </a:r>
            <a:r>
              <a:rPr lang="en-US" sz="2600" dirty="0" err="1" smtClean="0"/>
              <a:t>cenderung</a:t>
            </a:r>
            <a:r>
              <a:rPr lang="en-US" sz="2600" dirty="0" smtClean="0"/>
              <a:t>  </a:t>
            </a:r>
            <a:r>
              <a:rPr lang="en-US" sz="2600" dirty="0" err="1" smtClean="0"/>
              <a:t>akan</a:t>
            </a:r>
            <a:r>
              <a:rPr lang="en-US" sz="2600" dirty="0" smtClean="0"/>
              <a:t> </a:t>
            </a:r>
            <a:r>
              <a:rPr lang="en-US" sz="2600" dirty="0" err="1" smtClean="0"/>
              <a:t>menghasilkan</a:t>
            </a:r>
            <a:r>
              <a:rPr lang="en-US" sz="2600" dirty="0" smtClean="0"/>
              <a:t> </a:t>
            </a:r>
            <a:r>
              <a:rPr lang="en-US" sz="2600" dirty="0" err="1" smtClean="0"/>
              <a:t>hak</a:t>
            </a:r>
            <a:r>
              <a:rPr lang="en-US" sz="2600" dirty="0" smtClean="0"/>
              <a:t> (</a:t>
            </a:r>
            <a:r>
              <a:rPr lang="en-US" sz="2600" dirty="0" err="1" smtClean="0"/>
              <a:t>klaim</a:t>
            </a:r>
            <a:r>
              <a:rPr lang="en-US" sz="2600" dirty="0" smtClean="0"/>
              <a:t>) agar </a:t>
            </a:r>
            <a:r>
              <a:rPr lang="en-US" sz="2600" dirty="0" err="1" smtClean="0"/>
              <a:t>di</a:t>
            </a:r>
            <a:r>
              <a:rPr lang="en-US" sz="2600" dirty="0" smtClean="0"/>
              <a:t> </a:t>
            </a:r>
            <a:r>
              <a:rPr lang="en-US" sz="2600" dirty="0" err="1" smtClean="0"/>
              <a:t>masa</a:t>
            </a:r>
            <a:r>
              <a:rPr lang="en-US" sz="2600" dirty="0" smtClean="0"/>
              <a:t> </a:t>
            </a:r>
            <a:r>
              <a:rPr lang="en-US" sz="2600" dirty="0" err="1" smtClean="0"/>
              <a:t>depan</a:t>
            </a:r>
            <a:r>
              <a:rPr lang="en-US" sz="2600" dirty="0" smtClean="0"/>
              <a:t>, </a:t>
            </a:r>
            <a:r>
              <a:rPr lang="en-US" sz="2600" dirty="0" err="1" smtClean="0"/>
              <a:t>dapat</a:t>
            </a:r>
            <a:r>
              <a:rPr lang="en-US" sz="2600" dirty="0" smtClean="0"/>
              <a:t> </a:t>
            </a:r>
            <a:r>
              <a:rPr lang="en-US" sz="2600" dirty="0" err="1" smtClean="0"/>
              <a:t>menerima</a:t>
            </a:r>
            <a:r>
              <a:rPr lang="en-US" sz="2600" dirty="0" smtClean="0"/>
              <a:t> </a:t>
            </a:r>
            <a:r>
              <a:rPr lang="en-US" sz="2600" dirty="0" err="1" smtClean="0"/>
              <a:t>kas</a:t>
            </a:r>
            <a:r>
              <a:rPr lang="en-US" sz="2600" dirty="0" smtClean="0"/>
              <a:t> </a:t>
            </a:r>
            <a:r>
              <a:rPr lang="en-US" sz="2600" dirty="0" err="1" smtClean="0"/>
              <a:t>atau</a:t>
            </a:r>
            <a:r>
              <a:rPr lang="en-US" sz="2600" dirty="0" smtClean="0"/>
              <a:t> </a:t>
            </a:r>
            <a:r>
              <a:rPr lang="en-US" sz="2600" dirty="0" err="1" smtClean="0"/>
              <a:t>ekuivalen</a:t>
            </a:r>
            <a:r>
              <a:rPr lang="en-US" sz="2600" dirty="0" smtClean="0"/>
              <a:t> </a:t>
            </a:r>
            <a:r>
              <a:rPr lang="en-US" sz="2600" dirty="0" err="1" smtClean="0"/>
              <a:t>kas</a:t>
            </a:r>
            <a:r>
              <a:rPr lang="en-US" sz="2600" dirty="0" smtClean="0"/>
              <a:t>. </a:t>
            </a:r>
            <a:r>
              <a:rPr lang="en-US" sz="2600" dirty="0" err="1" smtClean="0"/>
              <a:t>Contohnya</a:t>
            </a:r>
            <a:r>
              <a:rPr lang="en-US" sz="2600" dirty="0" smtClean="0"/>
              <a:t> </a:t>
            </a:r>
            <a:r>
              <a:rPr lang="en-US" sz="2600" dirty="0" err="1" smtClean="0"/>
              <a:t>seperti</a:t>
            </a:r>
            <a:r>
              <a:rPr lang="en-US" sz="2600" dirty="0" smtClean="0"/>
              <a:t> </a:t>
            </a:r>
            <a:r>
              <a:rPr lang="en-US" sz="2600" dirty="0" err="1" smtClean="0"/>
              <a:t>deposito</a:t>
            </a:r>
            <a:r>
              <a:rPr lang="en-US" sz="2600" dirty="0" smtClean="0"/>
              <a:t>, </a:t>
            </a:r>
            <a:r>
              <a:rPr lang="en-US" sz="2600" dirty="0" err="1" smtClean="0"/>
              <a:t>piutang</a:t>
            </a:r>
            <a:r>
              <a:rPr lang="en-US" sz="2600" dirty="0" smtClean="0"/>
              <a:t> </a:t>
            </a:r>
            <a:r>
              <a:rPr lang="en-US" sz="2600" dirty="0" err="1" smtClean="0"/>
              <a:t>jangka</a:t>
            </a:r>
            <a:r>
              <a:rPr lang="en-US" sz="2600" dirty="0" smtClean="0"/>
              <a:t> </a:t>
            </a:r>
            <a:r>
              <a:rPr lang="en-US" sz="2600" dirty="0" err="1" smtClean="0"/>
              <a:t>panjang</a:t>
            </a:r>
            <a:r>
              <a:rPr lang="en-US" sz="2600" dirty="0" smtClean="0"/>
              <a:t>, </a:t>
            </a:r>
            <a:r>
              <a:rPr lang="en-US" sz="2600" dirty="0" err="1" smtClean="0"/>
              <a:t>dan</a:t>
            </a:r>
            <a:r>
              <a:rPr lang="en-US" sz="2600" dirty="0" smtClean="0"/>
              <a:t> lain-lain.  Dan  </a:t>
            </a:r>
            <a:r>
              <a:rPr lang="en-US" sz="2600" dirty="0" err="1" smtClean="0"/>
              <a:t>aktiva</a:t>
            </a:r>
            <a:r>
              <a:rPr lang="en-US" sz="2600" dirty="0" smtClean="0"/>
              <a:t>  </a:t>
            </a:r>
            <a:r>
              <a:rPr lang="en-US" sz="2600" dirty="0" err="1" smtClean="0"/>
              <a:t>tidak</a:t>
            </a:r>
            <a:r>
              <a:rPr lang="en-US" sz="2600" dirty="0" smtClean="0"/>
              <a:t>  </a:t>
            </a:r>
            <a:r>
              <a:rPr lang="en-US" sz="2600" dirty="0" err="1" smtClean="0"/>
              <a:t>berwujud</a:t>
            </a:r>
            <a:r>
              <a:rPr lang="en-US" sz="2600" dirty="0" smtClean="0"/>
              <a:t>  </a:t>
            </a:r>
            <a:r>
              <a:rPr lang="en-US" sz="2600" dirty="0" err="1" smtClean="0"/>
              <a:t>tidak</a:t>
            </a:r>
            <a:r>
              <a:rPr lang="en-US" sz="2600" dirty="0" smtClean="0"/>
              <a:t>  </a:t>
            </a:r>
            <a:r>
              <a:rPr lang="en-US" sz="2600" dirty="0" err="1" smtClean="0"/>
              <a:t>dapat</a:t>
            </a:r>
            <a:r>
              <a:rPr lang="en-US" sz="2600" dirty="0" smtClean="0"/>
              <a:t>  </a:t>
            </a:r>
            <a:r>
              <a:rPr lang="en-US" sz="2600" dirty="0" err="1" smtClean="0"/>
              <a:t>menghasilakan</a:t>
            </a:r>
            <a:r>
              <a:rPr lang="en-US" sz="2600" dirty="0" smtClean="0"/>
              <a:t>  </a:t>
            </a:r>
            <a:r>
              <a:rPr lang="en-US" sz="2600" dirty="0" err="1" smtClean="0"/>
              <a:t>hak</a:t>
            </a:r>
            <a:r>
              <a:rPr lang="en-US" sz="2600" dirty="0" smtClean="0"/>
              <a:t> (</a:t>
            </a:r>
            <a:r>
              <a:rPr lang="en-US" sz="2600" dirty="0" err="1" smtClean="0"/>
              <a:t>klaim</a:t>
            </a:r>
            <a:r>
              <a:rPr lang="en-US" sz="2600" dirty="0" smtClean="0"/>
              <a:t>)  </a:t>
            </a:r>
            <a:r>
              <a:rPr lang="en-US" sz="2600" dirty="0" err="1" smtClean="0"/>
              <a:t>atas</a:t>
            </a:r>
            <a:r>
              <a:rPr lang="en-US" sz="2600" dirty="0" smtClean="0"/>
              <a:t>  </a:t>
            </a:r>
            <a:r>
              <a:rPr lang="en-US" sz="2600" dirty="0" err="1" smtClean="0"/>
              <a:t>kas</a:t>
            </a:r>
            <a:r>
              <a:rPr lang="en-US" sz="2600" dirty="0" smtClean="0"/>
              <a:t>  </a:t>
            </a:r>
            <a:r>
              <a:rPr lang="en-US" sz="2600" dirty="0" err="1" smtClean="0"/>
              <a:t>maupun</a:t>
            </a:r>
            <a:r>
              <a:rPr lang="en-US" sz="2600" dirty="0" smtClean="0"/>
              <a:t>  </a:t>
            </a:r>
            <a:r>
              <a:rPr lang="en-US" sz="2600" dirty="0" err="1" smtClean="0"/>
              <a:t>ekuivalen</a:t>
            </a:r>
            <a:r>
              <a:rPr lang="en-US" sz="2600" dirty="0" smtClean="0"/>
              <a:t>  </a:t>
            </a:r>
            <a:r>
              <a:rPr lang="en-US" sz="2600" dirty="0" err="1" smtClean="0"/>
              <a:t>kas</a:t>
            </a:r>
            <a:r>
              <a:rPr lang="en-US" sz="2600" dirty="0" smtClean="0"/>
              <a:t>  </a:t>
            </a:r>
            <a:r>
              <a:rPr lang="en-US" sz="2600" dirty="0" err="1" smtClean="0"/>
              <a:t>di</a:t>
            </a:r>
            <a:r>
              <a:rPr lang="en-US" sz="2600" dirty="0" smtClean="0"/>
              <a:t>  </a:t>
            </a:r>
            <a:r>
              <a:rPr lang="en-US" sz="2600" dirty="0" err="1" smtClean="0"/>
              <a:t>masa</a:t>
            </a:r>
            <a:r>
              <a:rPr lang="en-US" sz="2600" dirty="0" smtClean="0"/>
              <a:t>  </a:t>
            </a:r>
            <a:r>
              <a:rPr lang="en-US" sz="2600" dirty="0" err="1" smtClean="0"/>
              <a:t>depan</a:t>
            </a:r>
            <a:r>
              <a:rPr lang="en-US" sz="2600" dirty="0" smtClean="0"/>
              <a:t>,  </a:t>
            </a:r>
            <a:r>
              <a:rPr lang="en-US" sz="2600" dirty="0" err="1" smtClean="0"/>
              <a:t>sehingga</a:t>
            </a:r>
            <a:r>
              <a:rPr lang="en-US" sz="2600" dirty="0" smtClean="0"/>
              <a:t>  </a:t>
            </a:r>
            <a:r>
              <a:rPr lang="en-US" sz="2600" dirty="0" err="1" smtClean="0"/>
              <a:t>bukan</a:t>
            </a:r>
            <a:r>
              <a:rPr lang="en-US" sz="2600" dirty="0" smtClean="0"/>
              <a:t> </a:t>
            </a:r>
            <a:r>
              <a:rPr lang="en-US" sz="2600" dirty="0" err="1" smtClean="0"/>
              <a:t>meupakan</a:t>
            </a:r>
            <a:r>
              <a:rPr lang="en-US" sz="2600" dirty="0" smtClean="0"/>
              <a:t>  instrument  </a:t>
            </a:r>
            <a:r>
              <a:rPr lang="en-US" sz="2600" dirty="0" err="1" smtClean="0"/>
              <a:t>keuangan</a:t>
            </a:r>
            <a:r>
              <a:rPr lang="en-US" sz="2600" dirty="0" smtClean="0"/>
              <a:t>.  </a:t>
            </a:r>
            <a:r>
              <a:rPr lang="en-US" sz="2600" dirty="0" err="1" smtClean="0"/>
              <a:t>Contoh</a:t>
            </a:r>
            <a:r>
              <a:rPr lang="en-US" sz="2600" dirty="0" smtClean="0"/>
              <a:t>  </a:t>
            </a:r>
            <a:r>
              <a:rPr lang="en-US" sz="2600" dirty="0" err="1" smtClean="0"/>
              <a:t>dari</a:t>
            </a:r>
            <a:r>
              <a:rPr lang="en-US" sz="2600" dirty="0" smtClean="0"/>
              <a:t>  </a:t>
            </a:r>
            <a:r>
              <a:rPr lang="en-US" sz="2600" dirty="0" err="1" smtClean="0"/>
              <a:t>aktiva</a:t>
            </a:r>
            <a:r>
              <a:rPr lang="en-US" sz="2600" dirty="0" smtClean="0"/>
              <a:t>  </a:t>
            </a:r>
            <a:r>
              <a:rPr lang="en-US" sz="2600" dirty="0" err="1" smtClean="0"/>
              <a:t>tidak</a:t>
            </a:r>
            <a:r>
              <a:rPr lang="en-US" sz="2600" dirty="0" smtClean="0"/>
              <a:t>  </a:t>
            </a:r>
            <a:r>
              <a:rPr lang="en-US" sz="2600" dirty="0" err="1" smtClean="0"/>
              <a:t>berwujud</a:t>
            </a:r>
            <a:r>
              <a:rPr lang="en-US" sz="2600" dirty="0" smtClean="0"/>
              <a:t> </a:t>
            </a:r>
            <a:r>
              <a:rPr lang="en-US" sz="2600" dirty="0" err="1" smtClean="0"/>
              <a:t>antara</a:t>
            </a:r>
            <a:r>
              <a:rPr lang="en-US" sz="2600" dirty="0" smtClean="0"/>
              <a:t> lain </a:t>
            </a:r>
            <a:r>
              <a:rPr lang="en-US" sz="2600" dirty="0" err="1" smtClean="0"/>
              <a:t>seperti</a:t>
            </a:r>
            <a:r>
              <a:rPr lang="en-US" sz="2600" dirty="0" smtClean="0"/>
              <a:t> </a:t>
            </a:r>
            <a:r>
              <a:rPr lang="en-US" sz="2600" dirty="0" err="1" smtClean="0"/>
              <a:t>hak</a:t>
            </a:r>
            <a:r>
              <a:rPr lang="en-US" sz="2600" dirty="0" smtClean="0"/>
              <a:t> </a:t>
            </a:r>
            <a:r>
              <a:rPr lang="en-US" sz="2600" dirty="0" err="1" smtClean="0"/>
              <a:t>cipta</a:t>
            </a:r>
            <a:r>
              <a:rPr lang="en-US" sz="2600" dirty="0" smtClean="0"/>
              <a:t>, </a:t>
            </a:r>
            <a:r>
              <a:rPr lang="en-US" sz="2600" dirty="0" err="1" smtClean="0"/>
              <a:t>hak</a:t>
            </a:r>
            <a:r>
              <a:rPr lang="en-US" sz="2600" dirty="0" smtClean="0"/>
              <a:t> paten, </a:t>
            </a:r>
            <a:r>
              <a:rPr lang="en-US" sz="2600" dirty="0" err="1" smtClean="0"/>
              <a:t>lisensi</a:t>
            </a:r>
            <a:r>
              <a:rPr lang="en-US" sz="2600" dirty="0" smtClean="0"/>
              <a:t>, </a:t>
            </a:r>
            <a:r>
              <a:rPr lang="en-US" sz="2600" dirty="0" err="1" smtClean="0"/>
              <a:t>merek</a:t>
            </a:r>
            <a:r>
              <a:rPr lang="en-US" sz="2600" dirty="0" smtClean="0"/>
              <a:t> </a:t>
            </a:r>
            <a:r>
              <a:rPr lang="en-US" sz="2600" dirty="0" err="1" smtClean="0"/>
              <a:t>dagang</a:t>
            </a:r>
            <a:r>
              <a:rPr lang="en-US" sz="2600" dirty="0" smtClean="0"/>
              <a:t> </a:t>
            </a:r>
            <a:r>
              <a:rPr lang="en-US" sz="2600" dirty="0" err="1" smtClean="0"/>
              <a:t>atau</a:t>
            </a:r>
            <a:r>
              <a:rPr lang="en-US" sz="2600" dirty="0" smtClean="0"/>
              <a:t> </a:t>
            </a:r>
            <a:r>
              <a:rPr lang="en-US" sz="2600" dirty="0" err="1" smtClean="0"/>
              <a:t>nama</a:t>
            </a:r>
            <a:r>
              <a:rPr lang="en-US" sz="2600" dirty="0" smtClean="0"/>
              <a:t> </a:t>
            </a:r>
            <a:r>
              <a:rPr lang="en-US" sz="2600" dirty="0" err="1" smtClean="0"/>
              <a:t>dagang</a:t>
            </a:r>
            <a:r>
              <a:rPr lang="en-US" sz="2600" dirty="0" smtClean="0"/>
              <a:t>, </a:t>
            </a:r>
            <a:r>
              <a:rPr lang="en-US" sz="2600" dirty="0" err="1" smtClean="0"/>
              <a:t>dan</a:t>
            </a:r>
            <a:r>
              <a:rPr lang="en-US" sz="2600" dirty="0" smtClean="0"/>
              <a:t> goodwill.  </a:t>
            </a:r>
            <a:endParaRPr lang="en-US" sz="2600" dirty="0"/>
          </a:p>
        </p:txBody>
      </p:sp>
    </p:spTree>
    <p:extLst>
      <p:ext uri="{BB962C8B-B14F-4D97-AF65-F5344CB8AC3E}">
        <p14:creationId xmlns:p14="http://schemas.microsoft.com/office/powerpoint/2010/main" xmlns="" val="272049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Aset</a:t>
            </a:r>
            <a:r>
              <a:rPr lang="en-US" sz="3200" b="1" dirty="0" smtClean="0">
                <a:solidFill>
                  <a:schemeClr val="tx1"/>
                </a:solidFill>
              </a:rPr>
              <a:t> </a:t>
            </a:r>
            <a:r>
              <a:rPr lang="en-US" sz="3200" b="1" dirty="0" err="1" smtClean="0">
                <a:solidFill>
                  <a:schemeClr val="tx1"/>
                </a:solidFill>
              </a:rPr>
              <a:t>Tak</a:t>
            </a:r>
            <a:r>
              <a:rPr lang="en-US" sz="3200" b="1" dirty="0" smtClean="0">
                <a:solidFill>
                  <a:schemeClr val="tx1"/>
                </a:solidFill>
              </a:rPr>
              <a:t> </a:t>
            </a:r>
            <a:r>
              <a:rPr lang="en-US" sz="3200" b="1" dirty="0" err="1" smtClean="0">
                <a:solidFill>
                  <a:schemeClr val="tx1"/>
                </a:solidFill>
              </a:rPr>
              <a:t>Berwujud</a:t>
            </a:r>
            <a:r>
              <a:rPr lang="en-US" sz="3200" b="1" dirty="0" smtClean="0">
                <a:solidFill>
                  <a:schemeClr val="tx1"/>
                </a:solidFill>
              </a:rPr>
              <a:t> -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7" name="TextBox 56"/>
          <p:cNvSpPr txBox="1"/>
          <p:nvPr/>
        </p:nvSpPr>
        <p:spPr>
          <a:xfrm>
            <a:off x="642552" y="1161528"/>
            <a:ext cx="10948086" cy="5078313"/>
          </a:xfrm>
          <a:prstGeom prst="rect">
            <a:avLst/>
          </a:prstGeom>
          <a:noFill/>
        </p:spPr>
        <p:txBody>
          <a:bodyPr wrap="square" rtlCol="0">
            <a:spAutoFit/>
          </a:bodyPr>
          <a:lstStyle/>
          <a:p>
            <a:pPr marL="457200" lvl="0" indent="-457200" algn="just">
              <a:lnSpc>
                <a:spcPct val="150000"/>
              </a:lnSpc>
              <a:buFont typeface="+mj-lt"/>
              <a:buAutoNum type="arabicPeriod"/>
            </a:pPr>
            <a:r>
              <a:rPr lang="en-US" sz="2400" b="1" dirty="0" err="1" smtClean="0"/>
              <a:t>Aktiva</a:t>
            </a:r>
            <a:r>
              <a:rPr lang="en-US" sz="2400" b="1" dirty="0" smtClean="0"/>
              <a:t>  </a:t>
            </a:r>
            <a:r>
              <a:rPr lang="en-US" sz="2400" b="1" dirty="0" err="1" smtClean="0"/>
              <a:t>tak</a:t>
            </a:r>
            <a:r>
              <a:rPr lang="en-US" sz="2400" b="1" dirty="0" smtClean="0"/>
              <a:t>  </a:t>
            </a:r>
            <a:r>
              <a:rPr lang="en-US" sz="2400" b="1" dirty="0" err="1" smtClean="0"/>
              <a:t>berwujud</a:t>
            </a:r>
            <a:r>
              <a:rPr lang="en-US" sz="2400" b="1" dirty="0" smtClean="0"/>
              <a:t>  yang  </a:t>
            </a:r>
            <a:r>
              <a:rPr lang="en-US" sz="2400" b="1" dirty="0" err="1" smtClean="0"/>
              <a:t>dibeli</a:t>
            </a:r>
            <a:r>
              <a:rPr lang="en-US" sz="2400" b="1" dirty="0" smtClean="0"/>
              <a:t>  </a:t>
            </a:r>
            <a:endParaRPr lang="en-US" sz="2400" dirty="0" smtClean="0"/>
          </a:p>
          <a:p>
            <a:pPr algn="just">
              <a:lnSpc>
                <a:spcPct val="150000"/>
              </a:lnSpc>
            </a:pP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yang  </a:t>
            </a:r>
            <a:r>
              <a:rPr lang="en-US" sz="2400" dirty="0" err="1" smtClean="0"/>
              <a:t>dibeli</a:t>
            </a:r>
            <a:r>
              <a:rPr lang="en-US" sz="2400" dirty="0" smtClean="0"/>
              <a:t>  </a:t>
            </a:r>
            <a:r>
              <a:rPr lang="en-US" sz="2400" dirty="0" err="1" smtClean="0"/>
              <a:t>oleh</a:t>
            </a:r>
            <a:r>
              <a:rPr lang="en-US" sz="2400" dirty="0" smtClean="0"/>
              <a:t>  </a:t>
            </a:r>
            <a:r>
              <a:rPr lang="en-US" sz="2400" dirty="0" err="1" smtClean="0"/>
              <a:t>perusahaan</a:t>
            </a:r>
            <a:r>
              <a:rPr lang="en-US" sz="2400" dirty="0" smtClean="0"/>
              <a:t>  yang  </a:t>
            </a:r>
            <a:r>
              <a:rPr lang="en-US" sz="2400" dirty="0" err="1" smtClean="0"/>
              <a:t>berasal</a:t>
            </a:r>
            <a:r>
              <a:rPr lang="en-US" sz="2400" dirty="0" smtClean="0"/>
              <a:t>  </a:t>
            </a:r>
            <a:r>
              <a:rPr lang="en-US" sz="2400" dirty="0" err="1" smtClean="0"/>
              <a:t>dari</a:t>
            </a:r>
            <a:r>
              <a:rPr lang="en-US" sz="2400" dirty="0" smtClean="0"/>
              <a:t> </a:t>
            </a:r>
            <a:r>
              <a:rPr lang="en-US" sz="2400" dirty="0" err="1" smtClean="0"/>
              <a:t>pihak</a:t>
            </a:r>
            <a:r>
              <a:rPr lang="en-US" sz="2400" dirty="0" smtClean="0"/>
              <a:t>  lain  </a:t>
            </a:r>
            <a:r>
              <a:rPr lang="en-US" sz="2400" dirty="0" err="1" smtClean="0"/>
              <a:t>dicatat</a:t>
            </a:r>
            <a:r>
              <a:rPr lang="en-US" sz="2400" dirty="0" smtClean="0"/>
              <a:t>  </a:t>
            </a:r>
            <a:r>
              <a:rPr lang="en-US" sz="2400" dirty="0" err="1" smtClean="0"/>
              <a:t>oleh</a:t>
            </a:r>
            <a:r>
              <a:rPr lang="en-US" sz="2400" dirty="0" smtClean="0"/>
              <a:t>  </a:t>
            </a:r>
            <a:r>
              <a:rPr lang="en-US" sz="2400" dirty="0" err="1" smtClean="0"/>
              <a:t>perusahaan</a:t>
            </a:r>
            <a:r>
              <a:rPr lang="en-US" sz="2400" dirty="0" smtClean="0"/>
              <a:t>  </a:t>
            </a:r>
            <a:r>
              <a:rPr lang="en-US" sz="2400" dirty="0" err="1" smtClean="0"/>
              <a:t>sebagai</a:t>
            </a:r>
            <a:r>
              <a:rPr lang="en-US" sz="2400" dirty="0" smtClean="0"/>
              <a:t>  </a:t>
            </a:r>
            <a:r>
              <a:rPr lang="en-US" sz="2400" dirty="0" err="1" smtClean="0"/>
              <a:t>suatu</a:t>
            </a:r>
            <a:r>
              <a:rPr lang="en-US" sz="2400" dirty="0" smtClean="0"/>
              <a:t>  </a:t>
            </a:r>
            <a:r>
              <a:rPr lang="en-US" sz="2400" dirty="0" err="1" smtClean="0"/>
              <a:t>biaya</a:t>
            </a:r>
            <a:r>
              <a:rPr lang="en-US" sz="2400" dirty="0" smtClean="0"/>
              <a:t>.  </a:t>
            </a:r>
            <a:r>
              <a:rPr lang="en-US" sz="2400" dirty="0" err="1" smtClean="0"/>
              <a:t>Apabila</a:t>
            </a:r>
            <a:r>
              <a:rPr lang="en-US" sz="2400" dirty="0" smtClean="0"/>
              <a:t>  </a:t>
            </a: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tersebut</a:t>
            </a:r>
            <a:r>
              <a:rPr lang="en-US" sz="2400" dirty="0" smtClean="0"/>
              <a:t>  </a:t>
            </a:r>
            <a:r>
              <a:rPr lang="en-US" sz="2400" dirty="0" err="1" smtClean="0"/>
              <a:t>didapat</a:t>
            </a:r>
            <a:r>
              <a:rPr lang="en-US" sz="2400" dirty="0" smtClean="0"/>
              <a:t>  </a:t>
            </a:r>
            <a:r>
              <a:rPr lang="en-US" sz="2400" dirty="0" err="1" smtClean="0"/>
              <a:t>dengan</a:t>
            </a:r>
            <a:r>
              <a:rPr lang="en-US" sz="2400" dirty="0" smtClean="0"/>
              <a:t>  </a:t>
            </a:r>
            <a:r>
              <a:rPr lang="en-US" sz="2400" dirty="0" err="1" smtClean="0"/>
              <a:t>menukarkan</a:t>
            </a:r>
            <a:r>
              <a:rPr lang="en-US" sz="2400" dirty="0" smtClean="0"/>
              <a:t>  </a:t>
            </a:r>
            <a:r>
              <a:rPr lang="en-US" sz="2400" dirty="0" err="1" smtClean="0"/>
              <a:t>saham</a:t>
            </a:r>
            <a:r>
              <a:rPr lang="en-US" sz="2400" dirty="0" smtClean="0"/>
              <a:t>  </a:t>
            </a:r>
            <a:r>
              <a:rPr lang="en-US" sz="2400" dirty="0" err="1" smtClean="0"/>
              <a:t>atau</a:t>
            </a:r>
            <a:r>
              <a:rPr lang="en-US" sz="2400" dirty="0" smtClean="0"/>
              <a:t>  </a:t>
            </a:r>
            <a:r>
              <a:rPr lang="en-US" sz="2400" dirty="0" err="1" smtClean="0"/>
              <a:t>menukarkannya</a:t>
            </a:r>
            <a:r>
              <a:rPr lang="en-US" sz="2400" dirty="0" smtClean="0"/>
              <a:t> </a:t>
            </a:r>
            <a:r>
              <a:rPr lang="en-US" sz="2400" dirty="0" err="1" smtClean="0"/>
              <a:t>dengan</a:t>
            </a:r>
            <a:r>
              <a:rPr lang="en-US" sz="2400" dirty="0" smtClean="0"/>
              <a:t>    </a:t>
            </a:r>
            <a:r>
              <a:rPr lang="en-US" sz="2400" dirty="0" err="1" smtClean="0"/>
              <a:t>aktiva</a:t>
            </a:r>
            <a:r>
              <a:rPr lang="en-US" sz="2400" dirty="0" smtClean="0"/>
              <a:t>  yang  lain,  </a:t>
            </a:r>
            <a:r>
              <a:rPr lang="en-US" sz="2400" dirty="0" err="1" smtClean="0"/>
              <a:t>maka</a:t>
            </a:r>
            <a:r>
              <a:rPr lang="en-US" sz="2400" dirty="0" smtClean="0"/>
              <a:t>  </a:t>
            </a:r>
            <a:r>
              <a:rPr lang="en-US" sz="2400" dirty="0" err="1" smtClean="0"/>
              <a:t>biaya</a:t>
            </a:r>
            <a:r>
              <a:rPr lang="en-US" sz="2400" dirty="0" smtClean="0"/>
              <a:t>  </a:t>
            </a:r>
            <a:r>
              <a:rPr lang="en-US" sz="2400" dirty="0" err="1" smtClean="0"/>
              <a:t>atas</a:t>
            </a:r>
            <a:r>
              <a:rPr lang="en-US" sz="2400" dirty="0" smtClean="0"/>
              <a:t>  </a:t>
            </a:r>
            <a:r>
              <a:rPr lang="en-US" sz="2400" dirty="0" err="1" smtClean="0"/>
              <a:t>suatu</a:t>
            </a:r>
            <a:r>
              <a:rPr lang="en-US" sz="2400" dirty="0" smtClean="0"/>
              <a:t>  </a:t>
            </a:r>
            <a:r>
              <a:rPr lang="en-US" sz="2400" dirty="0" err="1" smtClean="0"/>
              <a:t>aktiva</a:t>
            </a:r>
            <a:r>
              <a:rPr lang="en-US" sz="2400" dirty="0" smtClean="0"/>
              <a:t>  yang  </a:t>
            </a:r>
            <a:r>
              <a:rPr lang="en-US" sz="2400" dirty="0" err="1" smtClean="0"/>
              <a:t>tak</a:t>
            </a:r>
            <a:r>
              <a:rPr lang="en-US" sz="2400" dirty="0" smtClean="0"/>
              <a:t>  </a:t>
            </a:r>
            <a:r>
              <a:rPr lang="en-US" sz="2400" dirty="0" err="1" smtClean="0"/>
              <a:t>berwujud</a:t>
            </a:r>
            <a:r>
              <a:rPr lang="en-US" sz="2400" dirty="0" smtClean="0"/>
              <a:t> </a:t>
            </a:r>
            <a:r>
              <a:rPr lang="en-US" sz="2400" dirty="0" err="1" smtClean="0"/>
              <a:t>tersebut</a:t>
            </a:r>
            <a:r>
              <a:rPr lang="en-US" sz="2400" dirty="0" smtClean="0"/>
              <a:t>  </a:t>
            </a:r>
            <a:r>
              <a:rPr lang="en-US" sz="2400" dirty="0" err="1" smtClean="0"/>
              <a:t>merupakan</a:t>
            </a:r>
            <a:r>
              <a:rPr lang="en-US" sz="2400" dirty="0" smtClean="0"/>
              <a:t>  </a:t>
            </a:r>
            <a:r>
              <a:rPr lang="en-US" sz="2400" dirty="0" err="1" smtClean="0"/>
              <a:t>nilai</a:t>
            </a:r>
            <a:r>
              <a:rPr lang="en-US" sz="2400" dirty="0" smtClean="0"/>
              <a:t>  </a:t>
            </a:r>
            <a:r>
              <a:rPr lang="en-US" sz="2400" dirty="0" err="1" smtClean="0"/>
              <a:t>pasar</a:t>
            </a:r>
            <a:r>
              <a:rPr lang="en-US" sz="2400" dirty="0" smtClean="0"/>
              <a:t>  yang  </a:t>
            </a:r>
            <a:r>
              <a:rPr lang="en-US" sz="2400" dirty="0" err="1" smtClean="0"/>
              <a:t>wajar</a:t>
            </a:r>
            <a:r>
              <a:rPr lang="en-US" sz="2400" dirty="0" smtClean="0"/>
              <a:t>  </a:t>
            </a:r>
            <a:r>
              <a:rPr lang="en-US" sz="2400" dirty="0" err="1" smtClean="0"/>
              <a:t>dari</a:t>
            </a:r>
            <a:r>
              <a:rPr lang="en-US" sz="2400" dirty="0" smtClean="0"/>
              <a:t>  </a:t>
            </a:r>
            <a:r>
              <a:rPr lang="en-US" sz="2400" dirty="0" err="1" smtClean="0"/>
              <a:t>beberapa</a:t>
            </a:r>
            <a:r>
              <a:rPr lang="en-US" sz="2400" dirty="0" smtClean="0"/>
              <a:t>  </a:t>
            </a:r>
            <a:r>
              <a:rPr lang="en-US" sz="2400" dirty="0" err="1" smtClean="0"/>
              <a:t>pertimbangan</a:t>
            </a:r>
            <a:r>
              <a:rPr lang="en-US" sz="2400" dirty="0" smtClean="0"/>
              <a:t>  yang </a:t>
            </a:r>
            <a:r>
              <a:rPr lang="en-US" sz="2400" dirty="0" err="1" smtClean="0"/>
              <a:t>diberikan</a:t>
            </a:r>
            <a:r>
              <a:rPr lang="en-US" sz="2400" dirty="0" smtClean="0"/>
              <a:t>  </a:t>
            </a:r>
            <a:r>
              <a:rPr lang="en-US" sz="2400" dirty="0" err="1" smtClean="0"/>
              <a:t>atau</a:t>
            </a:r>
            <a:r>
              <a:rPr lang="en-US" sz="2400" dirty="0" smtClean="0"/>
              <a:t>  </a:t>
            </a:r>
            <a:r>
              <a:rPr lang="en-US" sz="2400" dirty="0" err="1" smtClean="0"/>
              <a:t>merupakan</a:t>
            </a:r>
            <a:r>
              <a:rPr lang="en-US" sz="2400" dirty="0" smtClean="0"/>
              <a:t>  </a:t>
            </a:r>
            <a:r>
              <a:rPr lang="en-US" sz="2400" dirty="0" err="1" smtClean="0"/>
              <a:t>suatu</a:t>
            </a:r>
            <a:r>
              <a:rPr lang="en-US" sz="2400" dirty="0" smtClean="0"/>
              <a:t>  </a:t>
            </a:r>
            <a:r>
              <a:rPr lang="en-US" sz="2400" dirty="0" err="1" smtClean="0"/>
              <a:t>nilai</a:t>
            </a:r>
            <a:r>
              <a:rPr lang="en-US" sz="2400" dirty="0" smtClean="0"/>
              <a:t>  </a:t>
            </a:r>
            <a:r>
              <a:rPr lang="en-US" sz="2400" dirty="0" err="1" smtClean="0"/>
              <a:t>pasar</a:t>
            </a:r>
            <a:r>
              <a:rPr lang="en-US" sz="2400" dirty="0" smtClean="0"/>
              <a:t>  </a:t>
            </a:r>
            <a:r>
              <a:rPr lang="en-US" sz="2400" dirty="0" err="1" smtClean="0"/>
              <a:t>wajar</a:t>
            </a:r>
            <a:r>
              <a:rPr lang="en-US" sz="2400" dirty="0" smtClean="0"/>
              <a:t>  </a:t>
            </a:r>
            <a:r>
              <a:rPr lang="en-US" sz="2400" dirty="0" err="1" smtClean="0"/>
              <a:t>atas</a:t>
            </a:r>
            <a:r>
              <a:rPr lang="en-US" sz="2400" dirty="0" smtClean="0"/>
              <a:t>  </a:t>
            </a:r>
            <a:r>
              <a:rPr lang="en-US" sz="2400" dirty="0" err="1" smtClean="0"/>
              <a:t>aktiva</a:t>
            </a:r>
            <a:r>
              <a:rPr lang="en-US" sz="2400" dirty="0" smtClean="0"/>
              <a:t>  yang  </a:t>
            </a:r>
            <a:r>
              <a:rPr lang="en-US" sz="2400" dirty="0" err="1" smtClean="0"/>
              <a:t>tak</a:t>
            </a:r>
            <a:r>
              <a:rPr lang="en-US" sz="2400" dirty="0" smtClean="0"/>
              <a:t> </a:t>
            </a:r>
            <a:r>
              <a:rPr lang="en-US" sz="2400" dirty="0" err="1" smtClean="0"/>
              <a:t>berwujud</a:t>
            </a:r>
            <a:r>
              <a:rPr lang="en-US" sz="2400" dirty="0" smtClean="0"/>
              <a:t>  yang  </a:t>
            </a:r>
            <a:r>
              <a:rPr lang="en-US" sz="2400" dirty="0" err="1" smtClean="0"/>
              <a:t>diterima</a:t>
            </a:r>
            <a:r>
              <a:rPr lang="en-US" sz="2400" dirty="0" smtClean="0"/>
              <a:t>,  </a:t>
            </a:r>
            <a:r>
              <a:rPr lang="en-US" sz="2400" dirty="0" err="1" smtClean="0"/>
              <a:t>di</a:t>
            </a:r>
            <a:r>
              <a:rPr lang="en-US" sz="2400" dirty="0" smtClean="0"/>
              <a:t>  </a:t>
            </a:r>
            <a:r>
              <a:rPr lang="en-US" sz="2400" dirty="0" err="1" smtClean="0"/>
              <a:t>mana</a:t>
            </a:r>
            <a:r>
              <a:rPr lang="en-US" sz="2400" dirty="0" smtClean="0"/>
              <a:t>  </a:t>
            </a:r>
            <a:r>
              <a:rPr lang="en-US" sz="2400" dirty="0" err="1" smtClean="0"/>
              <a:t>hal</a:t>
            </a:r>
            <a:r>
              <a:rPr lang="en-US" sz="2400" dirty="0" smtClean="0"/>
              <a:t>  </a:t>
            </a:r>
            <a:r>
              <a:rPr lang="en-US" sz="2400" dirty="0" err="1" smtClean="0"/>
              <a:t>tersebut</a:t>
            </a:r>
            <a:r>
              <a:rPr lang="en-US" sz="2400" dirty="0" smtClean="0"/>
              <a:t>  </a:t>
            </a:r>
            <a:r>
              <a:rPr lang="en-US" sz="2400" dirty="0" err="1" smtClean="0"/>
              <a:t>mempunyai</a:t>
            </a:r>
            <a:r>
              <a:rPr lang="en-US" sz="2400" dirty="0" smtClean="0"/>
              <a:t>  </a:t>
            </a:r>
            <a:r>
              <a:rPr lang="en-US" sz="2400" dirty="0" err="1" smtClean="0"/>
              <a:t>bukti</a:t>
            </a:r>
            <a:r>
              <a:rPr lang="en-US" sz="2400" dirty="0" smtClean="0"/>
              <a:t>  yang  </a:t>
            </a:r>
            <a:r>
              <a:rPr lang="en-US" sz="2400" dirty="0" err="1" smtClean="0"/>
              <a:t>lebih</a:t>
            </a:r>
            <a:r>
              <a:rPr lang="en-US" sz="2400" dirty="0" smtClean="0"/>
              <a:t> </a:t>
            </a:r>
            <a:r>
              <a:rPr lang="en-US" sz="2400" dirty="0" err="1" smtClean="0"/>
              <a:t>jelas</a:t>
            </a:r>
            <a:r>
              <a:rPr lang="en-US" sz="2400" dirty="0" smtClean="0"/>
              <a:t>.</a:t>
            </a:r>
            <a:endParaRPr lang="en-US" sz="2400" dirty="0"/>
          </a:p>
        </p:txBody>
      </p:sp>
    </p:spTree>
    <p:extLst>
      <p:ext uri="{BB962C8B-B14F-4D97-AF65-F5344CB8AC3E}">
        <p14:creationId xmlns:p14="http://schemas.microsoft.com/office/powerpoint/2010/main" xmlns="" val="272049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Aset</a:t>
            </a:r>
            <a:r>
              <a:rPr lang="en-US" sz="3200" b="1" dirty="0" smtClean="0">
                <a:solidFill>
                  <a:schemeClr val="tx1"/>
                </a:solidFill>
              </a:rPr>
              <a:t> </a:t>
            </a:r>
            <a:r>
              <a:rPr lang="en-US" sz="3200" b="1" dirty="0" err="1" smtClean="0">
                <a:solidFill>
                  <a:schemeClr val="tx1"/>
                </a:solidFill>
              </a:rPr>
              <a:t>Tak</a:t>
            </a:r>
            <a:r>
              <a:rPr lang="en-US" sz="3200" b="1" dirty="0" smtClean="0">
                <a:solidFill>
                  <a:schemeClr val="tx1"/>
                </a:solidFill>
              </a:rPr>
              <a:t> </a:t>
            </a:r>
            <a:r>
              <a:rPr lang="en-US" sz="3200" b="1" dirty="0" err="1" smtClean="0">
                <a:solidFill>
                  <a:schemeClr val="tx1"/>
                </a:solidFill>
              </a:rPr>
              <a:t>Berwujud</a:t>
            </a:r>
            <a:r>
              <a:rPr lang="en-US" sz="3200" b="1" dirty="0" smtClean="0">
                <a:solidFill>
                  <a:schemeClr val="tx1"/>
                </a:solidFill>
              </a:rPr>
              <a:t> -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543696" y="1062678"/>
            <a:ext cx="11145795" cy="5632311"/>
          </a:xfrm>
          <a:prstGeom prst="rect">
            <a:avLst/>
          </a:prstGeom>
          <a:noFill/>
        </p:spPr>
        <p:txBody>
          <a:bodyPr wrap="square" rtlCol="0">
            <a:spAutoFit/>
          </a:bodyPr>
          <a:lstStyle/>
          <a:p>
            <a:pPr marL="457200" lvl="0" indent="-457200" algn="just">
              <a:lnSpc>
                <a:spcPct val="150000"/>
              </a:lnSpc>
              <a:buFont typeface="+mj-lt"/>
              <a:buAutoNum type="arabicPeriod" startAt="2"/>
            </a:pPr>
            <a:r>
              <a:rPr lang="en-US" sz="2400" b="1" dirty="0" err="1" smtClean="0"/>
              <a:t>Aktiva</a:t>
            </a:r>
            <a:r>
              <a:rPr lang="en-US" sz="2400" b="1" dirty="0" smtClean="0"/>
              <a:t> </a:t>
            </a:r>
            <a:r>
              <a:rPr lang="en-US" sz="2400" b="1" dirty="0" err="1" smtClean="0"/>
              <a:t>Tak</a:t>
            </a:r>
            <a:r>
              <a:rPr lang="en-US" sz="2400" b="1" dirty="0" smtClean="0"/>
              <a:t> </a:t>
            </a:r>
            <a:r>
              <a:rPr lang="en-US" sz="2400" b="1" dirty="0" err="1" smtClean="0"/>
              <a:t>Berwujud</a:t>
            </a:r>
            <a:r>
              <a:rPr lang="en-US" sz="2400" b="1" dirty="0" smtClean="0"/>
              <a:t> yang </a:t>
            </a:r>
            <a:r>
              <a:rPr lang="en-US" sz="2400" b="1" dirty="0" err="1" smtClean="0"/>
              <a:t>Dibuat</a:t>
            </a:r>
            <a:r>
              <a:rPr lang="en-US" sz="2400" b="1" dirty="0" smtClean="0"/>
              <a:t> </a:t>
            </a:r>
            <a:r>
              <a:rPr lang="en-US" sz="2400" b="1" dirty="0" err="1" smtClean="0"/>
              <a:t>secara</a:t>
            </a:r>
            <a:r>
              <a:rPr lang="en-US" sz="2400" b="1" dirty="0" smtClean="0"/>
              <a:t> Internal </a:t>
            </a:r>
            <a:endParaRPr lang="en-US" sz="2400" dirty="0" smtClean="0"/>
          </a:p>
          <a:p>
            <a:pPr algn="just">
              <a:lnSpc>
                <a:spcPct val="150000"/>
              </a:lnSpc>
            </a:pPr>
            <a:r>
              <a:rPr lang="en-US" sz="2400" dirty="0" err="1" smtClean="0"/>
              <a:t>Beberapa</a:t>
            </a:r>
            <a:r>
              <a:rPr lang="en-US" sz="2400" dirty="0" smtClean="0"/>
              <a:t>  </a:t>
            </a:r>
            <a:r>
              <a:rPr lang="en-US" sz="2400" dirty="0" err="1" smtClean="0"/>
              <a:t>pihak</a:t>
            </a:r>
            <a:r>
              <a:rPr lang="en-US" sz="2400" dirty="0" smtClean="0"/>
              <a:t>  </a:t>
            </a:r>
            <a:r>
              <a:rPr lang="en-US" sz="2400" dirty="0" err="1" smtClean="0"/>
              <a:t>berpendapat</a:t>
            </a:r>
            <a:r>
              <a:rPr lang="en-US" sz="2400" dirty="0" smtClean="0"/>
              <a:t>  </a:t>
            </a:r>
            <a:r>
              <a:rPr lang="en-US" sz="2400" dirty="0" err="1" smtClean="0"/>
              <a:t>bahwa</a:t>
            </a:r>
            <a:r>
              <a:rPr lang="en-US" sz="2400" dirty="0" smtClean="0"/>
              <a:t>  </a:t>
            </a:r>
            <a:r>
              <a:rPr lang="en-US" sz="2400" dirty="0" err="1" smtClean="0"/>
              <a:t>biaya</a:t>
            </a:r>
            <a:r>
              <a:rPr lang="en-US" sz="2400" dirty="0" smtClean="0"/>
              <a:t>  yang  </a:t>
            </a:r>
            <a:r>
              <a:rPr lang="en-US" sz="2400" dirty="0" err="1" smtClean="0"/>
              <a:t>dikeluarkan</a:t>
            </a:r>
            <a:r>
              <a:rPr lang="en-US" sz="2400" dirty="0" smtClean="0"/>
              <a:t>  </a:t>
            </a:r>
            <a:r>
              <a:rPr lang="en-US" sz="2400" dirty="0" err="1" smtClean="0"/>
              <a:t>secara</a:t>
            </a:r>
            <a:r>
              <a:rPr lang="en-US" sz="2400" dirty="0" smtClean="0"/>
              <a:t> internal  </a:t>
            </a:r>
            <a:r>
              <a:rPr lang="en-US" sz="2400" dirty="0" err="1" smtClean="0"/>
              <a:t>untuk</a:t>
            </a:r>
            <a:r>
              <a:rPr lang="en-US" sz="2400" dirty="0" smtClean="0"/>
              <a:t>  </a:t>
            </a:r>
            <a:r>
              <a:rPr lang="en-US" sz="2400" dirty="0" err="1" smtClean="0"/>
              <a:t>menciptakan</a:t>
            </a:r>
            <a:r>
              <a:rPr lang="en-US" sz="2400" dirty="0" smtClean="0"/>
              <a:t>  </a:t>
            </a: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tidak</a:t>
            </a:r>
            <a:r>
              <a:rPr lang="en-US" sz="2400" dirty="0" smtClean="0"/>
              <a:t>  </a:t>
            </a:r>
            <a:r>
              <a:rPr lang="en-US" sz="2400" dirty="0" err="1" smtClean="0"/>
              <a:t>memiliki</a:t>
            </a:r>
            <a:r>
              <a:rPr lang="en-US" sz="2400" dirty="0" smtClean="0"/>
              <a:t>  </a:t>
            </a:r>
            <a:r>
              <a:rPr lang="en-US" sz="2400" dirty="0" err="1" smtClean="0"/>
              <a:t>hubungan</a:t>
            </a:r>
            <a:r>
              <a:rPr lang="en-US" sz="2400" dirty="0" smtClean="0"/>
              <a:t> </a:t>
            </a:r>
            <a:r>
              <a:rPr lang="en-US" sz="2400" dirty="0" err="1" smtClean="0"/>
              <a:t>dengan</a:t>
            </a:r>
            <a:r>
              <a:rPr lang="en-US" sz="2400" dirty="0" smtClean="0"/>
              <a:t>  </a:t>
            </a:r>
            <a:r>
              <a:rPr lang="en-US" sz="2400" dirty="0" err="1" smtClean="0"/>
              <a:t>nilai</a:t>
            </a:r>
            <a:r>
              <a:rPr lang="en-US" sz="2400" dirty="0" smtClean="0"/>
              <a:t>  </a:t>
            </a:r>
            <a:r>
              <a:rPr lang="en-US" sz="2400" dirty="0" err="1" smtClean="0"/>
              <a:t>riilnya</a:t>
            </a:r>
            <a:r>
              <a:rPr lang="en-US" sz="2400" dirty="0" smtClean="0"/>
              <a:t>.  </a:t>
            </a:r>
            <a:r>
              <a:rPr lang="en-US" sz="2400" dirty="0" err="1" smtClean="0"/>
              <a:t>Oleh</a:t>
            </a:r>
            <a:r>
              <a:rPr lang="en-US" sz="2400" dirty="0" smtClean="0"/>
              <a:t>  </a:t>
            </a:r>
            <a:r>
              <a:rPr lang="en-US" sz="2400" dirty="0" err="1" smtClean="0"/>
              <a:t>karena</a:t>
            </a:r>
            <a:r>
              <a:rPr lang="en-US" sz="2400" dirty="0" smtClean="0"/>
              <a:t>  </a:t>
            </a:r>
            <a:r>
              <a:rPr lang="en-US" sz="2400" dirty="0" err="1" smtClean="0"/>
              <a:t>itu</a:t>
            </a:r>
            <a:r>
              <a:rPr lang="en-US" sz="2400" dirty="0" smtClean="0"/>
              <a:t>,  </a:t>
            </a:r>
            <a:r>
              <a:rPr lang="en-US" sz="2400" dirty="0" err="1" smtClean="0"/>
              <a:t>membebankan</a:t>
            </a:r>
            <a:r>
              <a:rPr lang="en-US" sz="2400" dirty="0" smtClean="0"/>
              <a:t>  </a:t>
            </a:r>
            <a:r>
              <a:rPr lang="en-US" sz="2400" dirty="0" err="1" smtClean="0"/>
              <a:t>biaya</a:t>
            </a:r>
            <a:r>
              <a:rPr lang="en-US" sz="2400" dirty="0" smtClean="0"/>
              <a:t>  </a:t>
            </a:r>
            <a:r>
              <a:rPr lang="en-US" sz="2400" dirty="0" err="1" smtClean="0"/>
              <a:t>ini</a:t>
            </a:r>
            <a:r>
              <a:rPr lang="en-US" sz="2400" dirty="0" smtClean="0"/>
              <a:t>  </a:t>
            </a:r>
            <a:r>
              <a:rPr lang="en-US" sz="2400" dirty="0" err="1" smtClean="0"/>
              <a:t>dengan</a:t>
            </a:r>
            <a:r>
              <a:rPr lang="en-US" sz="2400" dirty="0" smtClean="0"/>
              <a:t>  </a:t>
            </a: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tertentu</a:t>
            </a:r>
            <a:r>
              <a:rPr lang="en-US" sz="2400" dirty="0" smtClean="0"/>
              <a:t>.  </a:t>
            </a:r>
            <a:r>
              <a:rPr lang="en-US" sz="2400" dirty="0" err="1" smtClean="0"/>
              <a:t>Pihak</a:t>
            </a:r>
            <a:r>
              <a:rPr lang="en-US" sz="2400" dirty="0" smtClean="0"/>
              <a:t>  lain  </a:t>
            </a:r>
            <a:r>
              <a:rPr lang="en-US" sz="2400" dirty="0" err="1" smtClean="0"/>
              <a:t>berpendapat</a:t>
            </a:r>
            <a:r>
              <a:rPr lang="en-US" sz="2400" dirty="0" smtClean="0"/>
              <a:t>  </a:t>
            </a:r>
            <a:r>
              <a:rPr lang="en-US" sz="2400" dirty="0" err="1" smtClean="0"/>
              <a:t>bahwa</a:t>
            </a:r>
            <a:r>
              <a:rPr lang="en-US" sz="2400" dirty="0" smtClean="0"/>
              <a:t>  </a:t>
            </a:r>
            <a:r>
              <a:rPr lang="en-US" sz="2400" dirty="0" err="1" smtClean="0"/>
              <a:t>sulit</a:t>
            </a:r>
            <a:r>
              <a:rPr lang="en-US" sz="2400" dirty="0" smtClean="0"/>
              <a:t>  </a:t>
            </a:r>
            <a:r>
              <a:rPr lang="en-US" sz="2400" dirty="0" err="1" smtClean="0"/>
              <a:t>untuk</a:t>
            </a:r>
            <a:r>
              <a:rPr lang="en-US" sz="2400" dirty="0" smtClean="0"/>
              <a:t> </a:t>
            </a:r>
            <a:r>
              <a:rPr lang="en-US" sz="2400" dirty="0" err="1" smtClean="0"/>
              <a:t>menghubungkan</a:t>
            </a:r>
            <a:r>
              <a:rPr lang="en-US" sz="2400" dirty="0" smtClean="0"/>
              <a:t>  </a:t>
            </a:r>
            <a:r>
              <a:rPr lang="en-US" sz="2400" dirty="0" err="1" smtClean="0"/>
              <a:t>biaya</a:t>
            </a:r>
            <a:r>
              <a:rPr lang="en-US" sz="2400" dirty="0" smtClean="0"/>
              <a:t>  </a:t>
            </a:r>
            <a:r>
              <a:rPr lang="en-US" sz="2400" dirty="0" err="1" smtClean="0"/>
              <a:t>ini</a:t>
            </a:r>
            <a:r>
              <a:rPr lang="en-US" sz="2400" dirty="0" smtClean="0"/>
              <a:t>  </a:t>
            </a:r>
            <a:r>
              <a:rPr lang="en-US" sz="2400" dirty="0" err="1" smtClean="0"/>
              <a:t>dengan</a:t>
            </a:r>
            <a:r>
              <a:rPr lang="en-US" sz="2400" dirty="0" smtClean="0"/>
              <a:t>  </a:t>
            </a: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tertentu</a:t>
            </a:r>
            <a:r>
              <a:rPr lang="en-US" sz="2400" dirty="0" smtClean="0"/>
              <a:t>.  </a:t>
            </a:r>
            <a:r>
              <a:rPr lang="en-US" sz="2400" dirty="0" err="1" smtClean="0"/>
              <a:t>Pihak</a:t>
            </a:r>
            <a:r>
              <a:rPr lang="en-US" sz="2400" dirty="0" smtClean="0"/>
              <a:t>  yang </a:t>
            </a:r>
            <a:r>
              <a:rPr lang="en-US" sz="2400" dirty="0" err="1" smtClean="0"/>
              <a:t>lainnya</a:t>
            </a:r>
            <a:r>
              <a:rPr lang="en-US" sz="2400" dirty="0" smtClean="0"/>
              <a:t>  </a:t>
            </a:r>
            <a:r>
              <a:rPr lang="en-US" sz="2400" dirty="0" err="1" smtClean="0"/>
              <a:t>lagi</a:t>
            </a:r>
            <a:r>
              <a:rPr lang="en-US" sz="2400" dirty="0" smtClean="0"/>
              <a:t>  </a:t>
            </a:r>
            <a:r>
              <a:rPr lang="en-US" sz="2400" dirty="0" err="1" smtClean="0"/>
              <a:t>berpendapat</a:t>
            </a:r>
            <a:r>
              <a:rPr lang="en-US" sz="2400" dirty="0" smtClean="0"/>
              <a:t>  </a:t>
            </a:r>
            <a:r>
              <a:rPr lang="en-US" sz="2400" dirty="0" err="1" smtClean="0"/>
              <a:t>bahwa</a:t>
            </a:r>
            <a:r>
              <a:rPr lang="en-US" sz="2400" dirty="0" smtClean="0"/>
              <a:t>  </a:t>
            </a:r>
            <a:r>
              <a:rPr lang="en-US" sz="2400" dirty="0" err="1" smtClean="0"/>
              <a:t>karena</a:t>
            </a:r>
            <a:r>
              <a:rPr lang="en-US" sz="2400" dirty="0" smtClean="0"/>
              <a:t>  </a:t>
            </a:r>
            <a:r>
              <a:rPr lang="en-US" sz="2400" dirty="0" err="1" smtClean="0"/>
              <a:t>subjektivistas</a:t>
            </a:r>
            <a:r>
              <a:rPr lang="en-US" sz="2400" dirty="0" smtClean="0"/>
              <a:t>  yang  </a:t>
            </a:r>
            <a:r>
              <a:rPr lang="en-US" sz="2400" dirty="0" err="1" smtClean="0"/>
              <a:t>mendasari</a:t>
            </a:r>
            <a:r>
              <a:rPr lang="en-US" sz="2400" dirty="0" smtClean="0"/>
              <a:t>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maka</a:t>
            </a:r>
            <a:r>
              <a:rPr lang="en-US" sz="2400" dirty="0" smtClean="0"/>
              <a:t> </a:t>
            </a:r>
            <a:r>
              <a:rPr lang="en-US" sz="2400" dirty="0" err="1" smtClean="0"/>
              <a:t>pendekatan</a:t>
            </a:r>
            <a:r>
              <a:rPr lang="en-US" sz="2400" dirty="0" smtClean="0"/>
              <a:t> </a:t>
            </a:r>
            <a:r>
              <a:rPr lang="en-US" sz="2400" dirty="0" err="1" smtClean="0"/>
              <a:t>konservatif</a:t>
            </a:r>
            <a:r>
              <a:rPr lang="en-US" sz="2400" dirty="0" smtClean="0"/>
              <a:t> </a:t>
            </a:r>
            <a:r>
              <a:rPr lang="en-US" sz="2400" dirty="0" err="1" smtClean="0"/>
              <a:t>harus</a:t>
            </a:r>
            <a:r>
              <a:rPr lang="en-US" sz="2400" dirty="0" smtClean="0"/>
              <a:t> </a:t>
            </a:r>
            <a:r>
              <a:rPr lang="en-US" sz="2400" dirty="0" err="1" smtClean="0"/>
              <a:t>digunakan</a:t>
            </a:r>
            <a:r>
              <a:rPr lang="en-US" sz="2400" dirty="0" smtClean="0"/>
              <a:t>  </a:t>
            </a:r>
            <a:r>
              <a:rPr lang="en-US" sz="2400" dirty="0" err="1" smtClean="0"/>
              <a:t>yaitu</a:t>
            </a:r>
            <a:r>
              <a:rPr lang="en-US" sz="2400" dirty="0" smtClean="0"/>
              <a:t>  </a:t>
            </a:r>
            <a:r>
              <a:rPr lang="en-US" sz="2400" dirty="0" err="1" smtClean="0"/>
              <a:t>dibebankan</a:t>
            </a:r>
            <a:r>
              <a:rPr lang="en-US" sz="2400" dirty="0" smtClean="0"/>
              <a:t>  </a:t>
            </a:r>
            <a:r>
              <a:rPr lang="en-US" sz="2400" dirty="0" err="1" smtClean="0"/>
              <a:t>ketika</a:t>
            </a:r>
            <a:r>
              <a:rPr lang="en-US" sz="2400" dirty="0" smtClean="0"/>
              <a:t>  </a:t>
            </a:r>
            <a:r>
              <a:rPr lang="en-US" sz="2400" dirty="0" err="1" smtClean="0"/>
              <a:t>terjadi</a:t>
            </a:r>
            <a:r>
              <a:rPr lang="en-US" sz="2400" dirty="0" smtClean="0"/>
              <a:t>.  </a:t>
            </a:r>
            <a:r>
              <a:rPr lang="en-US" sz="2400" dirty="0" err="1" smtClean="0"/>
              <a:t>Akibatnya</a:t>
            </a:r>
            <a:r>
              <a:rPr lang="en-US" sz="2400" dirty="0" smtClean="0"/>
              <a:t>  </a:t>
            </a:r>
            <a:r>
              <a:rPr lang="en-US" sz="2400" dirty="0" err="1" smtClean="0"/>
              <a:t>hanya</a:t>
            </a:r>
            <a:r>
              <a:rPr lang="en-US" sz="2400" dirty="0" smtClean="0"/>
              <a:t>  </a:t>
            </a:r>
            <a:r>
              <a:rPr lang="en-US" sz="2400" dirty="0" err="1" smtClean="0"/>
              <a:t>biaya</a:t>
            </a:r>
            <a:r>
              <a:rPr lang="en-US" sz="2400" dirty="0" smtClean="0"/>
              <a:t>  internal yang </a:t>
            </a:r>
            <a:r>
              <a:rPr lang="en-US" sz="2400" dirty="0" err="1" smtClean="0"/>
              <a:t>dikapitalisasi</a:t>
            </a:r>
            <a:r>
              <a:rPr lang="en-US" sz="2400" dirty="0" smtClean="0"/>
              <a:t> yang </a:t>
            </a:r>
            <a:r>
              <a:rPr lang="en-US" sz="2400" dirty="0" err="1" smtClean="0"/>
              <a:t>berwujud</a:t>
            </a:r>
            <a:r>
              <a:rPr lang="en-US" sz="2400" dirty="0" smtClean="0"/>
              <a:t> </a:t>
            </a:r>
            <a:r>
              <a:rPr lang="en-US" sz="2400" dirty="0" err="1" smtClean="0"/>
              <a:t>biaya</a:t>
            </a:r>
            <a:r>
              <a:rPr lang="en-US" sz="2400" dirty="0" smtClean="0"/>
              <a:t> </a:t>
            </a:r>
            <a:r>
              <a:rPr lang="en-US" sz="2400" dirty="0" err="1" smtClean="0"/>
              <a:t>langsung</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Aset</a:t>
            </a:r>
            <a:r>
              <a:rPr lang="en-US" sz="3200" b="1" dirty="0" smtClean="0">
                <a:solidFill>
                  <a:schemeClr val="tx1"/>
                </a:solidFill>
              </a:rPr>
              <a:t> </a:t>
            </a:r>
            <a:r>
              <a:rPr lang="en-US" sz="3200" b="1" dirty="0" err="1" smtClean="0">
                <a:solidFill>
                  <a:schemeClr val="tx1"/>
                </a:solidFill>
              </a:rPr>
              <a:t>Tak</a:t>
            </a:r>
            <a:r>
              <a:rPr lang="en-US" sz="3200" b="1" dirty="0" smtClean="0">
                <a:solidFill>
                  <a:schemeClr val="tx1"/>
                </a:solidFill>
              </a:rPr>
              <a:t> </a:t>
            </a:r>
            <a:r>
              <a:rPr lang="en-US" sz="3200" b="1" dirty="0" err="1" smtClean="0">
                <a:solidFill>
                  <a:schemeClr val="tx1"/>
                </a:solidFill>
              </a:rPr>
              <a:t>Berwujud</a:t>
            </a:r>
            <a:r>
              <a:rPr lang="en-US" sz="3200" b="1" dirty="0" smtClean="0">
                <a:solidFill>
                  <a:schemeClr val="tx1"/>
                </a:solidFill>
              </a:rPr>
              <a:t> -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593123" y="1260389"/>
            <a:ext cx="10750379" cy="2862322"/>
          </a:xfrm>
          <a:prstGeom prst="rect">
            <a:avLst/>
          </a:prstGeom>
          <a:noFill/>
        </p:spPr>
        <p:txBody>
          <a:bodyPr wrap="square" rtlCol="0">
            <a:spAutoFit/>
          </a:bodyPr>
          <a:lstStyle/>
          <a:p>
            <a:pPr marL="457200" lvl="0" indent="-457200" algn="just">
              <a:lnSpc>
                <a:spcPct val="150000"/>
              </a:lnSpc>
              <a:buFont typeface="+mj-lt"/>
              <a:buAutoNum type="arabicPeriod" startAt="3"/>
            </a:pPr>
            <a:r>
              <a:rPr lang="en-US" sz="2400" b="1" dirty="0" err="1" smtClean="0"/>
              <a:t>Amortisasi</a:t>
            </a:r>
            <a:r>
              <a:rPr lang="en-US" sz="2400" b="1" dirty="0" smtClean="0"/>
              <a:t> </a:t>
            </a:r>
            <a:r>
              <a:rPr lang="en-US" sz="2400" b="1" dirty="0" err="1" smtClean="0"/>
              <a:t>Aktiva</a:t>
            </a:r>
            <a:r>
              <a:rPr lang="en-US" sz="2400" b="1" dirty="0" smtClean="0"/>
              <a:t> </a:t>
            </a:r>
            <a:r>
              <a:rPr lang="en-US" sz="2400" b="1" dirty="0" err="1" smtClean="0"/>
              <a:t>Tak</a:t>
            </a:r>
            <a:r>
              <a:rPr lang="en-US" sz="2400" b="1" dirty="0" smtClean="0"/>
              <a:t> </a:t>
            </a:r>
            <a:r>
              <a:rPr lang="en-US" sz="2400" b="1" dirty="0" err="1" smtClean="0"/>
              <a:t>Berwujud</a:t>
            </a:r>
            <a:r>
              <a:rPr lang="en-US" sz="2400" b="1" dirty="0" smtClean="0"/>
              <a:t> </a:t>
            </a:r>
            <a:endParaRPr lang="en-US" sz="2400" dirty="0" smtClean="0"/>
          </a:p>
          <a:p>
            <a:pPr algn="just">
              <a:lnSpc>
                <a:spcPct val="150000"/>
              </a:lnSpc>
            </a:pPr>
            <a:r>
              <a:rPr lang="en-US" sz="2400" dirty="0" err="1" smtClean="0"/>
              <a:t>Aktiva</a:t>
            </a:r>
            <a:r>
              <a:rPr lang="en-US" sz="2400" dirty="0" smtClean="0"/>
              <a:t>  </a:t>
            </a:r>
            <a:r>
              <a:rPr lang="en-US" sz="2400" dirty="0" err="1" smtClean="0"/>
              <a:t>tak</a:t>
            </a:r>
            <a:r>
              <a:rPr lang="en-US" sz="2400" dirty="0" smtClean="0"/>
              <a:t>  </a:t>
            </a:r>
            <a:r>
              <a:rPr lang="en-US" sz="2400" dirty="0" err="1" smtClean="0"/>
              <a:t>berwujud</a:t>
            </a:r>
            <a:r>
              <a:rPr lang="en-US" sz="2400" dirty="0" smtClean="0"/>
              <a:t>  </a:t>
            </a:r>
            <a:r>
              <a:rPr lang="en-US" sz="2400" dirty="0" err="1" smtClean="0"/>
              <a:t>bisa</a:t>
            </a:r>
            <a:r>
              <a:rPr lang="en-US" sz="2400" dirty="0" smtClean="0"/>
              <a:t>  </a:t>
            </a:r>
            <a:r>
              <a:rPr lang="en-US" sz="2400" dirty="0" err="1" smtClean="0"/>
              <a:t>memiliki</a:t>
            </a:r>
            <a:r>
              <a:rPr lang="en-US" sz="2400" dirty="0" smtClean="0"/>
              <a:t>  </a:t>
            </a:r>
            <a:r>
              <a:rPr lang="en-US" sz="2400" dirty="0" err="1" smtClean="0"/>
              <a:t>umur</a:t>
            </a:r>
            <a:r>
              <a:rPr lang="en-US" sz="2400" dirty="0" smtClean="0"/>
              <a:t>  </a:t>
            </a:r>
            <a:r>
              <a:rPr lang="en-US" sz="2400" dirty="0" err="1" smtClean="0"/>
              <a:t>manfaat</a:t>
            </a:r>
            <a:r>
              <a:rPr lang="en-US" sz="2400" dirty="0" smtClean="0"/>
              <a:t>  yang  </a:t>
            </a:r>
            <a:r>
              <a:rPr lang="en-US" sz="2400" dirty="0" err="1" smtClean="0"/>
              <a:t>sifatnya</a:t>
            </a:r>
            <a:r>
              <a:rPr lang="en-US" sz="2400" dirty="0" smtClean="0"/>
              <a:t>  </a:t>
            </a:r>
            <a:r>
              <a:rPr lang="en-US" sz="2400" dirty="0" err="1" smtClean="0"/>
              <a:t>terbatas</a:t>
            </a:r>
            <a:r>
              <a:rPr lang="en-US" sz="2400" dirty="0" smtClean="0"/>
              <a:t> </a:t>
            </a:r>
            <a:r>
              <a:rPr lang="en-US" sz="2400" dirty="0" err="1" smtClean="0"/>
              <a:t>ataupun</a:t>
            </a:r>
            <a:r>
              <a:rPr lang="en-US" sz="2400" dirty="0" smtClean="0"/>
              <a:t> </a:t>
            </a:r>
            <a:r>
              <a:rPr lang="en-US" sz="2400" dirty="0" err="1" smtClean="0"/>
              <a:t>umur</a:t>
            </a:r>
            <a:r>
              <a:rPr lang="en-US" sz="2400" dirty="0" smtClean="0"/>
              <a:t> </a:t>
            </a:r>
            <a:r>
              <a:rPr lang="en-US" sz="2400" dirty="0" err="1" smtClean="0"/>
              <a:t>manfaat</a:t>
            </a:r>
            <a:r>
              <a:rPr lang="en-US" sz="2400" dirty="0" smtClean="0"/>
              <a:t> </a:t>
            </a:r>
            <a:r>
              <a:rPr lang="en-US" sz="2400" dirty="0" err="1" smtClean="0"/>
              <a:t>tidak</a:t>
            </a:r>
            <a:r>
              <a:rPr lang="en-US" sz="2400" dirty="0" smtClean="0"/>
              <a:t> </a:t>
            </a:r>
            <a:r>
              <a:rPr lang="en-US" sz="2400" dirty="0" err="1" smtClean="0"/>
              <a:t>terbatas</a:t>
            </a:r>
            <a:r>
              <a:rPr lang="en-US" sz="2400" dirty="0" smtClean="0"/>
              <a:t>. Perusahaan </a:t>
            </a:r>
            <a:r>
              <a:rPr lang="en-US" sz="2400" dirty="0" err="1" smtClean="0"/>
              <a:t>melakukan</a:t>
            </a:r>
            <a:r>
              <a:rPr lang="en-US" sz="2400" dirty="0" smtClean="0"/>
              <a:t> </a:t>
            </a:r>
            <a:r>
              <a:rPr lang="en-US" sz="2400" dirty="0" err="1" smtClean="0"/>
              <a:t>amortisasi</a:t>
            </a:r>
            <a:r>
              <a:rPr lang="en-US" sz="2400" dirty="0" smtClean="0"/>
              <a:t> </a:t>
            </a:r>
            <a:r>
              <a:rPr lang="en-US" sz="2400" dirty="0" err="1" smtClean="0"/>
              <a:t>aktiva</a:t>
            </a:r>
            <a:r>
              <a:rPr lang="en-US" sz="2400" dirty="0" smtClean="0"/>
              <a:t> </a:t>
            </a:r>
            <a:r>
              <a:rPr lang="en-US" sz="2400" dirty="0" err="1" smtClean="0"/>
              <a:t>tak</a:t>
            </a:r>
            <a:r>
              <a:rPr lang="en-US" sz="2400" dirty="0" smtClean="0"/>
              <a:t>  </a:t>
            </a:r>
            <a:r>
              <a:rPr lang="en-US" sz="2400" dirty="0" err="1" smtClean="0"/>
              <a:t>berwujudnya</a:t>
            </a:r>
            <a:r>
              <a:rPr lang="en-US" sz="2400" dirty="0" smtClean="0"/>
              <a:t>  yang  </a:t>
            </a:r>
            <a:r>
              <a:rPr lang="en-US" sz="2400" dirty="0" err="1" smtClean="0"/>
              <a:t>memiliki</a:t>
            </a:r>
            <a:r>
              <a:rPr lang="en-US" sz="2400" dirty="0" smtClean="0"/>
              <a:t>  </a:t>
            </a:r>
            <a:r>
              <a:rPr lang="en-US" sz="2400" dirty="0" err="1" smtClean="0"/>
              <a:t>umur</a:t>
            </a:r>
            <a:r>
              <a:rPr lang="en-US" sz="2400" dirty="0" smtClean="0"/>
              <a:t>  </a:t>
            </a:r>
            <a:r>
              <a:rPr lang="en-US" sz="2400" dirty="0" err="1" smtClean="0"/>
              <a:t>manfaat</a:t>
            </a:r>
            <a:r>
              <a:rPr lang="en-US" sz="2400" dirty="0" smtClean="0"/>
              <a:t>  </a:t>
            </a:r>
            <a:r>
              <a:rPr lang="en-US" sz="2400" dirty="0" err="1" smtClean="0"/>
              <a:t>terbatas</a:t>
            </a:r>
            <a:r>
              <a:rPr lang="en-US" sz="2400" dirty="0" smtClean="0"/>
              <a:t>,  </a:t>
            </a:r>
            <a:r>
              <a:rPr lang="en-US" sz="2400" dirty="0" err="1" smtClean="0"/>
              <a:t>dan</a:t>
            </a:r>
            <a:r>
              <a:rPr lang="en-US" sz="2400" dirty="0" smtClean="0"/>
              <a:t>  </a:t>
            </a:r>
            <a:r>
              <a:rPr lang="en-US" sz="2400" dirty="0" err="1" smtClean="0"/>
              <a:t>tidak</a:t>
            </a:r>
            <a:r>
              <a:rPr lang="en-US" sz="2400" dirty="0" smtClean="0"/>
              <a:t> </a:t>
            </a:r>
            <a:r>
              <a:rPr lang="en-US" sz="2400" dirty="0" err="1" smtClean="0"/>
              <a:t>mengamortisasi</a:t>
            </a:r>
            <a:r>
              <a:rPr lang="en-US" sz="2400" dirty="0" smtClean="0"/>
              <a:t> </a:t>
            </a:r>
            <a:r>
              <a:rPr lang="en-US" sz="2400" dirty="0" err="1" smtClean="0"/>
              <a:t>aktiva</a:t>
            </a:r>
            <a:r>
              <a:rPr lang="en-US" sz="2400" dirty="0" smtClean="0"/>
              <a:t> </a:t>
            </a:r>
            <a:r>
              <a:rPr lang="en-US" sz="2400" dirty="0" err="1" smtClean="0"/>
              <a:t>berwujud</a:t>
            </a:r>
            <a:r>
              <a:rPr lang="en-US" sz="2400" dirty="0" smtClean="0"/>
              <a:t> yang </a:t>
            </a:r>
            <a:r>
              <a:rPr lang="en-US" sz="2400" dirty="0" err="1" smtClean="0"/>
              <a:t>memiliki</a:t>
            </a:r>
            <a:r>
              <a:rPr lang="en-US" sz="2400" dirty="0" smtClean="0"/>
              <a:t> </a:t>
            </a:r>
            <a:r>
              <a:rPr lang="en-US" sz="2400" dirty="0" err="1" smtClean="0"/>
              <a:t>umur</a:t>
            </a:r>
            <a:r>
              <a:rPr lang="en-US" sz="2400" dirty="0" smtClean="0"/>
              <a:t> </a:t>
            </a:r>
            <a:r>
              <a:rPr lang="en-US" sz="2400" dirty="0" err="1" smtClean="0"/>
              <a:t>manfaat</a:t>
            </a:r>
            <a:r>
              <a:rPr lang="en-US" sz="2400" dirty="0" smtClean="0"/>
              <a:t> </a:t>
            </a:r>
            <a:r>
              <a:rPr lang="en-US" sz="2400" dirty="0" err="1" smtClean="0"/>
              <a:t>tidak</a:t>
            </a:r>
            <a:r>
              <a:rPr lang="en-US" sz="2400" dirty="0" smtClean="0"/>
              <a:t> </a:t>
            </a:r>
            <a:r>
              <a:rPr lang="en-US" sz="2400" dirty="0" err="1" smtClean="0"/>
              <a:t>terbatas</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pPr>
              <a:lnSpc>
                <a:spcPct val="100000"/>
              </a:lnSpc>
              <a:spcBef>
                <a:spcPts val="0"/>
              </a:spcBef>
            </a:pPr>
            <a:r>
              <a:rPr lang="en-US" sz="3200" b="1" dirty="0" err="1" smtClean="0">
                <a:solidFill>
                  <a:schemeClr val="tx1"/>
                </a:solidFill>
              </a:rPr>
              <a:t>Masalah</a:t>
            </a:r>
            <a:r>
              <a:rPr lang="en-US" sz="3200" b="1" dirty="0" smtClean="0">
                <a:solidFill>
                  <a:schemeClr val="tx1"/>
                </a:solidFill>
              </a:rPr>
              <a:t> </a:t>
            </a:r>
            <a:r>
              <a:rPr lang="en-US" sz="3200" b="1" dirty="0" err="1" smtClean="0">
                <a:solidFill>
                  <a:schemeClr val="tx1"/>
                </a:solidFill>
              </a:rPr>
              <a:t>Aset</a:t>
            </a:r>
            <a:r>
              <a:rPr lang="en-US" sz="3200" b="1" dirty="0" smtClean="0">
                <a:solidFill>
                  <a:schemeClr val="tx1"/>
                </a:solidFill>
              </a:rPr>
              <a:t> </a:t>
            </a:r>
            <a:r>
              <a:rPr lang="en-US" sz="3200" b="1" dirty="0" err="1" smtClean="0">
                <a:solidFill>
                  <a:schemeClr val="tx1"/>
                </a:solidFill>
              </a:rPr>
              <a:t>Tak</a:t>
            </a:r>
            <a:r>
              <a:rPr lang="en-US" sz="3200" b="1" dirty="0" smtClean="0">
                <a:solidFill>
                  <a:schemeClr val="tx1"/>
                </a:solidFill>
              </a:rPr>
              <a:t> </a:t>
            </a:r>
            <a:r>
              <a:rPr lang="en-US" sz="3200" b="1" dirty="0" err="1" smtClean="0">
                <a:solidFill>
                  <a:schemeClr val="tx1"/>
                </a:solidFill>
              </a:rPr>
              <a:t>Berwujud</a:t>
            </a:r>
            <a:r>
              <a:rPr lang="en-US" sz="3200" b="1" dirty="0" smtClean="0">
                <a:solidFill>
                  <a:schemeClr val="tx1"/>
                </a:solidFill>
              </a:rPr>
              <a:t> - </a:t>
            </a:r>
            <a:r>
              <a:rPr lang="en-US" sz="3200" b="1" dirty="0" err="1" smtClean="0">
                <a:solidFill>
                  <a:schemeClr val="tx1"/>
                </a:solidFill>
              </a:rPr>
              <a:t>Penilaian</a:t>
            </a:r>
            <a:endParaRPr lang="en-US" sz="3200" b="1" dirty="0">
              <a:solidFill>
                <a:schemeClr val="tx1"/>
              </a:solidFill>
            </a:endParaRPr>
          </a:p>
        </p:txBody>
      </p:sp>
      <p:sp>
        <p:nvSpPr>
          <p:cNvPr id="47" name="Trapezoid 13">
            <a:extLst>
              <a:ext uri="{FF2B5EF4-FFF2-40B4-BE49-F238E27FC236}">
                <a16:creationId xmlns:a16="http://schemas.microsoft.com/office/drawing/2014/main" xmlns="" id="{0F34BAA6-F521-477C-86CD-7470DFEF3A79}"/>
              </a:ext>
            </a:extLst>
          </p:cNvPr>
          <p:cNvSpPr/>
          <p:nvPr/>
        </p:nvSpPr>
        <p:spPr>
          <a:xfrm>
            <a:off x="1768544" y="3751791"/>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Teardrop 1">
            <a:extLst>
              <a:ext uri="{FF2B5EF4-FFF2-40B4-BE49-F238E27FC236}">
                <a16:creationId xmlns:a16="http://schemas.microsoft.com/office/drawing/2014/main" xmlns="" id="{886A5EA9-2F34-4D03-A7D1-131BF3A418B8}"/>
              </a:ext>
            </a:extLst>
          </p:cNvPr>
          <p:cNvSpPr/>
          <p:nvPr/>
        </p:nvSpPr>
        <p:spPr>
          <a:xfrm rot="18805991">
            <a:off x="5906366" y="3695853"/>
            <a:ext cx="422416" cy="41800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0" name="Rectangle 130">
            <a:extLst>
              <a:ext uri="{FF2B5EF4-FFF2-40B4-BE49-F238E27FC236}">
                <a16:creationId xmlns:a16="http://schemas.microsoft.com/office/drawing/2014/main" xmlns="" id="{A8D9EC8A-948B-412A-901D-8368232C8982}"/>
              </a:ext>
            </a:extLst>
          </p:cNvPr>
          <p:cNvSpPr/>
          <p:nvPr/>
        </p:nvSpPr>
        <p:spPr>
          <a:xfrm>
            <a:off x="7986107" y="3713707"/>
            <a:ext cx="379301" cy="38102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1" name="Oval 7">
            <a:extLst>
              <a:ext uri="{FF2B5EF4-FFF2-40B4-BE49-F238E27FC236}">
                <a16:creationId xmlns:a16="http://schemas.microsoft.com/office/drawing/2014/main" xmlns="" id="{1E59201B-370F-43DE-90BC-E2D1DA824C7D}"/>
              </a:ext>
            </a:extLst>
          </p:cNvPr>
          <p:cNvSpPr/>
          <p:nvPr/>
        </p:nvSpPr>
        <p:spPr>
          <a:xfrm>
            <a:off x="10043959" y="3689783"/>
            <a:ext cx="404947" cy="4049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 name="TextBox 7"/>
          <p:cNvSpPr txBox="1"/>
          <p:nvPr/>
        </p:nvSpPr>
        <p:spPr>
          <a:xfrm>
            <a:off x="617837" y="1062678"/>
            <a:ext cx="10700951" cy="5632311"/>
          </a:xfrm>
          <a:prstGeom prst="rect">
            <a:avLst/>
          </a:prstGeom>
          <a:noFill/>
        </p:spPr>
        <p:txBody>
          <a:bodyPr wrap="square" rtlCol="0">
            <a:spAutoFit/>
          </a:bodyPr>
          <a:lstStyle/>
          <a:p>
            <a:pPr marL="457200" lvl="0" indent="-457200" algn="just">
              <a:lnSpc>
                <a:spcPct val="150000"/>
              </a:lnSpc>
              <a:buFont typeface="+mj-lt"/>
              <a:buAutoNum type="alphaUcPeriod"/>
            </a:pPr>
            <a:r>
              <a:rPr lang="en-US" sz="2400" b="1" dirty="0" err="1" smtClean="0"/>
              <a:t>Aktiva</a:t>
            </a:r>
            <a:r>
              <a:rPr lang="en-US" sz="2400" b="1" dirty="0" smtClean="0"/>
              <a:t> </a:t>
            </a:r>
            <a:r>
              <a:rPr lang="en-US" sz="2400" b="1" dirty="0" err="1" smtClean="0"/>
              <a:t>tak</a:t>
            </a:r>
            <a:r>
              <a:rPr lang="en-US" sz="2400" b="1" dirty="0" smtClean="0"/>
              <a:t> </a:t>
            </a:r>
            <a:r>
              <a:rPr lang="en-US" sz="2400" b="1" dirty="0" err="1" smtClean="0"/>
              <a:t>berwujud</a:t>
            </a:r>
            <a:r>
              <a:rPr lang="en-US" sz="2400" b="1" dirty="0" smtClean="0"/>
              <a:t> yang </a:t>
            </a:r>
            <a:r>
              <a:rPr lang="en-US" sz="2400" b="1" dirty="0" err="1" smtClean="0"/>
              <a:t>mempunyai</a:t>
            </a:r>
            <a:r>
              <a:rPr lang="en-US" sz="2400" b="1" dirty="0" smtClean="0"/>
              <a:t> </a:t>
            </a:r>
            <a:r>
              <a:rPr lang="en-US" sz="2400" b="1" dirty="0" err="1" smtClean="0"/>
              <a:t>umur</a:t>
            </a:r>
            <a:r>
              <a:rPr lang="en-US" sz="2400" b="1" dirty="0" smtClean="0"/>
              <a:t> </a:t>
            </a:r>
            <a:r>
              <a:rPr lang="en-US" sz="2400" b="1" dirty="0" err="1" smtClean="0"/>
              <a:t>manfaat</a:t>
            </a:r>
            <a:r>
              <a:rPr lang="en-US" sz="2400" b="1" dirty="0" smtClean="0"/>
              <a:t> </a:t>
            </a:r>
            <a:r>
              <a:rPr lang="en-US" sz="2400" b="1" dirty="0" err="1" smtClean="0"/>
              <a:t>terbatas</a:t>
            </a:r>
            <a:r>
              <a:rPr lang="en-US" sz="2400" b="1" dirty="0" smtClean="0"/>
              <a:t> </a:t>
            </a:r>
            <a:endParaRPr lang="en-US" sz="2400" dirty="0" smtClean="0"/>
          </a:p>
          <a:p>
            <a:pPr algn="just">
              <a:lnSpc>
                <a:spcPct val="150000"/>
              </a:lnSpc>
            </a:pPr>
            <a:r>
              <a:rPr lang="en-US" sz="2400" dirty="0" err="1" smtClean="0"/>
              <a:t>Amortisasi</a:t>
            </a:r>
            <a:r>
              <a:rPr lang="en-US" sz="2400" dirty="0" smtClean="0"/>
              <a:t>  </a:t>
            </a:r>
            <a:r>
              <a:rPr lang="en-US" sz="2400" dirty="0" err="1" smtClean="0"/>
              <a:t>merupakan</a:t>
            </a:r>
            <a:r>
              <a:rPr lang="en-US" sz="2400" dirty="0" smtClean="0"/>
              <a:t>  </a:t>
            </a:r>
            <a:r>
              <a:rPr lang="en-US" sz="2400" dirty="0" err="1" smtClean="0"/>
              <a:t>alokasi</a:t>
            </a:r>
            <a:r>
              <a:rPr lang="en-US" sz="2400" dirty="0" smtClean="0"/>
              <a:t>  </a:t>
            </a:r>
            <a:r>
              <a:rPr lang="en-US" sz="2400" dirty="0" err="1" smtClean="0"/>
              <a:t>biaya</a:t>
            </a:r>
            <a:r>
              <a:rPr lang="en-US" sz="2400" dirty="0" smtClean="0"/>
              <a:t>  </a:t>
            </a:r>
            <a:r>
              <a:rPr lang="en-US" sz="2400" dirty="0" err="1" smtClean="0"/>
              <a:t>pada</a:t>
            </a:r>
            <a:r>
              <a:rPr lang="en-US" sz="2400" dirty="0" smtClean="0"/>
              <a:t>  </a:t>
            </a:r>
            <a:r>
              <a:rPr lang="en-US" sz="2400" dirty="0" err="1" smtClean="0"/>
              <a:t>aktiva</a:t>
            </a:r>
            <a:r>
              <a:rPr lang="en-US" sz="2400" dirty="0" smtClean="0"/>
              <a:t>  yang  </a:t>
            </a:r>
            <a:r>
              <a:rPr lang="en-US" sz="2400" dirty="0" err="1" smtClean="0"/>
              <a:t>tak</a:t>
            </a:r>
            <a:r>
              <a:rPr lang="en-US" sz="2400" dirty="0" smtClean="0"/>
              <a:t>  </a:t>
            </a:r>
            <a:r>
              <a:rPr lang="en-US" sz="2400" dirty="0" err="1" smtClean="0"/>
              <a:t>berwujud</a:t>
            </a:r>
            <a:r>
              <a:rPr lang="en-US" sz="2400" dirty="0" smtClean="0"/>
              <a:t> </a:t>
            </a:r>
            <a:r>
              <a:rPr lang="en-US" sz="2400" dirty="0" err="1" smtClean="0"/>
              <a:t>atau</a:t>
            </a:r>
            <a:r>
              <a:rPr lang="en-US" sz="2400" dirty="0" smtClean="0"/>
              <a:t> intangible assets </a:t>
            </a:r>
            <a:r>
              <a:rPr lang="en-US" sz="2400" dirty="0" err="1" smtClean="0"/>
              <a:t>dengan</a:t>
            </a:r>
            <a:r>
              <a:rPr lang="en-US" sz="2400" dirty="0" smtClean="0"/>
              <a:t> </a:t>
            </a:r>
            <a:r>
              <a:rPr lang="en-US" sz="2400" dirty="0" err="1" smtClean="0"/>
              <a:t>menggunakan</a:t>
            </a:r>
            <a:r>
              <a:rPr lang="en-US" sz="2400" dirty="0" smtClean="0"/>
              <a:t> </a:t>
            </a:r>
            <a:r>
              <a:rPr lang="en-US" sz="2400" dirty="0" err="1" smtClean="0"/>
              <a:t>suatu</a:t>
            </a:r>
            <a:r>
              <a:rPr lang="en-US" sz="2400" dirty="0" smtClean="0"/>
              <a:t> </a:t>
            </a:r>
            <a:r>
              <a:rPr lang="en-US" sz="2400" dirty="0" err="1" smtClean="0"/>
              <a:t>cara</a:t>
            </a:r>
            <a:r>
              <a:rPr lang="en-US" sz="2400" dirty="0" smtClean="0"/>
              <a:t> yang </a:t>
            </a:r>
            <a:r>
              <a:rPr lang="en-US" sz="2400" dirty="0" err="1" smtClean="0"/>
              <a:t>sistematis</a:t>
            </a:r>
            <a:r>
              <a:rPr lang="en-US" sz="2400" dirty="0" smtClean="0"/>
              <a:t>. </a:t>
            </a:r>
            <a:r>
              <a:rPr lang="en-US" sz="2400" dirty="0" err="1" smtClean="0"/>
              <a:t>Berikut</a:t>
            </a:r>
            <a:r>
              <a:rPr lang="en-US" sz="2400" dirty="0" smtClean="0"/>
              <a:t> </a:t>
            </a:r>
            <a:r>
              <a:rPr lang="en-US" sz="2400" dirty="0" err="1" smtClean="0"/>
              <a:t>terdapat</a:t>
            </a:r>
            <a:r>
              <a:rPr lang="en-US" sz="2400" dirty="0" smtClean="0"/>
              <a:t> </a:t>
            </a:r>
            <a:r>
              <a:rPr lang="en-US" sz="2400" dirty="0" err="1" smtClean="0"/>
              <a:t>faktor</a:t>
            </a:r>
            <a:r>
              <a:rPr lang="en-US" sz="2400" dirty="0" smtClean="0"/>
              <a:t>- </a:t>
            </a:r>
            <a:r>
              <a:rPr lang="en-US" sz="2400" dirty="0" err="1" smtClean="0"/>
              <a:t>faktor</a:t>
            </a:r>
            <a:r>
              <a:rPr lang="en-US" sz="2400" dirty="0" smtClean="0"/>
              <a:t> yang </a:t>
            </a:r>
            <a:r>
              <a:rPr lang="en-US" sz="2400" dirty="0" err="1" smtClean="0"/>
              <a:t>harus</a:t>
            </a:r>
            <a:r>
              <a:rPr lang="en-US" sz="2400" dirty="0" smtClean="0"/>
              <a:t> </a:t>
            </a:r>
            <a:r>
              <a:rPr lang="en-US" sz="2400" dirty="0" err="1" smtClean="0"/>
              <a:t>diperhatikan</a:t>
            </a:r>
            <a:r>
              <a:rPr lang="en-US" sz="2400" dirty="0" smtClean="0"/>
              <a:t>: </a:t>
            </a:r>
          </a:p>
          <a:p>
            <a:pPr marL="914400" lvl="1" indent="-457200" algn="just">
              <a:lnSpc>
                <a:spcPct val="150000"/>
              </a:lnSpc>
              <a:buFont typeface="+mj-lt"/>
              <a:buAutoNum type="alphaLcPeriod"/>
            </a:pPr>
            <a:r>
              <a:rPr lang="en-US" sz="2400" dirty="0" err="1" smtClean="0"/>
              <a:t>Perkiraan</a:t>
            </a:r>
            <a:r>
              <a:rPr lang="en-US" sz="2400" dirty="0" smtClean="0"/>
              <a:t> </a:t>
            </a:r>
            <a:r>
              <a:rPr lang="en-US" sz="2400" dirty="0" err="1" smtClean="0"/>
              <a:t>penggunaan</a:t>
            </a:r>
            <a:r>
              <a:rPr lang="en-US" sz="2400" dirty="0" smtClean="0"/>
              <a:t> </a:t>
            </a:r>
            <a:r>
              <a:rPr lang="en-US" sz="2400" dirty="0" err="1" smtClean="0"/>
              <a:t>aktiva</a:t>
            </a:r>
            <a:r>
              <a:rPr lang="en-US" sz="2400" dirty="0" smtClean="0"/>
              <a:t> </a:t>
            </a:r>
            <a:r>
              <a:rPr lang="en-US" sz="2400" dirty="0" err="1" smtClean="0"/>
              <a:t>ini</a:t>
            </a:r>
            <a:r>
              <a:rPr lang="en-US" sz="2400" dirty="0" smtClean="0"/>
              <a:t> </a:t>
            </a:r>
            <a:r>
              <a:rPr lang="en-US" sz="2400" dirty="0" err="1" smtClean="0"/>
              <a:t>oleh</a:t>
            </a:r>
            <a:r>
              <a:rPr lang="en-US" sz="2400" dirty="0" smtClean="0"/>
              <a:t> </a:t>
            </a:r>
            <a:r>
              <a:rPr lang="en-US" sz="2400" dirty="0" err="1" smtClean="0"/>
              <a:t>perusahaan</a:t>
            </a:r>
            <a:r>
              <a:rPr lang="en-US" sz="2400" dirty="0" smtClean="0"/>
              <a:t> </a:t>
            </a:r>
          </a:p>
          <a:p>
            <a:pPr marL="914400" lvl="1" indent="-457200" algn="just">
              <a:lnSpc>
                <a:spcPct val="150000"/>
              </a:lnSpc>
              <a:buFont typeface="+mj-lt"/>
              <a:buAutoNum type="alphaLcPeriod"/>
            </a:pPr>
            <a:r>
              <a:rPr lang="en-US" sz="2400" dirty="0" err="1" smtClean="0"/>
              <a:t>Perkiraan</a:t>
            </a:r>
            <a:r>
              <a:rPr lang="en-US" sz="2400" dirty="0" smtClean="0"/>
              <a:t> </a:t>
            </a:r>
            <a:r>
              <a:rPr lang="en-US" sz="2400" dirty="0" err="1" smtClean="0"/>
              <a:t>umur</a:t>
            </a:r>
            <a:r>
              <a:rPr lang="en-US" sz="2400" dirty="0" smtClean="0"/>
              <a:t> </a:t>
            </a:r>
            <a:r>
              <a:rPr lang="en-US" sz="2400" dirty="0" err="1" smtClean="0"/>
              <a:t>manfaat</a:t>
            </a:r>
            <a:r>
              <a:rPr lang="en-US" sz="2400" dirty="0" smtClean="0"/>
              <a:t> </a:t>
            </a:r>
            <a:r>
              <a:rPr lang="en-US" sz="2400" dirty="0" err="1" smtClean="0"/>
              <a:t>aktiva</a:t>
            </a:r>
            <a:r>
              <a:rPr lang="en-US" sz="2400" dirty="0" smtClean="0"/>
              <a:t> </a:t>
            </a:r>
          </a:p>
          <a:p>
            <a:pPr marL="914400" lvl="1" indent="-457200" algn="just">
              <a:lnSpc>
                <a:spcPct val="150000"/>
              </a:lnSpc>
              <a:buFont typeface="+mj-lt"/>
              <a:buAutoNum type="alphaLcPeriod"/>
            </a:pPr>
            <a:r>
              <a:rPr lang="en-US" sz="2400" dirty="0" err="1" smtClean="0"/>
              <a:t>Persyaratan</a:t>
            </a:r>
            <a:r>
              <a:rPr lang="en-US" sz="2400" dirty="0" smtClean="0"/>
              <a:t> </a:t>
            </a:r>
            <a:r>
              <a:rPr lang="en-US" sz="2400" dirty="0" err="1" smtClean="0"/>
              <a:t>hukum</a:t>
            </a:r>
            <a:r>
              <a:rPr lang="en-US" sz="2400" dirty="0" smtClean="0"/>
              <a:t> yang </a:t>
            </a:r>
            <a:r>
              <a:rPr lang="en-US" sz="2400" dirty="0" err="1" smtClean="0"/>
              <a:t>membatasi</a:t>
            </a:r>
            <a:r>
              <a:rPr lang="en-US" sz="2400" dirty="0" smtClean="0"/>
              <a:t> </a:t>
            </a:r>
            <a:r>
              <a:rPr lang="en-US" sz="2400" dirty="0" err="1" smtClean="0"/>
              <a:t>umur</a:t>
            </a:r>
            <a:r>
              <a:rPr lang="en-US" sz="2400" dirty="0" smtClean="0"/>
              <a:t> </a:t>
            </a:r>
            <a:r>
              <a:rPr lang="en-US" sz="2400" dirty="0" err="1" smtClean="0"/>
              <a:t>manfaat</a:t>
            </a:r>
            <a:r>
              <a:rPr lang="en-US" sz="2400" dirty="0" smtClean="0"/>
              <a:t> </a:t>
            </a:r>
          </a:p>
          <a:p>
            <a:pPr marL="914400" lvl="1" indent="-457200" algn="just">
              <a:lnSpc>
                <a:spcPct val="150000"/>
              </a:lnSpc>
              <a:buFont typeface="+mj-lt"/>
              <a:buAutoNum type="alphaLcPeriod"/>
            </a:pPr>
            <a:r>
              <a:rPr lang="en-US" sz="2400" dirty="0" err="1" smtClean="0"/>
              <a:t>Persyaratan</a:t>
            </a:r>
            <a:r>
              <a:rPr lang="en-US" sz="2400" dirty="0" smtClean="0"/>
              <a:t> </a:t>
            </a:r>
            <a:r>
              <a:rPr lang="en-US" sz="2400" dirty="0" err="1" smtClean="0"/>
              <a:t>hukum</a:t>
            </a:r>
            <a:r>
              <a:rPr lang="en-US" sz="2400" dirty="0" smtClean="0"/>
              <a:t> </a:t>
            </a:r>
            <a:r>
              <a:rPr lang="en-US" sz="2400" dirty="0" err="1" smtClean="0"/>
              <a:t>memperbarui</a:t>
            </a:r>
            <a:r>
              <a:rPr lang="en-US" sz="2400" dirty="0" smtClean="0"/>
              <a:t> </a:t>
            </a:r>
            <a:r>
              <a:rPr lang="en-US" sz="2400" dirty="0" err="1" smtClean="0"/>
              <a:t>atau</a:t>
            </a:r>
            <a:r>
              <a:rPr lang="en-US" sz="2400" dirty="0" smtClean="0"/>
              <a:t> </a:t>
            </a:r>
            <a:r>
              <a:rPr lang="en-US" sz="2400" dirty="0" err="1" smtClean="0"/>
              <a:t>memperpanjang</a:t>
            </a:r>
            <a:r>
              <a:rPr lang="en-US" sz="2400" dirty="0" smtClean="0"/>
              <a:t> </a:t>
            </a:r>
            <a:r>
              <a:rPr lang="en-US" sz="2400" dirty="0" err="1" smtClean="0"/>
              <a:t>umur</a:t>
            </a:r>
            <a:r>
              <a:rPr lang="en-US" sz="2400" dirty="0" smtClean="0"/>
              <a:t> </a:t>
            </a:r>
          </a:p>
          <a:p>
            <a:pPr marL="914400" lvl="1" indent="-457200" algn="just">
              <a:lnSpc>
                <a:spcPct val="150000"/>
              </a:lnSpc>
              <a:buFont typeface="+mj-lt"/>
              <a:buAutoNum type="alphaLcPeriod"/>
            </a:pPr>
            <a:r>
              <a:rPr lang="en-US" sz="2400" dirty="0" err="1" smtClean="0"/>
              <a:t>Dampak</a:t>
            </a:r>
            <a:r>
              <a:rPr lang="en-US" sz="2400" dirty="0" smtClean="0"/>
              <a:t> </a:t>
            </a:r>
            <a:r>
              <a:rPr lang="en-US" sz="2400" dirty="0" err="1" smtClean="0"/>
              <a:t>keusangan</a:t>
            </a:r>
            <a:r>
              <a:rPr lang="en-US" sz="2400" dirty="0" smtClean="0"/>
              <a:t> </a:t>
            </a:r>
          </a:p>
          <a:p>
            <a:pPr marL="914400" lvl="1" indent="-457200" algn="just">
              <a:lnSpc>
                <a:spcPct val="150000"/>
              </a:lnSpc>
              <a:buFont typeface="+mj-lt"/>
              <a:buAutoNum type="alphaLcPeriod"/>
            </a:pPr>
            <a:r>
              <a:rPr lang="en-US" sz="2400" dirty="0" smtClean="0"/>
              <a:t>Tingkat </a:t>
            </a:r>
            <a:r>
              <a:rPr lang="en-US" sz="2400" dirty="0" err="1" smtClean="0"/>
              <a:t>beban</a:t>
            </a:r>
            <a:r>
              <a:rPr lang="en-US" sz="2400" dirty="0" smtClean="0"/>
              <a:t> </a:t>
            </a:r>
            <a:r>
              <a:rPr lang="en-US" sz="2400" dirty="0" err="1" smtClean="0"/>
              <a:t>pemeliharaan</a:t>
            </a:r>
            <a:r>
              <a:rPr lang="en-US" sz="2400" dirty="0" smtClean="0"/>
              <a:t> yang </a:t>
            </a:r>
            <a:r>
              <a:rPr lang="en-US" sz="2400" dirty="0" err="1" smtClean="0"/>
              <a:t>diperlukan</a:t>
            </a:r>
            <a:r>
              <a:rPr lang="en-US" sz="2400" dirty="0" smtClean="0"/>
              <a:t> </a:t>
            </a:r>
          </a:p>
        </p:txBody>
      </p:sp>
    </p:spTree>
    <p:extLst>
      <p:ext uri="{BB962C8B-B14F-4D97-AF65-F5344CB8AC3E}">
        <p14:creationId xmlns:p14="http://schemas.microsoft.com/office/powerpoint/2010/main" xmlns="" val="2720491299"/>
      </p:ext>
    </p:extLst>
  </p:cSld>
  <p:clrMapOvr>
    <a:masterClrMapping/>
  </p:clrMapOvr>
</p:sld>
</file>

<file path=ppt/theme/theme1.xml><?xml version="1.0" encoding="utf-8"?>
<a:theme xmlns:a="http://schemas.openxmlformats.org/drawingml/2006/main" name="Cover and End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FLASHFOOD">
      <a:dk1>
        <a:sysClr val="windowText" lastClr="000000"/>
      </a:dk1>
      <a:lt1>
        <a:sysClr val="window" lastClr="FFFFFF"/>
      </a:lt1>
      <a:dk2>
        <a:srgbClr val="44546A"/>
      </a:dk2>
      <a:lt2>
        <a:srgbClr val="E7E6E6"/>
      </a:lt2>
      <a:accent1>
        <a:srgbClr val="79BA27"/>
      </a:accent1>
      <a:accent2>
        <a:srgbClr val="F3932D"/>
      </a:accent2>
      <a:accent3>
        <a:srgbClr val="79BA27"/>
      </a:accent3>
      <a:accent4>
        <a:srgbClr val="F2B662"/>
      </a:accent4>
      <a:accent5>
        <a:srgbClr val="F3932D"/>
      </a:accent5>
      <a:accent6>
        <a:srgbClr val="F2B662"/>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3220</TotalTime>
  <Words>3037</Words>
  <Application>Microsoft Office PowerPoint</Application>
  <PresentationFormat>Custom</PresentationFormat>
  <Paragraphs>136</Paragraphs>
  <Slides>45</Slides>
  <Notes>0</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Cover and End Slide Master</vt:lpstr>
      <vt:lpstr>Contents Slide Master</vt:lpstr>
      <vt:lpstr>Section Break 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cp:lastModifiedBy>
  <cp:revision>219</cp:revision>
  <dcterms:created xsi:type="dcterms:W3CDTF">2019-01-14T06:35:35Z</dcterms:created>
  <dcterms:modified xsi:type="dcterms:W3CDTF">2020-03-12T08:06:09Z</dcterms:modified>
</cp:coreProperties>
</file>