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44"/>
  </p:notesMasterIdLst>
  <p:sldIdLst>
    <p:sldId id="318" r:id="rId4"/>
    <p:sldId id="271" r:id="rId5"/>
    <p:sldId id="274" r:id="rId6"/>
    <p:sldId id="278" r:id="rId7"/>
    <p:sldId id="356" r:id="rId8"/>
    <p:sldId id="322" r:id="rId9"/>
    <p:sldId id="357" r:id="rId10"/>
    <p:sldId id="359" r:id="rId11"/>
    <p:sldId id="360" r:id="rId12"/>
    <p:sldId id="361" r:id="rId13"/>
    <p:sldId id="362" r:id="rId14"/>
    <p:sldId id="363" r:id="rId15"/>
    <p:sldId id="364" r:id="rId16"/>
    <p:sldId id="365" r:id="rId17"/>
    <p:sldId id="366" r:id="rId18"/>
    <p:sldId id="358" r:id="rId19"/>
    <p:sldId id="367" r:id="rId20"/>
    <p:sldId id="368" r:id="rId21"/>
    <p:sldId id="369" r:id="rId22"/>
    <p:sldId id="374" r:id="rId23"/>
    <p:sldId id="375" r:id="rId24"/>
    <p:sldId id="370" r:id="rId25"/>
    <p:sldId id="376" r:id="rId26"/>
    <p:sldId id="377" r:id="rId27"/>
    <p:sldId id="378" r:id="rId28"/>
    <p:sldId id="371" r:id="rId29"/>
    <p:sldId id="372" r:id="rId30"/>
    <p:sldId id="379" r:id="rId31"/>
    <p:sldId id="373" r:id="rId32"/>
    <p:sldId id="332" r:id="rId33"/>
    <p:sldId id="323" r:id="rId34"/>
    <p:sldId id="333" r:id="rId35"/>
    <p:sldId id="324" r:id="rId36"/>
    <p:sldId id="380" r:id="rId37"/>
    <p:sldId id="334" r:id="rId38"/>
    <p:sldId id="325" r:id="rId39"/>
    <p:sldId id="381" r:id="rId40"/>
    <p:sldId id="335" r:id="rId41"/>
    <p:sldId id="326" r:id="rId42"/>
    <p:sldId id="31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645" autoAdjust="0"/>
    <p:restoredTop sz="96196" autoAdjust="0"/>
  </p:normalViewPr>
  <p:slideViewPr>
    <p:cSldViewPr snapToGrid="0" showGuides="1">
      <p:cViewPr varScale="1">
        <p:scale>
          <a:sx n="66" d="100"/>
          <a:sy n="66" d="100"/>
        </p:scale>
        <p:origin x="-1032" y="-108"/>
      </p:cViewPr>
      <p:guideLst>
        <p:guide orient="horz" pos="2208"/>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9469-764A-48D1-830D-ACB55DA071B2}" type="datetimeFigureOut">
              <a:rPr lang="en-US" smtClean="0"/>
              <a:pPr/>
              <a:t>3/13/2020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AD82B-BB9A-4773-AAA0-AEC1E52679D9}" type="slidenum">
              <a:rPr lang="en-US" smtClean="0"/>
              <a:pPr/>
              <a:t>‹#›</a:t>
            </a:fld>
            <a:endParaRPr lang="en-US"/>
          </a:p>
        </p:txBody>
      </p:sp>
    </p:spTree>
    <p:extLst>
      <p:ext uri="{BB962C8B-B14F-4D97-AF65-F5344CB8AC3E}">
        <p14:creationId xmlns:p14="http://schemas.microsoft.com/office/powerpoint/2010/main" xmlns="" val="399373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655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883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3215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A8BD7D1-774E-4810-8D76-AE960484BCA1}"/>
              </a:ext>
            </a:extLst>
          </p:cNvPr>
          <p:cNvSpPr/>
          <p:nvPr userDrawn="1"/>
        </p:nvSpPr>
        <p:spPr>
          <a:xfrm>
            <a:off x="0" y="3084504"/>
            <a:ext cx="12192000" cy="187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xmlns="" id="{24C5A453-65CA-4976-A67F-B70CC22BDACC}"/>
              </a:ext>
            </a:extLst>
          </p:cNvPr>
          <p:cNvGrpSpPr/>
          <p:nvPr userDrawn="1"/>
        </p:nvGrpSpPr>
        <p:grpSpPr>
          <a:xfrm>
            <a:off x="4763852" y="1641152"/>
            <a:ext cx="2664296" cy="4683693"/>
            <a:chOff x="445712" y="1449040"/>
            <a:chExt cx="2113018" cy="3924176"/>
          </a:xfrm>
        </p:grpSpPr>
        <p:sp>
          <p:nvSpPr>
            <p:cNvPr id="6" name="Rounded Rectangle 7">
              <a:extLst>
                <a:ext uri="{FF2B5EF4-FFF2-40B4-BE49-F238E27FC236}">
                  <a16:creationId xmlns:a16="http://schemas.microsoft.com/office/drawing/2014/main" xmlns="" id="{7BB696D8-1A46-4DD9-88EC-FD875272AAC0}"/>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xmlns="" id="{0A1E62BD-394B-4248-9BED-85517F6BA23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xmlns="" id="{2CEC4F5A-8D13-457D-A587-1EA46770D5DC}"/>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xmlns="" id="{71876F4B-1B61-4A61-ABDF-38644C966BC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xmlns="" id="{701E8847-F9BA-46B4-A146-96B5AFF5D51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xmlns="" id="{F4DE5835-0F1F-4DFC-B1FC-3B7E64ACFA3D}"/>
              </a:ext>
            </a:extLst>
          </p:cNvPr>
          <p:cNvSpPr>
            <a:spLocks noGrp="1"/>
          </p:cNvSpPr>
          <p:nvPr>
            <p:ph type="pic" idx="11" hasCustomPrompt="1"/>
          </p:nvPr>
        </p:nvSpPr>
        <p:spPr>
          <a:xfrm>
            <a:off x="4951770" y="2052722"/>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2" name="Group 11">
            <a:extLst>
              <a:ext uri="{FF2B5EF4-FFF2-40B4-BE49-F238E27FC236}">
                <a16:creationId xmlns:a16="http://schemas.microsoft.com/office/drawing/2014/main" xmlns="" id="{E4F24A19-DEE2-4C59-B1D9-7E2E98BE137C}"/>
              </a:ext>
            </a:extLst>
          </p:cNvPr>
          <p:cNvGrpSpPr/>
          <p:nvPr userDrawn="1"/>
        </p:nvGrpSpPr>
        <p:grpSpPr>
          <a:xfrm>
            <a:off x="323529" y="255315"/>
            <a:ext cx="11595131" cy="892632"/>
            <a:chOff x="323529" y="255315"/>
            <a:chExt cx="11595131" cy="892632"/>
          </a:xfrm>
        </p:grpSpPr>
        <p:sp>
          <p:nvSpPr>
            <p:cNvPr id="13" name="Arrow: Chevron 12">
              <a:extLst>
                <a:ext uri="{FF2B5EF4-FFF2-40B4-BE49-F238E27FC236}">
                  <a16:creationId xmlns:a16="http://schemas.microsoft.com/office/drawing/2014/main" xmlns="" id="{AF1E9B6B-F73A-43BB-AC8E-EF020608B339}"/>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xmlns="" id="{D5551FC8-FAB8-4191-A86A-D30E5631767D}"/>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Freeform: Shape 14">
              <a:extLst>
                <a:ext uri="{FF2B5EF4-FFF2-40B4-BE49-F238E27FC236}">
                  <a16:creationId xmlns:a16="http://schemas.microsoft.com/office/drawing/2014/main" xmlns="" id="{BDD9FBD0-B703-40D0-A300-0C8A3AEC53C8}"/>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xmlns="" id="{D92E36DD-69F1-4FF3-8419-728575E16099}"/>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7" name="Arrow: Chevron 16">
              <a:extLst>
                <a:ext uri="{FF2B5EF4-FFF2-40B4-BE49-F238E27FC236}">
                  <a16:creationId xmlns:a16="http://schemas.microsoft.com/office/drawing/2014/main" xmlns="" id="{196A5B52-7AC9-47B7-8793-4EDF5F79CE4C}"/>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8" name="Text Placeholder 9">
            <a:extLst>
              <a:ext uri="{FF2B5EF4-FFF2-40B4-BE49-F238E27FC236}">
                <a16:creationId xmlns:a16="http://schemas.microsoft.com/office/drawing/2014/main" xmlns="" id="{5C2ACD90-1E63-491A-B8B5-09B02FBA773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xmlns="" id="{0CDA03F6-FE28-4973-AE33-19E2975F8363}"/>
              </a:ext>
            </a:extLst>
          </p:cNvPr>
          <p:cNvSpPr/>
          <p:nvPr userDrawn="1"/>
        </p:nvSpPr>
        <p:spPr>
          <a:xfrm>
            <a:off x="-10152" y="0"/>
            <a:ext cx="1546199"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 name="Graphic 14">
            <a:extLst>
              <a:ext uri="{FF2B5EF4-FFF2-40B4-BE49-F238E27FC236}">
                <a16:creationId xmlns:a16="http://schemas.microsoft.com/office/drawing/2014/main" xmlns="" id="{9204D6DB-F6EA-4363-B7C0-669074B7EFAD}"/>
              </a:ext>
            </a:extLst>
          </p:cNvPr>
          <p:cNvGrpSpPr/>
          <p:nvPr userDrawn="1"/>
        </p:nvGrpSpPr>
        <p:grpSpPr>
          <a:xfrm>
            <a:off x="900027" y="1906700"/>
            <a:ext cx="5284007" cy="4155961"/>
            <a:chOff x="2444748" y="555045"/>
            <a:chExt cx="7282048" cy="5727454"/>
          </a:xfrm>
        </p:grpSpPr>
        <p:sp>
          <p:nvSpPr>
            <p:cNvPr id="18" name="Freeform: Shape 17">
              <a:extLst>
                <a:ext uri="{FF2B5EF4-FFF2-40B4-BE49-F238E27FC236}">
                  <a16:creationId xmlns:a16="http://schemas.microsoft.com/office/drawing/2014/main" xmlns="" id="{02D4F50D-DA74-44B8-A485-BD482707A09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D7C03672-F927-48A6-9646-B1D1976F8FF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xmlns="" id="{1E5DB077-E612-457D-90DA-848737FB3FF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D042780F-48A2-4B26-9CEE-EB8BC7A0500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A2089CC6-7C88-48A9-AADD-37D60F8EE5FF}"/>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xmlns="" id="{E35882EC-CE61-4A48-9BEA-0AB9CEC8B5A3}"/>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B55CF1F7-81E9-45AE-ACDC-2B2D368467A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3FF879FB-6AED-4A9E-96A7-D4331CF056F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Right Triangle 3">
            <a:extLst>
              <a:ext uri="{FF2B5EF4-FFF2-40B4-BE49-F238E27FC236}">
                <a16:creationId xmlns:a16="http://schemas.microsoft.com/office/drawing/2014/main" xmlns="" id="{D30280A3-FC8E-4B67-8163-4F72E5F7092B}"/>
              </a:ext>
            </a:extLst>
          </p:cNvPr>
          <p:cNvSpPr/>
          <p:nvPr userDrawn="1"/>
        </p:nvSpPr>
        <p:spPr>
          <a:xfrm flipH="1" flipV="1">
            <a:off x="11280575" y="7851"/>
            <a:ext cx="911424"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2">
            <a:extLst>
              <a:ext uri="{FF2B5EF4-FFF2-40B4-BE49-F238E27FC236}">
                <a16:creationId xmlns:a16="http://schemas.microsoft.com/office/drawing/2014/main" xmlns="" id="{0438CA9E-C483-4B0F-8E15-5CEA86AA0348}"/>
              </a:ext>
            </a:extLst>
          </p:cNvPr>
          <p:cNvSpPr>
            <a:spLocks noGrp="1"/>
          </p:cNvSpPr>
          <p:nvPr>
            <p:ph type="pic" idx="12" hasCustomPrompt="1"/>
          </p:nvPr>
        </p:nvSpPr>
        <p:spPr>
          <a:xfrm>
            <a:off x="1089250" y="2081720"/>
            <a:ext cx="4890798" cy="282320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0" name="Group 9">
            <a:extLst>
              <a:ext uri="{FF2B5EF4-FFF2-40B4-BE49-F238E27FC236}">
                <a16:creationId xmlns:a16="http://schemas.microsoft.com/office/drawing/2014/main" xmlns="" id="{F5C74C7C-4173-4390-9B62-5F9DC8F03BD2}"/>
              </a:ext>
            </a:extLst>
          </p:cNvPr>
          <p:cNvGrpSpPr/>
          <p:nvPr userDrawn="1"/>
        </p:nvGrpSpPr>
        <p:grpSpPr>
          <a:xfrm>
            <a:off x="323529" y="255315"/>
            <a:ext cx="11595131" cy="892632"/>
            <a:chOff x="323529" y="255315"/>
            <a:chExt cx="11595131" cy="892632"/>
          </a:xfrm>
        </p:grpSpPr>
        <p:sp>
          <p:nvSpPr>
            <p:cNvPr id="11" name="Arrow: Chevron 10">
              <a:extLst>
                <a:ext uri="{FF2B5EF4-FFF2-40B4-BE49-F238E27FC236}">
                  <a16:creationId xmlns:a16="http://schemas.microsoft.com/office/drawing/2014/main" xmlns="" id="{2611662F-A7C0-46A1-BFC3-1F1F064E477D}"/>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xmlns="" id="{3B672601-65CA-44F7-BC08-9D6EA9C2E46C}"/>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Freeform: Shape 12">
              <a:extLst>
                <a:ext uri="{FF2B5EF4-FFF2-40B4-BE49-F238E27FC236}">
                  <a16:creationId xmlns:a16="http://schemas.microsoft.com/office/drawing/2014/main" xmlns="" id="{BA8BAB62-8BE3-46A9-A1BA-A2D9A1A1FE0D}"/>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xmlns="" id="{24333BE2-6EDB-46D1-AC52-5AB6D52F18F2}"/>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xmlns="" id="{AE02611A-C481-4D16-9F52-3854D580C813}"/>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6" name="Text Placeholder 9">
            <a:extLst>
              <a:ext uri="{FF2B5EF4-FFF2-40B4-BE49-F238E27FC236}">
                <a16:creationId xmlns:a16="http://schemas.microsoft.com/office/drawing/2014/main" xmlns="" id="{4E8E2D26-583D-4101-8D31-21B446E00C1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868071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D807C618-E5BF-4CE4-BC2D-EC6E0C739711}"/>
              </a:ext>
            </a:extLst>
          </p:cNvPr>
          <p:cNvSpPr>
            <a:spLocks noGrp="1"/>
          </p:cNvSpPr>
          <p:nvPr>
            <p:ph type="pic" idx="10" hasCustomPrompt="1"/>
          </p:nvPr>
        </p:nvSpPr>
        <p:spPr>
          <a:xfrm>
            <a:off x="687337" y="1254229"/>
            <a:ext cx="11504663" cy="2995555"/>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xmlns="" val="2165440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847B1519-FB0F-4532-9389-9EF70CB06407}"/>
              </a:ext>
            </a:extLst>
          </p:cNvPr>
          <p:cNvSpPr>
            <a:spLocks noGrp="1"/>
          </p:cNvSpPr>
          <p:nvPr>
            <p:ph type="pic" idx="10" hasCustomPrompt="1"/>
          </p:nvPr>
        </p:nvSpPr>
        <p:spPr>
          <a:xfrm>
            <a:off x="903131"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6" name="Picture Placeholder 2">
            <a:extLst>
              <a:ext uri="{FF2B5EF4-FFF2-40B4-BE49-F238E27FC236}">
                <a16:creationId xmlns:a16="http://schemas.microsoft.com/office/drawing/2014/main" xmlns="" id="{DAF9D1D2-2D5A-405E-97F9-9C9635A49B57}"/>
              </a:ext>
            </a:extLst>
          </p:cNvPr>
          <p:cNvSpPr>
            <a:spLocks noGrp="1"/>
          </p:cNvSpPr>
          <p:nvPr>
            <p:ph type="pic" idx="12" hasCustomPrompt="1"/>
          </p:nvPr>
        </p:nvSpPr>
        <p:spPr>
          <a:xfrm>
            <a:off x="3525365"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7" name="Picture Placeholder 2">
            <a:extLst>
              <a:ext uri="{FF2B5EF4-FFF2-40B4-BE49-F238E27FC236}">
                <a16:creationId xmlns:a16="http://schemas.microsoft.com/office/drawing/2014/main" xmlns="" id="{BC95C37A-10E8-4B14-8A77-5AB61D3E5C64}"/>
              </a:ext>
            </a:extLst>
          </p:cNvPr>
          <p:cNvSpPr>
            <a:spLocks noGrp="1"/>
          </p:cNvSpPr>
          <p:nvPr>
            <p:ph type="pic" idx="13" hasCustomPrompt="1"/>
          </p:nvPr>
        </p:nvSpPr>
        <p:spPr>
          <a:xfrm>
            <a:off x="6147599"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8" name="Picture Placeholder 2">
            <a:extLst>
              <a:ext uri="{FF2B5EF4-FFF2-40B4-BE49-F238E27FC236}">
                <a16:creationId xmlns:a16="http://schemas.microsoft.com/office/drawing/2014/main" xmlns="" id="{E1318EB2-DC6C-4ACB-9E9B-97BA44EA18F2}"/>
              </a:ext>
            </a:extLst>
          </p:cNvPr>
          <p:cNvSpPr>
            <a:spLocks noGrp="1"/>
          </p:cNvSpPr>
          <p:nvPr>
            <p:ph type="pic" idx="14" hasCustomPrompt="1"/>
          </p:nvPr>
        </p:nvSpPr>
        <p:spPr>
          <a:xfrm>
            <a:off x="8769832"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grpSp>
        <p:nvGrpSpPr>
          <p:cNvPr id="9" name="Group 8">
            <a:extLst>
              <a:ext uri="{FF2B5EF4-FFF2-40B4-BE49-F238E27FC236}">
                <a16:creationId xmlns:a16="http://schemas.microsoft.com/office/drawing/2014/main" xmlns=""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xmlns=""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xmlns=""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xmlns=""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xmlns=""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xmlns=""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xmlns=""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31920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mages &amp; Contents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xmlns=""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xmlns=""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xmlns=""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xmlns=""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xmlns=""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xmlns=""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xmlns="" id="{2C6AD309-23D4-44C0-9D64-79E7FAD671D2}"/>
              </a:ext>
            </a:extLst>
          </p:cNvPr>
          <p:cNvSpPr/>
          <p:nvPr userDrawn="1"/>
        </p:nvSpPr>
        <p:spPr>
          <a:xfrm>
            <a:off x="3066222" y="4026571"/>
            <a:ext cx="4464000" cy="21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8" name="그림 개체 틀 2">
            <a:extLst>
              <a:ext uri="{FF2B5EF4-FFF2-40B4-BE49-F238E27FC236}">
                <a16:creationId xmlns:a16="http://schemas.microsoft.com/office/drawing/2014/main" xmlns="" id="{79679C48-5407-4D3E-91E0-1EF95FB73258}"/>
              </a:ext>
            </a:extLst>
          </p:cNvPr>
          <p:cNvSpPr>
            <a:spLocks noGrp="1"/>
          </p:cNvSpPr>
          <p:nvPr>
            <p:ph type="pic" sz="quarter" idx="13" hasCustomPrompt="1"/>
          </p:nvPr>
        </p:nvSpPr>
        <p:spPr>
          <a:xfrm flipH="1">
            <a:off x="7145771" y="4018025"/>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16646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9" name="Rectangle 18">
            <a:extLst>
              <a:ext uri="{FF2B5EF4-FFF2-40B4-BE49-F238E27FC236}">
                <a16:creationId xmlns:a16="http://schemas.microsoft.com/office/drawing/2014/main" xmlns="" id="{9F1AA56D-9F51-4548-8A03-959C9407DEA4}"/>
              </a:ext>
            </a:extLst>
          </p:cNvPr>
          <p:cNvSpPr/>
          <p:nvPr userDrawn="1"/>
        </p:nvSpPr>
        <p:spPr>
          <a:xfrm>
            <a:off x="3066222" y="1892511"/>
            <a:ext cx="4464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20" name="그림 개체 틀 2">
            <a:extLst>
              <a:ext uri="{FF2B5EF4-FFF2-40B4-BE49-F238E27FC236}">
                <a16:creationId xmlns:a16="http://schemas.microsoft.com/office/drawing/2014/main" xmlns="" id="{1B2421DD-6580-439F-A896-99B266F0E8A2}"/>
              </a:ext>
            </a:extLst>
          </p:cNvPr>
          <p:cNvSpPr>
            <a:spLocks noGrp="1"/>
          </p:cNvSpPr>
          <p:nvPr>
            <p:ph type="pic" sz="quarter" idx="12" hasCustomPrompt="1"/>
          </p:nvPr>
        </p:nvSpPr>
        <p:spPr>
          <a:xfrm flipH="1">
            <a:off x="7145771" y="1892511"/>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3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396890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67126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8811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0850"/>
              <a:gd name="connsiteX1" fmla="*/ 3481173 w 3484116"/>
              <a:gd name="connsiteY1" fmla="*/ 0 h 1390850"/>
              <a:gd name="connsiteX2" fmla="*/ 3484116 w 3484116"/>
              <a:gd name="connsiteY2" fmla="*/ 558228 h 1390850"/>
              <a:gd name="connsiteX3" fmla="*/ 3223669 w 3484116"/>
              <a:gd name="connsiteY3" fmla="*/ 690668 h 1390850"/>
              <a:gd name="connsiteX4" fmla="*/ 3476995 w 3484116"/>
              <a:gd name="connsiteY4" fmla="*/ 838811 h 1390850"/>
              <a:gd name="connsiteX5" fmla="*/ 3481172 w 3484116"/>
              <a:gd name="connsiteY5" fmla="*/ 1390850 h 1390850"/>
              <a:gd name="connsiteX6" fmla="*/ 0 w 3484116"/>
              <a:gd name="connsiteY6" fmla="*/ 1385171 h 1390850"/>
              <a:gd name="connsiteX7" fmla="*/ 0 w 3484116"/>
              <a:gd name="connsiteY7" fmla="*/ 0 h 1390850"/>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21" name="자유형: 도형 22">
            <a:extLst>
              <a:ext uri="{FF2B5EF4-FFF2-40B4-BE49-F238E27FC236}">
                <a16:creationId xmlns:a16="http://schemas.microsoft.com/office/drawing/2014/main" xmlns="" id="{3F52A6B3-42BE-4E2C-864F-4B3C4819524C}"/>
              </a:ext>
            </a:extLst>
          </p:cNvPr>
          <p:cNvSpPr/>
          <p:nvPr userDrawn="1"/>
        </p:nvSpPr>
        <p:spPr>
          <a:xfrm>
            <a:off x="726229" y="189251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2" name="자유형: 도형 23">
            <a:extLst>
              <a:ext uri="{FF2B5EF4-FFF2-40B4-BE49-F238E27FC236}">
                <a16:creationId xmlns:a16="http://schemas.microsoft.com/office/drawing/2014/main" xmlns="" id="{45949401-E889-46F8-B56F-6D2C1A69C625}"/>
              </a:ext>
            </a:extLst>
          </p:cNvPr>
          <p:cNvSpPr/>
          <p:nvPr userDrawn="1"/>
        </p:nvSpPr>
        <p:spPr>
          <a:xfrm>
            <a:off x="726229" y="402657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Tree>
    <p:extLst>
      <p:ext uri="{BB962C8B-B14F-4D97-AF65-F5344CB8AC3E}">
        <p14:creationId xmlns:p14="http://schemas.microsoft.com/office/powerpoint/2010/main" xmlns="" val="3686699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054307DC-3A91-4E71-94CE-72BBCE41F715}"/>
              </a:ext>
            </a:extLst>
          </p:cNvPr>
          <p:cNvGrpSpPr/>
          <p:nvPr userDrawn="1"/>
        </p:nvGrpSpPr>
        <p:grpSpPr>
          <a:xfrm>
            <a:off x="323529" y="255315"/>
            <a:ext cx="11595131" cy="892632"/>
            <a:chOff x="323529" y="255315"/>
            <a:chExt cx="11595131" cy="892632"/>
          </a:xfrm>
        </p:grpSpPr>
        <p:sp>
          <p:nvSpPr>
            <p:cNvPr id="9" name="Arrow: Chevron 8">
              <a:extLst>
                <a:ext uri="{FF2B5EF4-FFF2-40B4-BE49-F238E27FC236}">
                  <a16:creationId xmlns:a16="http://schemas.microsoft.com/office/drawing/2014/main" xmlns="" id="{26A4517D-D57D-4C7C-A103-09506C56E3A5}"/>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Arrow: Chevron 9">
              <a:extLst>
                <a:ext uri="{FF2B5EF4-FFF2-40B4-BE49-F238E27FC236}">
                  <a16:creationId xmlns:a16="http://schemas.microsoft.com/office/drawing/2014/main" xmlns="" id="{09B59339-1F03-41BC-83FB-F8C70E4D19F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reeform: Shape 15">
              <a:extLst>
                <a:ext uri="{FF2B5EF4-FFF2-40B4-BE49-F238E27FC236}">
                  <a16:creationId xmlns:a16="http://schemas.microsoft.com/office/drawing/2014/main" xmlns=""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Arrow: Chevron 12">
              <a:extLst>
                <a:ext uri="{FF2B5EF4-FFF2-40B4-BE49-F238E27FC236}">
                  <a16:creationId xmlns:a16="http://schemas.microsoft.com/office/drawing/2014/main" xmlns="" id="{CEC84844-21F9-4A8F-ACE6-0BEE7523A078}"/>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xmlns="" id="{6F23DCF8-13A9-4A90-B4A8-F86366E5B6E9}"/>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650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058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2459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5345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9980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401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65" r:id="rId11"/>
    <p:sldLayoutId id="2147483679" r:id="rId12"/>
    <p:sldLayoutId id="2147483683" r:id="rId13"/>
    <p:sldLayoutId id="2147483681" r:id="rId14"/>
    <p:sldLayoutId id="214748368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xmlns="" id="{62767697-BAFA-4104-96A6-C3D279C026CB}"/>
              </a:ext>
            </a:extLst>
          </p:cNvPr>
          <p:cNvSpPr/>
          <p:nvPr/>
        </p:nvSpPr>
        <p:spPr>
          <a:xfrm rot="10800000" flipH="1">
            <a:off x="0" y="-1"/>
            <a:ext cx="6068041" cy="6858000"/>
          </a:xfrm>
          <a:custGeom>
            <a:avLst/>
            <a:gdLst>
              <a:gd name="connsiteX0" fmla="*/ 1301604 w 6068041"/>
              <a:gd name="connsiteY0" fmla="*/ 6858000 h 6858000"/>
              <a:gd name="connsiteX1" fmla="*/ 4400982 w 6068041"/>
              <a:gd name="connsiteY1" fmla="*/ 6858000 h 6858000"/>
              <a:gd name="connsiteX2" fmla="*/ 6068041 w 6068041"/>
              <a:gd name="connsiteY2" fmla="*/ 5069335 h 6858000"/>
              <a:gd name="connsiteX3" fmla="*/ 1343355 w 6068041"/>
              <a:gd name="connsiteY3" fmla="*/ 0 h 6858000"/>
              <a:gd name="connsiteX4" fmla="*/ 0 w 6068041"/>
              <a:gd name="connsiteY4" fmla="*/ 0 h 6858000"/>
              <a:gd name="connsiteX5" fmla="*/ 0 w 6068041"/>
              <a:gd name="connsiteY5" fmla="*/ 1884119 h 6858000"/>
              <a:gd name="connsiteX6" fmla="*/ 2968663 w 6068041"/>
              <a:gd name="connsiteY6" fmla="*/ 5069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8041" h="6858000">
                <a:moveTo>
                  <a:pt x="1301604" y="6858000"/>
                </a:moveTo>
                <a:lnTo>
                  <a:pt x="4400982" y="6858000"/>
                </a:lnTo>
                <a:lnTo>
                  <a:pt x="6068041" y="5069335"/>
                </a:lnTo>
                <a:lnTo>
                  <a:pt x="1343355" y="0"/>
                </a:lnTo>
                <a:lnTo>
                  <a:pt x="0" y="0"/>
                </a:lnTo>
                <a:lnTo>
                  <a:pt x="0" y="1884119"/>
                </a:lnTo>
                <a:lnTo>
                  <a:pt x="2968663" y="5069335"/>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Freeform: Shape 31">
            <a:extLst>
              <a:ext uri="{FF2B5EF4-FFF2-40B4-BE49-F238E27FC236}">
                <a16:creationId xmlns:a16="http://schemas.microsoft.com/office/drawing/2014/main" xmlns="" id="{D591BCC6-3338-45D1-8148-6E358E0A2781}"/>
              </a:ext>
            </a:extLst>
          </p:cNvPr>
          <p:cNvSpPr/>
          <p:nvPr/>
        </p:nvSpPr>
        <p:spPr>
          <a:xfrm rot="10800000" flipH="1">
            <a:off x="0" y="-1"/>
            <a:ext cx="4536138" cy="6655698"/>
          </a:xfrm>
          <a:custGeom>
            <a:avLst/>
            <a:gdLst>
              <a:gd name="connsiteX0" fmla="*/ 0 w 4536138"/>
              <a:gd name="connsiteY0" fmla="*/ 6655698 h 6655698"/>
              <a:gd name="connsiteX1" fmla="*/ 2869079 w 4536138"/>
              <a:gd name="connsiteY1" fmla="*/ 6655698 h 6655698"/>
              <a:gd name="connsiteX2" fmla="*/ 4536138 w 4536138"/>
              <a:gd name="connsiteY2" fmla="*/ 4867033 h 6655698"/>
              <a:gd name="connsiteX3" fmla="*/ 0 w 4536138"/>
              <a:gd name="connsiteY3" fmla="*/ 0 h 6655698"/>
              <a:gd name="connsiteX4" fmla="*/ 0 w 4536138"/>
              <a:gd name="connsiteY4" fmla="*/ 3325467 h 6655698"/>
              <a:gd name="connsiteX5" fmla="*/ 1436760 w 4536138"/>
              <a:gd name="connsiteY5" fmla="*/ 4867033 h 6655698"/>
              <a:gd name="connsiteX6" fmla="*/ 0 w 4536138"/>
              <a:gd name="connsiteY6" fmla="*/ 6408599 h 665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138" h="6655698">
                <a:moveTo>
                  <a:pt x="0" y="6655698"/>
                </a:moveTo>
                <a:lnTo>
                  <a:pt x="2869079" y="6655698"/>
                </a:lnTo>
                <a:lnTo>
                  <a:pt x="4536138" y="4867033"/>
                </a:lnTo>
                <a:lnTo>
                  <a:pt x="0" y="0"/>
                </a:lnTo>
                <a:lnTo>
                  <a:pt x="0" y="3325467"/>
                </a:lnTo>
                <a:lnTo>
                  <a:pt x="1436760" y="4867033"/>
                </a:lnTo>
                <a:lnTo>
                  <a:pt x="0" y="640859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Freeform: Shape 32">
            <a:extLst>
              <a:ext uri="{FF2B5EF4-FFF2-40B4-BE49-F238E27FC236}">
                <a16:creationId xmlns:a16="http://schemas.microsoft.com/office/drawing/2014/main" xmlns="" id="{2F939AFA-8410-4304-B078-18875C4B14D2}"/>
              </a:ext>
            </a:extLst>
          </p:cNvPr>
          <p:cNvSpPr/>
          <p:nvPr/>
        </p:nvSpPr>
        <p:spPr>
          <a:xfrm rot="10800000" flipH="1">
            <a:off x="0" y="-1"/>
            <a:ext cx="3004233" cy="5012046"/>
          </a:xfrm>
          <a:custGeom>
            <a:avLst/>
            <a:gdLst>
              <a:gd name="connsiteX0" fmla="*/ 0 w 3004233"/>
              <a:gd name="connsiteY0" fmla="*/ 5012046 h 5012046"/>
              <a:gd name="connsiteX1" fmla="*/ 1337174 w 3004233"/>
              <a:gd name="connsiteY1" fmla="*/ 5012046 h 5012046"/>
              <a:gd name="connsiteX2" fmla="*/ 3004233 w 3004233"/>
              <a:gd name="connsiteY2" fmla="*/ 3223381 h 5012046"/>
              <a:gd name="connsiteX3" fmla="*/ 0 w 3004233"/>
              <a:gd name="connsiteY3" fmla="*/ 0 h 5012046"/>
            </a:gdLst>
            <a:ahLst/>
            <a:cxnLst>
              <a:cxn ang="0">
                <a:pos x="connsiteX0" y="connsiteY0"/>
              </a:cxn>
              <a:cxn ang="0">
                <a:pos x="connsiteX1" y="connsiteY1"/>
              </a:cxn>
              <a:cxn ang="0">
                <a:pos x="connsiteX2" y="connsiteY2"/>
              </a:cxn>
              <a:cxn ang="0">
                <a:pos x="connsiteX3" y="connsiteY3"/>
              </a:cxn>
            </a:cxnLst>
            <a:rect l="l" t="t" r="r" b="b"/>
            <a:pathLst>
              <a:path w="3004233" h="5012046">
                <a:moveTo>
                  <a:pt x="0" y="5012046"/>
                </a:moveTo>
                <a:lnTo>
                  <a:pt x="1337174" y="5012046"/>
                </a:lnTo>
                <a:lnTo>
                  <a:pt x="3004233" y="3223381"/>
                </a:lnTo>
                <a:lnTo>
                  <a:pt x="0" y="0"/>
                </a:lnTo>
                <a:close/>
              </a:path>
            </a:pathLst>
          </a:cu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xmlns="" id="{B8C70D55-8FF6-40DA-9EA1-48105DE61A65}"/>
              </a:ext>
            </a:extLst>
          </p:cNvPr>
          <p:cNvSpPr txBox="1"/>
          <p:nvPr/>
        </p:nvSpPr>
        <p:spPr>
          <a:xfrm>
            <a:off x="586769" y="418515"/>
            <a:ext cx="9298636" cy="1754326"/>
          </a:xfrm>
          <a:prstGeom prst="rect">
            <a:avLst/>
          </a:prstGeom>
          <a:noFill/>
        </p:spPr>
        <p:txBody>
          <a:bodyPr wrap="square" rtlCol="0" anchor="ctr">
            <a:spAutoFit/>
          </a:bodyPr>
          <a:lstStyle/>
          <a:p>
            <a:r>
              <a:rPr lang="en-US" sz="5400" dirty="0" smtClean="0">
                <a:solidFill>
                  <a:schemeClr val="bg1"/>
                </a:solidFill>
                <a:latin typeface="+mj-lt"/>
              </a:rPr>
              <a:t>DEPRESIASI, PENURUNAN DAN DEPLESI</a:t>
            </a:r>
            <a:endParaRPr lang="ko-KR" altLang="en-US" sz="5400" dirty="0">
              <a:solidFill>
                <a:schemeClr val="bg1"/>
              </a:solidFill>
              <a:latin typeface="+mj-lt"/>
              <a:cs typeface="Arial" pitchFamily="34" charset="0"/>
            </a:endParaRPr>
          </a:p>
        </p:txBody>
      </p:sp>
      <p:sp>
        <p:nvSpPr>
          <p:cNvPr id="7" name="TextBox 6">
            <a:extLst>
              <a:ext uri="{FF2B5EF4-FFF2-40B4-BE49-F238E27FC236}">
                <a16:creationId xmlns:a16="http://schemas.microsoft.com/office/drawing/2014/main" xmlns="" id="{5A0D1D8F-569C-44D9-AD24-D01A5DB499A1}"/>
              </a:ext>
            </a:extLst>
          </p:cNvPr>
          <p:cNvSpPr txBox="1"/>
          <p:nvPr/>
        </p:nvSpPr>
        <p:spPr>
          <a:xfrm>
            <a:off x="586769" y="2276321"/>
            <a:ext cx="5643734" cy="369332"/>
          </a:xfrm>
          <a:prstGeom prst="rect">
            <a:avLst/>
          </a:prstGeom>
          <a:noFill/>
        </p:spPr>
        <p:txBody>
          <a:bodyPr wrap="square" rtlCol="0" anchor="ctr">
            <a:spAutoFit/>
          </a:bodyPr>
          <a:lstStyle/>
          <a:p>
            <a:r>
              <a:rPr lang="en-US" altLang="ko-KR" dirty="0" err="1" smtClean="0">
                <a:solidFill>
                  <a:schemeClr val="bg1"/>
                </a:solidFill>
                <a:cs typeface="Arial" pitchFamily="34" charset="0"/>
              </a:rPr>
              <a:t>Fakultas</a:t>
            </a:r>
            <a:r>
              <a:rPr lang="en-US" altLang="ko-KR" dirty="0" smtClean="0">
                <a:solidFill>
                  <a:schemeClr val="bg1"/>
                </a:solidFill>
                <a:cs typeface="Arial" pitchFamily="34" charset="0"/>
              </a:rPr>
              <a:t> </a:t>
            </a:r>
            <a:r>
              <a:rPr lang="en-US" altLang="ko-KR" dirty="0" err="1" smtClean="0">
                <a:solidFill>
                  <a:schemeClr val="bg1"/>
                </a:solidFill>
                <a:cs typeface="Arial" pitchFamily="34" charset="0"/>
              </a:rPr>
              <a:t>Ekonomi</a:t>
            </a:r>
            <a:r>
              <a:rPr lang="en-US" altLang="ko-KR" dirty="0" smtClean="0">
                <a:solidFill>
                  <a:schemeClr val="bg1"/>
                </a:solidFill>
                <a:cs typeface="Arial" pitchFamily="34" charset="0"/>
              </a:rPr>
              <a:t> </a:t>
            </a:r>
            <a:r>
              <a:rPr lang="en-US" altLang="ko-KR" dirty="0" err="1" smtClean="0">
                <a:solidFill>
                  <a:schemeClr val="bg1"/>
                </a:solidFill>
                <a:cs typeface="Arial" pitchFamily="34" charset="0"/>
              </a:rPr>
              <a:t>dan</a:t>
            </a:r>
            <a:r>
              <a:rPr lang="en-US" altLang="ko-KR" dirty="0" smtClean="0">
                <a:solidFill>
                  <a:schemeClr val="bg1"/>
                </a:solidFill>
                <a:cs typeface="Arial" pitchFamily="34" charset="0"/>
              </a:rPr>
              <a:t> </a:t>
            </a:r>
            <a:r>
              <a:rPr lang="en-US" altLang="ko-KR" dirty="0" err="1" smtClean="0">
                <a:solidFill>
                  <a:schemeClr val="bg1"/>
                </a:solidFill>
                <a:cs typeface="Arial" pitchFamily="34" charset="0"/>
              </a:rPr>
              <a:t>Bisnis</a:t>
            </a:r>
            <a:endParaRPr lang="ko-KR" altLang="en-US" dirty="0">
              <a:solidFill>
                <a:schemeClr val="bg1"/>
              </a:solidFill>
              <a:cs typeface="Arial" pitchFamily="34" charset="0"/>
            </a:endParaRPr>
          </a:p>
        </p:txBody>
      </p:sp>
      <p:sp>
        <p:nvSpPr>
          <p:cNvPr id="15" name="Rectangle 14">
            <a:extLst>
              <a:ext uri="{FF2B5EF4-FFF2-40B4-BE49-F238E27FC236}">
                <a16:creationId xmlns:a16="http://schemas.microsoft.com/office/drawing/2014/main" xmlns="" id="{BFD95599-BF97-4BCB-9369-5B1DC46E6081}"/>
              </a:ext>
            </a:extLst>
          </p:cNvPr>
          <p:cNvSpPr/>
          <p:nvPr/>
        </p:nvSpPr>
        <p:spPr>
          <a:xfrm>
            <a:off x="0" y="6629400"/>
            <a:ext cx="12192000" cy="2286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2"/>
            <a:extLst>
              <a:ext uri="{FF2B5EF4-FFF2-40B4-BE49-F238E27FC236}">
                <a16:creationId xmlns:a16="http://schemas.microsoft.com/office/drawing/2014/main" xmlns="" id="{FE6FBF35-7C35-4A49-9EC1-AF7A6F44BA9B}"/>
              </a:ext>
            </a:extLst>
          </p:cNvPr>
          <p:cNvSpPr txBox="1"/>
          <p:nvPr/>
        </p:nvSpPr>
        <p:spPr>
          <a:xfrm>
            <a:off x="586769" y="6600074"/>
            <a:ext cx="11532633" cy="246221"/>
          </a:xfrm>
          <a:prstGeom prst="rect">
            <a:avLst/>
          </a:prstGeom>
          <a:noFill/>
        </p:spPr>
        <p:txBody>
          <a:bodyPr wrap="square" rtlCol="0">
            <a:spAutoFit/>
          </a:bodyPr>
          <a:lstStyle/>
          <a:p>
            <a:r>
              <a:rPr lang="en-US" altLang="ko-KR" sz="1000" dirty="0">
                <a:solidFill>
                  <a:schemeClr val="bg1"/>
                </a:solidFill>
                <a:cs typeface="Arial" pitchFamily="34" charset="0"/>
                <a:hlinkClick r:id="rId2">
                  <a:extLst>
                    <a:ext uri="{A12FA001-AC4F-418D-AE19-62706E023703}">
                      <ahyp:hlinkClr xmlns:ahyp="http://schemas.microsoft.com/office/drawing/2018/hyperlinkcolor" xmlns="" val="tx"/>
                    </a:ext>
                  </a:extLst>
                </a:hlinkClick>
              </a:rPr>
              <a:t>http://www.free-powerpoint-templates-design.com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xmlns="" val="36745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Metode</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
        <p:nvSpPr>
          <p:cNvPr id="7" name="TextBox 6"/>
          <p:cNvSpPr txBox="1"/>
          <p:nvPr/>
        </p:nvSpPr>
        <p:spPr>
          <a:xfrm>
            <a:off x="543697" y="1087391"/>
            <a:ext cx="10775092" cy="3416320"/>
          </a:xfrm>
          <a:prstGeom prst="rect">
            <a:avLst/>
          </a:prstGeom>
          <a:noFill/>
        </p:spPr>
        <p:txBody>
          <a:bodyPr wrap="square" rtlCol="0">
            <a:spAutoFit/>
          </a:bodyPr>
          <a:lstStyle/>
          <a:p>
            <a:pPr marL="469900" lvl="1" indent="-457200" algn="just">
              <a:lnSpc>
                <a:spcPct val="150000"/>
              </a:lnSpc>
              <a:buFont typeface="+mj-lt"/>
              <a:buAutoNum type="arabicPeriod"/>
            </a:pPr>
            <a:r>
              <a:rPr lang="en-US" sz="2400" dirty="0" err="1" smtClean="0"/>
              <a:t>Metode</a:t>
            </a:r>
            <a:r>
              <a:rPr lang="en-US" sz="2400" dirty="0" smtClean="0"/>
              <a:t> </a:t>
            </a:r>
            <a:r>
              <a:rPr lang="en-US" sz="2400" dirty="0" err="1" smtClean="0"/>
              <a:t>aktivitas</a:t>
            </a:r>
            <a:r>
              <a:rPr lang="en-US" sz="2400" dirty="0" smtClean="0"/>
              <a:t> (unit </a:t>
            </a:r>
            <a:r>
              <a:rPr lang="en-US" sz="2400" dirty="0" err="1" smtClean="0"/>
              <a:t>penggunaan</a:t>
            </a:r>
            <a:r>
              <a:rPr lang="en-US" sz="2400" dirty="0" smtClean="0"/>
              <a:t> </a:t>
            </a:r>
            <a:r>
              <a:rPr lang="en-US" sz="2400" dirty="0" err="1" smtClean="0"/>
              <a:t>atau</a:t>
            </a:r>
            <a:r>
              <a:rPr lang="en-US" sz="2400" dirty="0" smtClean="0"/>
              <a:t> unit </a:t>
            </a:r>
            <a:r>
              <a:rPr lang="en-US" sz="2400" dirty="0" err="1" smtClean="0"/>
              <a:t>produksi</a:t>
            </a:r>
            <a:r>
              <a:rPr lang="en-US" sz="2400" dirty="0" smtClean="0"/>
              <a:t>) </a:t>
            </a:r>
          </a:p>
          <a:p>
            <a:pPr marL="469900" algn="just">
              <a:lnSpc>
                <a:spcPct val="150000"/>
              </a:lnSpc>
            </a:pPr>
            <a:r>
              <a:rPr lang="en-US" sz="2400" dirty="0" err="1" smtClean="0"/>
              <a:t>Metode</a:t>
            </a:r>
            <a:r>
              <a:rPr lang="en-US" sz="2400" dirty="0" smtClean="0"/>
              <a:t> </a:t>
            </a:r>
            <a:r>
              <a:rPr lang="en-US" sz="2400" dirty="0" err="1" smtClean="0"/>
              <a:t>aktivitas</a:t>
            </a:r>
            <a:r>
              <a:rPr lang="en-US" sz="2400" dirty="0" smtClean="0"/>
              <a:t> </a:t>
            </a:r>
            <a:r>
              <a:rPr lang="en-US" sz="2400" dirty="0" err="1" smtClean="0"/>
              <a:t>atau</a:t>
            </a:r>
            <a:r>
              <a:rPr lang="en-US" sz="2400" dirty="0" smtClean="0"/>
              <a:t> </a:t>
            </a:r>
            <a:r>
              <a:rPr lang="en-US" sz="2400" dirty="0" err="1" smtClean="0"/>
              <a:t>biasa</a:t>
            </a:r>
            <a:r>
              <a:rPr lang="en-US" sz="2400" dirty="0" smtClean="0"/>
              <a:t> </a:t>
            </a:r>
            <a:r>
              <a:rPr lang="en-US" sz="2400" dirty="0" err="1" smtClean="0"/>
              <a:t>dikenal</a:t>
            </a:r>
            <a:r>
              <a:rPr lang="en-US" sz="2400" dirty="0" smtClean="0"/>
              <a:t> </a:t>
            </a:r>
            <a:r>
              <a:rPr lang="en-US" sz="2400" dirty="0" err="1" smtClean="0"/>
              <a:t>sebagai</a:t>
            </a:r>
            <a:r>
              <a:rPr lang="en-US" sz="2400" dirty="0" smtClean="0"/>
              <a:t> </a:t>
            </a:r>
            <a:r>
              <a:rPr lang="en-US" sz="2400" dirty="0" err="1" smtClean="0"/>
              <a:t>pendekatan</a:t>
            </a:r>
            <a:r>
              <a:rPr lang="en-US" sz="2400" dirty="0" smtClean="0"/>
              <a:t> unit </a:t>
            </a:r>
            <a:r>
              <a:rPr lang="en-US" sz="2400" dirty="0" err="1" smtClean="0"/>
              <a:t>produksi</a:t>
            </a:r>
            <a:r>
              <a:rPr lang="en-US" sz="2400" dirty="0" smtClean="0"/>
              <a:t>, </a:t>
            </a:r>
            <a:r>
              <a:rPr lang="en-US" sz="2400" dirty="0" err="1" smtClean="0"/>
              <a:t>mengasumsikan</a:t>
            </a:r>
            <a:r>
              <a:rPr lang="en-US" sz="2400" dirty="0" smtClean="0"/>
              <a:t> </a:t>
            </a:r>
            <a:r>
              <a:rPr lang="en-US" sz="2400" dirty="0" err="1" smtClean="0"/>
              <a:t>bahwa</a:t>
            </a:r>
            <a:r>
              <a:rPr lang="en-US" sz="2400" dirty="0" smtClean="0"/>
              <a:t> </a:t>
            </a:r>
            <a:r>
              <a:rPr lang="en-US" sz="2400" dirty="0" err="1" smtClean="0"/>
              <a:t>penyusutan</a:t>
            </a:r>
            <a:r>
              <a:rPr lang="en-US" sz="2400" dirty="0" smtClean="0"/>
              <a:t> </a:t>
            </a:r>
            <a:r>
              <a:rPr lang="en-US" sz="2400" dirty="0" err="1" smtClean="0"/>
              <a:t>merupakan</a:t>
            </a:r>
            <a:r>
              <a:rPr lang="en-US" sz="2400" dirty="0" smtClean="0"/>
              <a:t> </a:t>
            </a:r>
            <a:r>
              <a:rPr lang="en-US" sz="2400" dirty="0" err="1" smtClean="0"/>
              <a:t>suatu</a:t>
            </a:r>
            <a:r>
              <a:rPr lang="en-US" sz="2400" dirty="0" smtClean="0"/>
              <a:t> </a:t>
            </a:r>
            <a:r>
              <a:rPr lang="en-US" sz="2400" dirty="0" err="1" smtClean="0"/>
              <a:t>fungsi</a:t>
            </a:r>
            <a:r>
              <a:rPr lang="en-US" sz="2400" dirty="0" smtClean="0"/>
              <a:t> </a:t>
            </a:r>
            <a:r>
              <a:rPr lang="en-US" sz="2400" dirty="0" err="1" smtClean="0"/>
              <a:t>dari</a:t>
            </a:r>
            <a:r>
              <a:rPr lang="en-US" sz="2400" dirty="0" smtClean="0"/>
              <a:t> </a:t>
            </a:r>
            <a:r>
              <a:rPr lang="en-US" sz="2400" dirty="0" err="1" smtClean="0"/>
              <a:t>produktivitas</a:t>
            </a:r>
            <a:r>
              <a:rPr lang="en-US" sz="2400" dirty="0" smtClean="0"/>
              <a:t> </a:t>
            </a:r>
            <a:r>
              <a:rPr lang="en-US" sz="2400" dirty="0" err="1" smtClean="0"/>
              <a:t>dan</a:t>
            </a:r>
            <a:r>
              <a:rPr lang="en-US" sz="2400" dirty="0" smtClean="0"/>
              <a:t> </a:t>
            </a:r>
            <a:r>
              <a:rPr lang="en-US" sz="2400" dirty="0" err="1" smtClean="0"/>
              <a:t>bukan</a:t>
            </a:r>
            <a:r>
              <a:rPr lang="en-US" sz="2400" dirty="0" smtClean="0"/>
              <a:t> </a:t>
            </a:r>
            <a:r>
              <a:rPr lang="en-US" sz="2400" dirty="0" err="1" smtClean="0"/>
              <a:t>berlalalunya</a:t>
            </a:r>
            <a:r>
              <a:rPr lang="en-US" sz="2400" dirty="0" smtClean="0"/>
              <a:t> </a:t>
            </a:r>
            <a:r>
              <a:rPr lang="en-US" sz="2400" dirty="0" err="1" smtClean="0"/>
              <a:t>waktu</a:t>
            </a:r>
            <a:r>
              <a:rPr lang="en-US" sz="2400" dirty="0" smtClean="0"/>
              <a:t>. </a:t>
            </a:r>
            <a:r>
              <a:rPr lang="en-US" sz="2400" dirty="0" err="1" smtClean="0"/>
              <a:t>Umur</a:t>
            </a:r>
            <a:r>
              <a:rPr lang="en-US" sz="2400" dirty="0" smtClean="0"/>
              <a:t> </a:t>
            </a:r>
            <a:r>
              <a:rPr lang="en-US" sz="2400" dirty="0" err="1" smtClean="0"/>
              <a:t>aktiva</a:t>
            </a:r>
            <a:r>
              <a:rPr lang="en-US" sz="2400" dirty="0" smtClean="0"/>
              <a:t> </a:t>
            </a:r>
            <a:r>
              <a:rPr lang="en-US" sz="2400" dirty="0" err="1" smtClean="0"/>
              <a:t>disebut</a:t>
            </a:r>
            <a:r>
              <a:rPr lang="en-US" sz="2400" dirty="0" smtClean="0"/>
              <a:t> </a:t>
            </a:r>
            <a:r>
              <a:rPr lang="en-US" sz="2400" dirty="0" err="1" smtClean="0"/>
              <a:t>sebagai</a:t>
            </a:r>
            <a:r>
              <a:rPr lang="en-US" sz="2400" dirty="0" smtClean="0"/>
              <a:t> </a:t>
            </a:r>
            <a:r>
              <a:rPr lang="en-US" sz="2400" dirty="0" err="1" smtClean="0"/>
              <a:t>keluaran</a:t>
            </a:r>
            <a:r>
              <a:rPr lang="en-US" sz="2400" dirty="0" smtClean="0"/>
              <a:t> (output) yang </a:t>
            </a:r>
            <a:r>
              <a:rPr lang="en-US" sz="2400" dirty="0" err="1" smtClean="0"/>
              <a:t>disediakan</a:t>
            </a:r>
            <a:r>
              <a:rPr lang="en-US" sz="2400" dirty="0" smtClean="0"/>
              <a:t>, </a:t>
            </a:r>
            <a:r>
              <a:rPr lang="en-US" sz="2400" dirty="0" err="1" smtClean="0"/>
              <a:t>dan</a:t>
            </a:r>
            <a:r>
              <a:rPr lang="en-US" sz="2400" dirty="0" smtClean="0"/>
              <a:t> </a:t>
            </a:r>
            <a:r>
              <a:rPr lang="en-US" sz="2400" dirty="0" err="1" smtClean="0"/>
              <a:t>jumlah</a:t>
            </a:r>
            <a:r>
              <a:rPr lang="en-US" sz="2400" dirty="0" smtClean="0"/>
              <a:t> jam </a:t>
            </a:r>
            <a:r>
              <a:rPr lang="en-US" sz="2400" dirty="0" err="1" smtClean="0"/>
              <a:t>kerja</a:t>
            </a:r>
            <a:r>
              <a:rPr lang="en-US" sz="2400" dirty="0" smtClean="0"/>
              <a:t> yang </a:t>
            </a:r>
            <a:r>
              <a:rPr lang="en-US" sz="2400" dirty="0" err="1" smtClean="0"/>
              <a:t>merupakan</a:t>
            </a:r>
            <a:r>
              <a:rPr lang="en-US" sz="2400" dirty="0" smtClean="0"/>
              <a:t> </a:t>
            </a:r>
            <a:r>
              <a:rPr lang="en-US" sz="2400" dirty="0" err="1" smtClean="0"/>
              <a:t>masukan</a:t>
            </a:r>
            <a:r>
              <a:rPr lang="en-US" sz="2400" dirty="0" smtClean="0"/>
              <a:t> (input).</a:t>
            </a:r>
          </a:p>
        </p:txBody>
      </p:sp>
      <p:graphicFrame>
        <p:nvGraphicFramePr>
          <p:cNvPr id="8" name="Table 7"/>
          <p:cNvGraphicFramePr>
            <a:graphicFrameLocks noGrp="1"/>
          </p:cNvGraphicFramePr>
          <p:nvPr/>
        </p:nvGraphicFramePr>
        <p:xfrm>
          <a:off x="3719331" y="4247016"/>
          <a:ext cx="6289641" cy="2194560"/>
        </p:xfrm>
        <a:graphic>
          <a:graphicData uri="http://schemas.openxmlformats.org/drawingml/2006/table">
            <a:tbl>
              <a:tblPr/>
              <a:tblGrid>
                <a:gridCol w="4247847"/>
                <a:gridCol w="2041794"/>
              </a:tblGrid>
              <a:tr h="2153784">
                <a:tc>
                  <a:txBody>
                    <a:bodyPr/>
                    <a:lstStyle/>
                    <a:p>
                      <a:pPr marL="0" marR="0" algn="just">
                        <a:lnSpc>
                          <a:spcPct val="150000"/>
                        </a:lnSpc>
                        <a:spcBef>
                          <a:spcPts val="0"/>
                        </a:spcBef>
                        <a:spcAft>
                          <a:spcPts val="0"/>
                        </a:spcAft>
                      </a:pPr>
                      <a:r>
                        <a:rPr lang="en-US" sz="2400">
                          <a:latin typeface="Tahoma"/>
                          <a:ea typeface="Arial Narrow"/>
                          <a:cs typeface="Times New Roman"/>
                        </a:rPr>
                        <a:t>Cost of crane</a:t>
                      </a:r>
                      <a:endParaRPr lang="en-US" sz="2400">
                        <a:latin typeface="Arial Narrow"/>
                        <a:ea typeface="Arial Narrow"/>
                        <a:cs typeface="Times New Roman"/>
                      </a:endParaRPr>
                    </a:p>
                    <a:p>
                      <a:pPr marL="0" marR="0" algn="just">
                        <a:lnSpc>
                          <a:spcPct val="150000"/>
                        </a:lnSpc>
                        <a:spcBef>
                          <a:spcPts val="0"/>
                        </a:spcBef>
                        <a:spcAft>
                          <a:spcPts val="0"/>
                        </a:spcAft>
                      </a:pPr>
                      <a:r>
                        <a:rPr lang="en-US" sz="2400">
                          <a:latin typeface="Tahoma"/>
                          <a:ea typeface="Arial Narrow"/>
                          <a:cs typeface="Times New Roman"/>
                        </a:rPr>
                        <a:t>Estimated useful life</a:t>
                      </a:r>
                      <a:endParaRPr lang="en-US" sz="2400">
                        <a:latin typeface="Arial Narrow"/>
                        <a:ea typeface="Arial Narrow"/>
                        <a:cs typeface="Times New Roman"/>
                      </a:endParaRPr>
                    </a:p>
                    <a:p>
                      <a:pPr marL="0" marR="0" algn="just">
                        <a:lnSpc>
                          <a:spcPct val="150000"/>
                        </a:lnSpc>
                        <a:spcBef>
                          <a:spcPts val="0"/>
                        </a:spcBef>
                        <a:spcAft>
                          <a:spcPts val="0"/>
                        </a:spcAft>
                      </a:pPr>
                      <a:r>
                        <a:rPr lang="en-US" sz="2400">
                          <a:latin typeface="Tahoma"/>
                          <a:ea typeface="Arial Narrow"/>
                          <a:cs typeface="Times New Roman"/>
                        </a:rPr>
                        <a:t>Estimated residual value</a:t>
                      </a:r>
                      <a:endParaRPr lang="en-US" sz="2400">
                        <a:latin typeface="Arial Narrow"/>
                        <a:ea typeface="Arial Narrow"/>
                        <a:cs typeface="Times New Roman"/>
                      </a:endParaRPr>
                    </a:p>
                    <a:p>
                      <a:pPr marL="0" marR="0" algn="just">
                        <a:lnSpc>
                          <a:spcPct val="150000"/>
                        </a:lnSpc>
                        <a:spcBef>
                          <a:spcPts val="0"/>
                        </a:spcBef>
                        <a:spcAft>
                          <a:spcPts val="0"/>
                        </a:spcAft>
                      </a:pPr>
                      <a:r>
                        <a:rPr lang="en-US" sz="2400">
                          <a:latin typeface="Tahoma"/>
                          <a:ea typeface="Arial Narrow"/>
                          <a:cs typeface="Times New Roman"/>
                        </a:rPr>
                        <a:t>Productive life in hours</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r">
                        <a:lnSpc>
                          <a:spcPct val="150000"/>
                        </a:lnSpc>
                        <a:spcBef>
                          <a:spcPts val="0"/>
                        </a:spcBef>
                        <a:spcAft>
                          <a:spcPts val="0"/>
                        </a:spcAft>
                      </a:pPr>
                      <a:r>
                        <a:rPr lang="en-US" sz="2400" dirty="0">
                          <a:latin typeface="Tahoma"/>
                          <a:ea typeface="Arial Narrow"/>
                          <a:cs typeface="Times New Roman"/>
                        </a:rPr>
                        <a:t>$500.000</a:t>
                      </a:r>
                      <a:endParaRPr lang="en-US" sz="2400" dirty="0">
                        <a:latin typeface="Arial Narrow"/>
                        <a:ea typeface="Arial Narrow"/>
                        <a:cs typeface="Times New Roman"/>
                      </a:endParaRPr>
                    </a:p>
                    <a:p>
                      <a:pPr marL="0" marR="0" algn="r">
                        <a:lnSpc>
                          <a:spcPct val="150000"/>
                        </a:lnSpc>
                        <a:spcBef>
                          <a:spcPts val="0"/>
                        </a:spcBef>
                        <a:spcAft>
                          <a:spcPts val="0"/>
                        </a:spcAft>
                      </a:pPr>
                      <a:r>
                        <a:rPr lang="en-US" sz="2400" dirty="0">
                          <a:latin typeface="Tahoma"/>
                          <a:ea typeface="Arial Narrow"/>
                          <a:cs typeface="Times New Roman"/>
                        </a:rPr>
                        <a:t>5 years</a:t>
                      </a:r>
                      <a:endParaRPr lang="en-US" sz="2400" dirty="0">
                        <a:latin typeface="Arial Narrow"/>
                        <a:ea typeface="Arial Narrow"/>
                        <a:cs typeface="Times New Roman"/>
                      </a:endParaRPr>
                    </a:p>
                    <a:p>
                      <a:pPr marL="0" marR="0" algn="r">
                        <a:lnSpc>
                          <a:spcPct val="150000"/>
                        </a:lnSpc>
                        <a:spcBef>
                          <a:spcPts val="0"/>
                        </a:spcBef>
                        <a:spcAft>
                          <a:spcPts val="0"/>
                        </a:spcAft>
                      </a:pPr>
                      <a:r>
                        <a:rPr lang="en-US" sz="2400" dirty="0">
                          <a:latin typeface="Tahoma"/>
                          <a:ea typeface="Arial Narrow"/>
                          <a:cs typeface="Times New Roman"/>
                        </a:rPr>
                        <a:t>$   50.000</a:t>
                      </a:r>
                      <a:endParaRPr lang="en-US" sz="2400" dirty="0">
                        <a:latin typeface="Arial Narrow"/>
                        <a:ea typeface="Arial Narrow"/>
                        <a:cs typeface="Times New Roman"/>
                      </a:endParaRPr>
                    </a:p>
                    <a:p>
                      <a:pPr marL="0" marR="0" algn="r">
                        <a:lnSpc>
                          <a:spcPct val="150000"/>
                        </a:lnSpc>
                        <a:spcBef>
                          <a:spcPts val="0"/>
                        </a:spcBef>
                        <a:spcAft>
                          <a:spcPts val="0"/>
                        </a:spcAft>
                      </a:pPr>
                      <a:r>
                        <a:rPr lang="en-US" sz="2400" dirty="0">
                          <a:latin typeface="Tahoma"/>
                          <a:ea typeface="Arial Narrow"/>
                          <a:cs typeface="Times New Roman"/>
                        </a:rPr>
                        <a:t>30.000 hours</a:t>
                      </a:r>
                      <a:endParaRPr lang="en-US" sz="2400" dirty="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bl>
          </a:graphicData>
        </a:graphic>
      </p:graphicFrame>
    </p:spTree>
    <p:extLst>
      <p:ext uri="{BB962C8B-B14F-4D97-AF65-F5344CB8AC3E}">
        <p14:creationId xmlns:p14="http://schemas.microsoft.com/office/powerpoint/2010/main" xmlns="" val="272049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Metode</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
        <p:nvSpPr>
          <p:cNvPr id="7" name="TextBox 6"/>
          <p:cNvSpPr txBox="1"/>
          <p:nvPr/>
        </p:nvSpPr>
        <p:spPr>
          <a:xfrm>
            <a:off x="494269" y="1186244"/>
            <a:ext cx="11071655" cy="2031325"/>
          </a:xfrm>
          <a:prstGeom prst="rect">
            <a:avLst/>
          </a:prstGeom>
          <a:noFill/>
        </p:spPr>
        <p:txBody>
          <a:bodyPr wrap="square" rtlCol="0">
            <a:spAutoFit/>
          </a:bodyPr>
          <a:lstStyle/>
          <a:p>
            <a:pPr algn="just">
              <a:lnSpc>
                <a:spcPct val="150000"/>
              </a:lnSpc>
            </a:pPr>
            <a:r>
              <a:rPr lang="en-US" sz="2800" dirty="0" err="1" smtClean="0"/>
              <a:t>Contoh</a:t>
            </a:r>
            <a:r>
              <a:rPr lang="en-US" sz="2800" dirty="0" smtClean="0"/>
              <a:t> : </a:t>
            </a:r>
          </a:p>
          <a:p>
            <a:pPr algn="just">
              <a:lnSpc>
                <a:spcPct val="150000"/>
              </a:lnSpc>
            </a:pPr>
            <a:r>
              <a:rPr lang="en-US" sz="2800" dirty="0" err="1" smtClean="0"/>
              <a:t>Jika</a:t>
            </a:r>
            <a:r>
              <a:rPr lang="en-US" sz="2800" dirty="0" smtClean="0"/>
              <a:t>  </a:t>
            </a:r>
            <a:r>
              <a:rPr lang="en-US" sz="2800" dirty="0" err="1" smtClean="0"/>
              <a:t>Raffa</a:t>
            </a:r>
            <a:r>
              <a:rPr lang="en-US" sz="2800" dirty="0" smtClean="0"/>
              <a:t> Co  </a:t>
            </a:r>
            <a:r>
              <a:rPr lang="en-US" sz="2800" dirty="0" err="1" smtClean="0"/>
              <a:t>menggunakan</a:t>
            </a:r>
            <a:r>
              <a:rPr lang="en-US" sz="2800" dirty="0" smtClean="0"/>
              <a:t>  </a:t>
            </a:r>
            <a:r>
              <a:rPr lang="en-US" sz="2800" dirty="0" err="1" smtClean="0"/>
              <a:t>mesinnya</a:t>
            </a:r>
            <a:r>
              <a:rPr lang="en-US" sz="2800" dirty="0" smtClean="0"/>
              <a:t>  </a:t>
            </a:r>
            <a:r>
              <a:rPr lang="en-US" sz="2800" dirty="0" err="1" smtClean="0"/>
              <a:t>selama</a:t>
            </a:r>
            <a:r>
              <a:rPr lang="en-US" sz="2800" dirty="0" smtClean="0"/>
              <a:t>  4000  jam  </a:t>
            </a:r>
            <a:r>
              <a:rPr lang="en-US" sz="2800" dirty="0" err="1" smtClean="0"/>
              <a:t>pada</a:t>
            </a:r>
            <a:r>
              <a:rPr lang="en-US" sz="2800" dirty="0" smtClean="0"/>
              <a:t>  </a:t>
            </a:r>
            <a:r>
              <a:rPr lang="en-US" sz="2800" dirty="0" err="1" smtClean="0"/>
              <a:t>tahun</a:t>
            </a:r>
            <a:r>
              <a:rPr lang="en-US" sz="2800" dirty="0" smtClean="0"/>
              <a:t>  </a:t>
            </a:r>
            <a:r>
              <a:rPr lang="en-US" sz="2800" dirty="0" err="1" smtClean="0"/>
              <a:t>pertama</a:t>
            </a:r>
            <a:r>
              <a:rPr lang="en-US" sz="2800" dirty="0" smtClean="0"/>
              <a:t>, </a:t>
            </a:r>
            <a:r>
              <a:rPr lang="en-US" sz="2800" dirty="0" err="1" smtClean="0"/>
              <a:t>beban</a:t>
            </a:r>
            <a:r>
              <a:rPr lang="en-US" sz="2800" dirty="0" smtClean="0"/>
              <a:t> </a:t>
            </a:r>
            <a:r>
              <a:rPr lang="en-US" sz="2800" dirty="0" err="1" smtClean="0"/>
              <a:t>penyusutannya</a:t>
            </a:r>
            <a:r>
              <a:rPr lang="en-US" sz="2800" dirty="0" smtClean="0"/>
              <a:t> </a:t>
            </a:r>
            <a:r>
              <a:rPr lang="en-US" sz="2800" dirty="0" err="1" smtClean="0"/>
              <a:t>dihitung</a:t>
            </a:r>
            <a:r>
              <a:rPr lang="en-US" sz="2800" dirty="0" smtClean="0"/>
              <a:t> </a:t>
            </a:r>
            <a:r>
              <a:rPr lang="en-US" sz="2800" dirty="0" err="1" smtClean="0"/>
              <a:t>sebagai</a:t>
            </a:r>
            <a:r>
              <a:rPr lang="en-US" sz="2800" dirty="0" smtClean="0"/>
              <a:t> </a:t>
            </a:r>
            <a:r>
              <a:rPr lang="en-US" sz="2800" dirty="0" err="1" smtClean="0"/>
              <a:t>berikut</a:t>
            </a:r>
            <a:r>
              <a:rPr lang="en-US" sz="2800" dirty="0" smtClean="0"/>
              <a:t>:</a:t>
            </a:r>
          </a:p>
        </p:txBody>
      </p:sp>
      <p:pic>
        <p:nvPicPr>
          <p:cNvPr id="64515" name="Picture 3"/>
          <p:cNvPicPr>
            <a:picLocks noChangeAspect="1" noChangeArrowheads="1"/>
          </p:cNvPicPr>
          <p:nvPr/>
        </p:nvPicPr>
        <p:blipFill>
          <a:blip r:embed="rId2"/>
          <a:srcRect l="32685" t="49603" r="32845" b="34722"/>
          <a:stretch>
            <a:fillRect/>
          </a:stretch>
        </p:blipFill>
        <p:spPr bwMode="auto">
          <a:xfrm>
            <a:off x="1624894" y="3309257"/>
            <a:ext cx="9423996" cy="2409372"/>
          </a:xfrm>
          <a:prstGeom prst="rect">
            <a:avLst/>
          </a:prstGeom>
          <a:noFill/>
          <a:ln w="9525">
            <a:noFill/>
            <a:miter lim="800000"/>
            <a:headEnd/>
            <a:tailEnd/>
          </a:ln>
          <a:effectLst/>
        </p:spPr>
      </p:pic>
    </p:spTree>
    <p:extLst>
      <p:ext uri="{BB962C8B-B14F-4D97-AF65-F5344CB8AC3E}">
        <p14:creationId xmlns:p14="http://schemas.microsoft.com/office/powerpoint/2010/main" xmlns="" val="272049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Metode</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
        <p:nvSpPr>
          <p:cNvPr id="7" name="TextBox 6"/>
          <p:cNvSpPr txBox="1"/>
          <p:nvPr/>
        </p:nvSpPr>
        <p:spPr>
          <a:xfrm>
            <a:off x="667265" y="1186243"/>
            <a:ext cx="10700951" cy="2862322"/>
          </a:xfrm>
          <a:prstGeom prst="rect">
            <a:avLst/>
          </a:prstGeom>
          <a:noFill/>
        </p:spPr>
        <p:txBody>
          <a:bodyPr wrap="square" rtlCol="0">
            <a:spAutoFit/>
          </a:bodyPr>
          <a:lstStyle/>
          <a:p>
            <a:pPr marL="519113" lvl="1" indent="-457200" algn="just">
              <a:lnSpc>
                <a:spcPct val="150000"/>
              </a:lnSpc>
              <a:buFont typeface="+mj-lt"/>
              <a:buAutoNum type="arabicPeriod" startAt="2"/>
            </a:pPr>
            <a:r>
              <a:rPr lang="en-US" sz="2400" dirty="0" err="1" smtClean="0"/>
              <a:t>Metode</a:t>
            </a:r>
            <a:r>
              <a:rPr lang="en-US" sz="2400" dirty="0" smtClean="0"/>
              <a:t> </a:t>
            </a:r>
            <a:r>
              <a:rPr lang="en-US" sz="2400" dirty="0" err="1" smtClean="0"/>
              <a:t>garis</a:t>
            </a:r>
            <a:r>
              <a:rPr lang="en-US" sz="2400" dirty="0" smtClean="0"/>
              <a:t> </a:t>
            </a:r>
            <a:r>
              <a:rPr lang="en-US" sz="2400" dirty="0" err="1" smtClean="0"/>
              <a:t>lurus</a:t>
            </a:r>
            <a:r>
              <a:rPr lang="en-US" sz="2400" dirty="0" smtClean="0"/>
              <a:t> </a:t>
            </a:r>
          </a:p>
          <a:p>
            <a:pPr marL="519113" algn="just">
              <a:lnSpc>
                <a:spcPct val="150000"/>
              </a:lnSpc>
            </a:pPr>
            <a:r>
              <a:rPr lang="en-US" sz="2400" dirty="0" err="1" smtClean="0"/>
              <a:t>Metode</a:t>
            </a:r>
            <a:r>
              <a:rPr lang="en-US" sz="2400" dirty="0" smtClean="0"/>
              <a:t>  </a:t>
            </a:r>
            <a:r>
              <a:rPr lang="en-US" sz="2400" dirty="0" err="1" smtClean="0"/>
              <a:t>garis</a:t>
            </a:r>
            <a:r>
              <a:rPr lang="en-US" sz="2400" dirty="0" smtClean="0"/>
              <a:t>  </a:t>
            </a:r>
            <a:r>
              <a:rPr lang="en-US" sz="2400" dirty="0" err="1" smtClean="0"/>
              <a:t>lurus</a:t>
            </a:r>
            <a:r>
              <a:rPr lang="en-US" sz="2400" dirty="0" smtClean="0"/>
              <a:t>  </a:t>
            </a:r>
            <a:r>
              <a:rPr lang="en-US" sz="2400" dirty="0" err="1" smtClean="0"/>
              <a:t>ini</a:t>
            </a:r>
            <a:r>
              <a:rPr lang="en-US" sz="2400" dirty="0" smtClean="0"/>
              <a:t>  </a:t>
            </a:r>
            <a:r>
              <a:rPr lang="en-US" sz="2400" dirty="0" err="1" smtClean="0"/>
              <a:t>mempertimbangkan</a:t>
            </a:r>
            <a:r>
              <a:rPr lang="en-US" sz="2400" dirty="0" smtClean="0"/>
              <a:t>  </a:t>
            </a:r>
            <a:r>
              <a:rPr lang="en-US" sz="2400" dirty="0" err="1" smtClean="0"/>
              <a:t>penyusutan</a:t>
            </a:r>
            <a:r>
              <a:rPr lang="en-US" sz="2400" dirty="0" smtClean="0"/>
              <a:t>  </a:t>
            </a:r>
            <a:r>
              <a:rPr lang="en-US" sz="2400" dirty="0" err="1" smtClean="0"/>
              <a:t>sebagai</a:t>
            </a:r>
            <a:r>
              <a:rPr lang="en-US" sz="2400" dirty="0" smtClean="0"/>
              <a:t>  </a:t>
            </a:r>
            <a:r>
              <a:rPr lang="en-US" sz="2400" dirty="0" err="1" smtClean="0"/>
              <a:t>fungsi</a:t>
            </a:r>
            <a:r>
              <a:rPr lang="en-US" sz="2400" dirty="0" smtClean="0"/>
              <a:t> </a:t>
            </a:r>
            <a:r>
              <a:rPr lang="en-US" sz="2400" dirty="0" err="1" smtClean="0"/>
              <a:t>dari</a:t>
            </a:r>
            <a:r>
              <a:rPr lang="en-US" sz="2400" dirty="0" smtClean="0"/>
              <a:t> </a:t>
            </a:r>
            <a:r>
              <a:rPr lang="en-US" sz="2400" dirty="0" err="1" smtClean="0"/>
              <a:t>waktu</a:t>
            </a:r>
            <a:r>
              <a:rPr lang="en-US" sz="2400" dirty="0" smtClean="0"/>
              <a:t> </a:t>
            </a:r>
            <a:r>
              <a:rPr lang="en-US" sz="2400" dirty="0" err="1" smtClean="0"/>
              <a:t>dan</a:t>
            </a:r>
            <a:r>
              <a:rPr lang="en-US" sz="2400" dirty="0" smtClean="0"/>
              <a:t> </a:t>
            </a:r>
            <a:r>
              <a:rPr lang="en-US" sz="2400" dirty="0" err="1" smtClean="0"/>
              <a:t>bukan</a:t>
            </a:r>
            <a:r>
              <a:rPr lang="en-US" sz="2400" dirty="0" smtClean="0"/>
              <a:t> </a:t>
            </a:r>
            <a:r>
              <a:rPr lang="en-US" sz="2400" dirty="0" err="1" smtClean="0"/>
              <a:t>merupakan</a:t>
            </a:r>
            <a:r>
              <a:rPr lang="en-US" sz="2400" dirty="0" smtClean="0"/>
              <a:t> </a:t>
            </a:r>
            <a:r>
              <a:rPr lang="en-US" sz="2400" dirty="0" err="1" smtClean="0"/>
              <a:t>fungsi</a:t>
            </a:r>
            <a:r>
              <a:rPr lang="en-US" sz="2400" dirty="0" smtClean="0"/>
              <a:t> </a:t>
            </a:r>
            <a:r>
              <a:rPr lang="en-US" sz="2400" dirty="0" err="1" smtClean="0"/>
              <a:t>dari</a:t>
            </a:r>
            <a:r>
              <a:rPr lang="en-US" sz="2400" dirty="0" smtClean="0"/>
              <a:t> </a:t>
            </a:r>
            <a:r>
              <a:rPr lang="en-US" sz="2400" dirty="0" err="1" smtClean="0"/>
              <a:t>penggunaan</a:t>
            </a:r>
            <a:r>
              <a:rPr lang="en-US" sz="2400" dirty="0" smtClean="0"/>
              <a:t>. </a:t>
            </a:r>
            <a:r>
              <a:rPr lang="en-US" sz="2400" dirty="0" err="1" smtClean="0"/>
              <a:t>Metode</a:t>
            </a:r>
            <a:r>
              <a:rPr lang="en-US" sz="2400" dirty="0" smtClean="0"/>
              <a:t> </a:t>
            </a:r>
            <a:r>
              <a:rPr lang="en-US" sz="2400" dirty="0" err="1" smtClean="0"/>
              <a:t>ini</a:t>
            </a:r>
            <a:r>
              <a:rPr lang="en-US" sz="2400" dirty="0" smtClean="0"/>
              <a:t> </a:t>
            </a:r>
            <a:r>
              <a:rPr lang="en-US" sz="2400" dirty="0" err="1" smtClean="0"/>
              <a:t>banyak</a:t>
            </a:r>
            <a:r>
              <a:rPr lang="en-US" sz="2400" dirty="0" smtClean="0"/>
              <a:t> </a:t>
            </a:r>
            <a:r>
              <a:rPr lang="en-US" sz="2400" dirty="0" err="1" smtClean="0"/>
              <a:t>digunakan</a:t>
            </a:r>
            <a:r>
              <a:rPr lang="en-US" sz="2400" dirty="0" smtClean="0"/>
              <a:t>  </a:t>
            </a:r>
            <a:r>
              <a:rPr lang="en-US" sz="2400" dirty="0" err="1" smtClean="0"/>
              <a:t>oleh</a:t>
            </a:r>
            <a:r>
              <a:rPr lang="en-US" sz="2400" dirty="0" smtClean="0"/>
              <a:t>  </a:t>
            </a:r>
            <a:r>
              <a:rPr lang="en-US" sz="2400" dirty="0" err="1" smtClean="0"/>
              <a:t>perusahaan</a:t>
            </a:r>
            <a:r>
              <a:rPr lang="en-US" sz="2400" dirty="0" smtClean="0"/>
              <a:t>  </a:t>
            </a:r>
            <a:r>
              <a:rPr lang="en-US" sz="2400" dirty="0" err="1" smtClean="0"/>
              <a:t>karena</a:t>
            </a:r>
            <a:r>
              <a:rPr lang="en-US" sz="2400" dirty="0" smtClean="0"/>
              <a:t>  </a:t>
            </a:r>
            <a:r>
              <a:rPr lang="en-US" sz="2400" dirty="0" err="1" smtClean="0"/>
              <a:t>metode</a:t>
            </a:r>
            <a:r>
              <a:rPr lang="en-US" sz="2400" dirty="0" smtClean="0"/>
              <a:t>  </a:t>
            </a:r>
            <a:r>
              <a:rPr lang="en-US" sz="2400" dirty="0" err="1" smtClean="0"/>
              <a:t>ini</a:t>
            </a:r>
            <a:r>
              <a:rPr lang="en-US" sz="2400" dirty="0" smtClean="0"/>
              <a:t>  </a:t>
            </a:r>
            <a:r>
              <a:rPr lang="en-US" sz="2400" dirty="0" err="1" smtClean="0"/>
              <a:t>dianggap</a:t>
            </a:r>
            <a:r>
              <a:rPr lang="en-US" sz="2400" dirty="0" smtClean="0"/>
              <a:t>  </a:t>
            </a:r>
            <a:r>
              <a:rPr lang="en-US" sz="2400" dirty="0" err="1" smtClean="0"/>
              <a:t>sederhana</a:t>
            </a:r>
            <a:r>
              <a:rPr lang="en-US" sz="2400" dirty="0" smtClean="0"/>
              <a:t>,  </a:t>
            </a:r>
            <a:r>
              <a:rPr lang="en-US" sz="2400" dirty="0" err="1" smtClean="0"/>
              <a:t>sehingga</a:t>
            </a:r>
            <a:r>
              <a:rPr lang="en-US" sz="2400" dirty="0" smtClean="0"/>
              <a:t> </a:t>
            </a:r>
            <a:r>
              <a:rPr lang="en-US" sz="2400" dirty="0" err="1" smtClean="0"/>
              <a:t>mudah</a:t>
            </a:r>
            <a:r>
              <a:rPr lang="en-US" sz="2400" dirty="0" smtClean="0"/>
              <a:t>  </a:t>
            </a:r>
            <a:r>
              <a:rPr lang="en-US" sz="2400" dirty="0" err="1" smtClean="0"/>
              <a:t>digunakan</a:t>
            </a:r>
            <a:r>
              <a:rPr lang="en-US" sz="2400" dirty="0" smtClean="0"/>
              <a:t>  </a:t>
            </a:r>
            <a:r>
              <a:rPr lang="en-US" sz="2400" dirty="0" err="1" smtClean="0"/>
              <a:t>oleh</a:t>
            </a:r>
            <a:r>
              <a:rPr lang="en-US" sz="2400" dirty="0" smtClean="0"/>
              <a:t>  </a:t>
            </a:r>
            <a:r>
              <a:rPr lang="en-US" sz="2400" dirty="0" err="1" smtClean="0"/>
              <a:t>perusahaan</a:t>
            </a:r>
            <a:r>
              <a:rPr lang="en-US" sz="2400" dirty="0" smtClean="0"/>
              <a:t>.  </a:t>
            </a:r>
          </a:p>
        </p:txBody>
      </p:sp>
      <p:pic>
        <p:nvPicPr>
          <p:cNvPr id="63489" name="Picture 1"/>
          <p:cNvPicPr>
            <a:picLocks noChangeAspect="1" noChangeArrowheads="1"/>
          </p:cNvPicPr>
          <p:nvPr/>
        </p:nvPicPr>
        <p:blipFill>
          <a:blip r:embed="rId2"/>
          <a:srcRect l="35808" t="44444" r="35411" b="43056"/>
          <a:stretch>
            <a:fillRect/>
          </a:stretch>
        </p:blipFill>
        <p:spPr bwMode="auto">
          <a:xfrm>
            <a:off x="1930401" y="4093028"/>
            <a:ext cx="8505370" cy="2076893"/>
          </a:xfrm>
          <a:prstGeom prst="rect">
            <a:avLst/>
          </a:prstGeom>
          <a:noFill/>
          <a:ln w="9525">
            <a:noFill/>
            <a:miter lim="800000"/>
            <a:headEnd/>
            <a:tailEnd/>
          </a:ln>
          <a:effectLst/>
        </p:spPr>
      </p:pic>
    </p:spTree>
    <p:extLst>
      <p:ext uri="{BB962C8B-B14F-4D97-AF65-F5344CB8AC3E}">
        <p14:creationId xmlns:p14="http://schemas.microsoft.com/office/powerpoint/2010/main" xmlns="" val="272049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Metode</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
        <p:nvSpPr>
          <p:cNvPr id="7" name="TextBox 6"/>
          <p:cNvSpPr txBox="1"/>
          <p:nvPr/>
        </p:nvSpPr>
        <p:spPr>
          <a:xfrm>
            <a:off x="617838" y="1260389"/>
            <a:ext cx="10849232" cy="4524315"/>
          </a:xfrm>
          <a:prstGeom prst="rect">
            <a:avLst/>
          </a:prstGeom>
          <a:noFill/>
        </p:spPr>
        <p:txBody>
          <a:bodyPr wrap="square" rtlCol="0">
            <a:spAutoFit/>
          </a:bodyPr>
          <a:lstStyle/>
          <a:p>
            <a:pPr marL="519113" lvl="1" indent="-457200" algn="just">
              <a:lnSpc>
                <a:spcPct val="150000"/>
              </a:lnSpc>
              <a:buFont typeface="+mj-lt"/>
              <a:buAutoNum type="arabicPeriod" startAt="3"/>
            </a:pPr>
            <a:r>
              <a:rPr lang="en-US" sz="2400" dirty="0" err="1" smtClean="0"/>
              <a:t>Metode</a:t>
            </a:r>
            <a:r>
              <a:rPr lang="en-US" sz="2400" dirty="0" smtClean="0"/>
              <a:t> </a:t>
            </a:r>
            <a:r>
              <a:rPr lang="en-US" sz="2400" dirty="0" err="1" smtClean="0"/>
              <a:t>beban</a:t>
            </a:r>
            <a:r>
              <a:rPr lang="en-US" sz="2400" dirty="0" smtClean="0"/>
              <a:t> </a:t>
            </a:r>
            <a:r>
              <a:rPr lang="en-US" sz="2400" dirty="0" err="1" smtClean="0"/>
              <a:t>menurun</a:t>
            </a:r>
            <a:r>
              <a:rPr lang="en-US" sz="2400" dirty="0" smtClean="0"/>
              <a:t> (</a:t>
            </a:r>
            <a:r>
              <a:rPr lang="en-US" sz="2400" dirty="0" err="1" smtClean="0"/>
              <a:t>dipercepat</a:t>
            </a:r>
            <a:r>
              <a:rPr lang="en-US" sz="2400" dirty="0" smtClean="0"/>
              <a:t>): </a:t>
            </a:r>
          </a:p>
          <a:p>
            <a:pPr marL="519113" algn="just">
              <a:lnSpc>
                <a:spcPct val="150000"/>
              </a:lnSpc>
            </a:pPr>
            <a:r>
              <a:rPr lang="en-US" sz="2400" dirty="0" err="1" smtClean="0"/>
              <a:t>Metode</a:t>
            </a:r>
            <a:r>
              <a:rPr lang="en-US" sz="2400" dirty="0" smtClean="0"/>
              <a:t>  </a:t>
            </a:r>
            <a:r>
              <a:rPr lang="en-US" sz="2400" dirty="0" err="1" smtClean="0"/>
              <a:t>beban</a:t>
            </a:r>
            <a:r>
              <a:rPr lang="en-US" sz="2400" dirty="0" smtClean="0"/>
              <a:t>  </a:t>
            </a:r>
            <a:r>
              <a:rPr lang="en-US" sz="2400" dirty="0" err="1" smtClean="0"/>
              <a:t>menurun</a:t>
            </a:r>
            <a:r>
              <a:rPr lang="en-US" sz="2400" dirty="0" smtClean="0"/>
              <a:t>  </a:t>
            </a:r>
            <a:r>
              <a:rPr lang="en-US" sz="2400" dirty="0" err="1" smtClean="0"/>
              <a:t>menyediakan</a:t>
            </a:r>
            <a:r>
              <a:rPr lang="en-US" sz="2400" dirty="0" smtClean="0"/>
              <a:t>  </a:t>
            </a:r>
            <a:r>
              <a:rPr lang="en-US" sz="2400" dirty="0" err="1" smtClean="0"/>
              <a:t>biaya</a:t>
            </a:r>
            <a:r>
              <a:rPr lang="en-US" sz="2400" dirty="0" smtClean="0"/>
              <a:t>  </a:t>
            </a:r>
            <a:r>
              <a:rPr lang="en-US" sz="2400" dirty="0" err="1" smtClean="0"/>
              <a:t>penyusutan</a:t>
            </a:r>
            <a:r>
              <a:rPr lang="en-US" sz="2400" dirty="0" smtClean="0"/>
              <a:t>  yang  </a:t>
            </a:r>
            <a:r>
              <a:rPr lang="en-US" sz="2400" dirty="0" err="1" smtClean="0"/>
              <a:t>lebih</a:t>
            </a:r>
            <a:r>
              <a:rPr lang="en-US" sz="2400" dirty="0" smtClean="0"/>
              <a:t> </a:t>
            </a:r>
            <a:r>
              <a:rPr lang="en-US" sz="2400" dirty="0" err="1" smtClean="0"/>
              <a:t>tinggi</a:t>
            </a:r>
            <a:r>
              <a:rPr lang="en-US" sz="2400" dirty="0" smtClean="0"/>
              <a:t>  </a:t>
            </a:r>
            <a:r>
              <a:rPr lang="en-US" sz="2400" dirty="0" err="1" smtClean="0"/>
              <a:t>di</a:t>
            </a:r>
            <a:r>
              <a:rPr lang="en-US" sz="2400" dirty="0" smtClean="0"/>
              <a:t>  </a:t>
            </a:r>
            <a:r>
              <a:rPr lang="en-US" sz="2400" dirty="0" err="1" smtClean="0"/>
              <a:t>tahun-tahun</a:t>
            </a:r>
            <a:r>
              <a:rPr lang="en-US" sz="2400" dirty="0" smtClean="0"/>
              <a:t>  </a:t>
            </a:r>
            <a:r>
              <a:rPr lang="en-US" sz="2400" dirty="0" err="1" smtClean="0"/>
              <a:t>awal</a:t>
            </a:r>
            <a:r>
              <a:rPr lang="en-US" sz="2400" dirty="0" smtClean="0"/>
              <a:t>  </a:t>
            </a:r>
            <a:r>
              <a:rPr lang="en-US" sz="2400" dirty="0" err="1" smtClean="0"/>
              <a:t>kepemilikan</a:t>
            </a:r>
            <a:r>
              <a:rPr lang="en-US" sz="2400" dirty="0" smtClean="0"/>
              <a:t>  </a:t>
            </a:r>
            <a:r>
              <a:rPr lang="en-US" sz="2400" dirty="0" err="1" smtClean="0"/>
              <a:t>suatu</a:t>
            </a:r>
            <a:r>
              <a:rPr lang="en-US" sz="2400" dirty="0" smtClean="0"/>
              <a:t>  </a:t>
            </a:r>
            <a:r>
              <a:rPr lang="en-US" sz="2400" dirty="0" err="1" smtClean="0"/>
              <a:t>aktiva</a:t>
            </a:r>
            <a:r>
              <a:rPr lang="en-US" sz="2400" dirty="0" smtClean="0"/>
              <a:t>,  </a:t>
            </a:r>
            <a:r>
              <a:rPr lang="en-US" sz="2400" dirty="0" err="1" smtClean="0"/>
              <a:t>dan</a:t>
            </a:r>
            <a:r>
              <a:rPr lang="en-US" sz="2400" dirty="0" smtClean="0"/>
              <a:t>  </a:t>
            </a:r>
            <a:r>
              <a:rPr lang="en-US" sz="2400" dirty="0" err="1" smtClean="0"/>
              <a:t>kemudian</a:t>
            </a:r>
            <a:r>
              <a:rPr lang="en-US" sz="2400" dirty="0" smtClean="0"/>
              <a:t>  </a:t>
            </a:r>
            <a:r>
              <a:rPr lang="en-US" sz="2400" dirty="0" err="1" smtClean="0"/>
              <a:t>beban</a:t>
            </a:r>
            <a:r>
              <a:rPr lang="en-US" sz="2400" dirty="0" smtClean="0"/>
              <a:t> yang </a:t>
            </a:r>
            <a:r>
              <a:rPr lang="en-US" sz="2400" dirty="0" err="1" smtClean="0"/>
              <a:t>lebih</a:t>
            </a:r>
            <a:r>
              <a:rPr lang="en-US" sz="2400" dirty="0" smtClean="0"/>
              <a:t> </a:t>
            </a:r>
            <a:r>
              <a:rPr lang="en-US" sz="2400" dirty="0" err="1" smtClean="0"/>
              <a:t>rendah</a:t>
            </a:r>
            <a:r>
              <a:rPr lang="en-US" sz="2400" dirty="0" smtClean="0"/>
              <a:t> </a:t>
            </a:r>
            <a:r>
              <a:rPr lang="en-US" sz="2400" dirty="0" err="1" smtClean="0"/>
              <a:t>pada</a:t>
            </a:r>
            <a:r>
              <a:rPr lang="en-US" sz="2400" dirty="0" smtClean="0"/>
              <a:t> </a:t>
            </a:r>
            <a:r>
              <a:rPr lang="en-US" sz="2400" dirty="0" err="1" smtClean="0"/>
              <a:t>tahun-tahun</a:t>
            </a:r>
            <a:r>
              <a:rPr lang="en-US" sz="2400" dirty="0" smtClean="0"/>
              <a:t> </a:t>
            </a:r>
            <a:r>
              <a:rPr lang="en-US" sz="2400" dirty="0" err="1" smtClean="0"/>
              <a:t>sesudahnya</a:t>
            </a:r>
            <a:r>
              <a:rPr lang="en-US" sz="2400" dirty="0" smtClean="0"/>
              <a:t>,  </a:t>
            </a:r>
            <a:r>
              <a:rPr lang="en-US" sz="2400" dirty="0" err="1" smtClean="0"/>
              <a:t>selama</a:t>
            </a:r>
            <a:r>
              <a:rPr lang="en-US" sz="2400" dirty="0" smtClean="0"/>
              <a:t> </a:t>
            </a:r>
            <a:r>
              <a:rPr lang="en-US" sz="2400" dirty="0" err="1" smtClean="0"/>
              <a:t>masa</a:t>
            </a:r>
            <a:r>
              <a:rPr lang="en-US" sz="2400" dirty="0" smtClean="0"/>
              <a:t> </a:t>
            </a:r>
            <a:r>
              <a:rPr lang="en-US" sz="2400" dirty="0" err="1" smtClean="0"/>
              <a:t>manfaat</a:t>
            </a:r>
            <a:r>
              <a:rPr lang="en-US" sz="2400" dirty="0" smtClean="0"/>
              <a:t> </a:t>
            </a:r>
            <a:r>
              <a:rPr lang="en-US" sz="2400" dirty="0" err="1" smtClean="0"/>
              <a:t>aktiva</a:t>
            </a:r>
            <a:r>
              <a:rPr lang="en-US" sz="2400" dirty="0" smtClean="0"/>
              <a:t> </a:t>
            </a:r>
            <a:r>
              <a:rPr lang="en-US" sz="2400" dirty="0" err="1" smtClean="0"/>
              <a:t>tersebut</a:t>
            </a:r>
            <a:r>
              <a:rPr lang="en-US" sz="2400" dirty="0" smtClean="0"/>
              <a:t>.  </a:t>
            </a:r>
            <a:r>
              <a:rPr lang="en-US" sz="2400" dirty="0" err="1" smtClean="0"/>
              <a:t>Metode</a:t>
            </a:r>
            <a:r>
              <a:rPr lang="en-US" sz="2400" dirty="0" smtClean="0"/>
              <a:t>  </a:t>
            </a:r>
            <a:r>
              <a:rPr lang="en-US" sz="2400" dirty="0" err="1" smtClean="0"/>
              <a:t>ini</a:t>
            </a:r>
            <a:r>
              <a:rPr lang="en-US" sz="2400" dirty="0" smtClean="0"/>
              <a:t>  </a:t>
            </a:r>
            <a:r>
              <a:rPr lang="en-US" sz="2400" dirty="0" err="1" smtClean="0"/>
              <a:t>disebut</a:t>
            </a:r>
            <a:r>
              <a:rPr lang="en-US" sz="2400" dirty="0" smtClean="0"/>
              <a:t>  </a:t>
            </a:r>
            <a:r>
              <a:rPr lang="en-US" sz="2400" dirty="0" err="1" smtClean="0"/>
              <a:t>metode</a:t>
            </a:r>
            <a:r>
              <a:rPr lang="en-US" sz="2400" dirty="0" smtClean="0"/>
              <a:t>  </a:t>
            </a:r>
            <a:r>
              <a:rPr lang="en-US" sz="2400" dirty="0" err="1" smtClean="0"/>
              <a:t>penyusutan</a:t>
            </a:r>
            <a:r>
              <a:rPr lang="en-US" sz="2400" dirty="0" smtClean="0"/>
              <a:t>  </a:t>
            </a:r>
            <a:r>
              <a:rPr lang="en-US" sz="2400" dirty="0" err="1" smtClean="0"/>
              <a:t>dipercepat</a:t>
            </a:r>
            <a:r>
              <a:rPr lang="en-US" sz="2400" dirty="0" smtClean="0"/>
              <a:t>  </a:t>
            </a:r>
            <a:r>
              <a:rPr lang="en-US" sz="2400" dirty="0" err="1" smtClean="0"/>
              <a:t>karena</a:t>
            </a:r>
            <a:r>
              <a:rPr lang="en-US" sz="2400" dirty="0" smtClean="0"/>
              <a:t> </a:t>
            </a:r>
            <a:r>
              <a:rPr lang="en-US" sz="2400" dirty="0" err="1" smtClean="0"/>
              <a:t>meperbolehkan</a:t>
            </a:r>
            <a:r>
              <a:rPr lang="en-US" sz="2400" dirty="0" smtClean="0"/>
              <a:t>  </a:t>
            </a:r>
            <a:r>
              <a:rPr lang="en-US" sz="2400" dirty="0" err="1" smtClean="0"/>
              <a:t>pembebanan</a:t>
            </a:r>
            <a:r>
              <a:rPr lang="en-US" sz="2400" dirty="0" smtClean="0"/>
              <a:t>  yang  </a:t>
            </a:r>
            <a:r>
              <a:rPr lang="en-US" sz="2400" dirty="0" err="1" smtClean="0"/>
              <a:t>lebih</a:t>
            </a:r>
            <a:r>
              <a:rPr lang="en-US" sz="2400" dirty="0" smtClean="0"/>
              <a:t>  </a:t>
            </a:r>
            <a:r>
              <a:rPr lang="en-US" sz="2400" dirty="0" err="1" smtClean="0"/>
              <a:t>tinggi</a:t>
            </a:r>
            <a:r>
              <a:rPr lang="en-US" sz="2400" dirty="0" smtClean="0"/>
              <a:t>  </a:t>
            </a:r>
            <a:r>
              <a:rPr lang="en-US" sz="2400" dirty="0" err="1" smtClean="0"/>
              <a:t>di</a:t>
            </a:r>
            <a:r>
              <a:rPr lang="en-US" sz="2400" dirty="0" smtClean="0"/>
              <a:t>  </a:t>
            </a:r>
            <a:r>
              <a:rPr lang="en-US" sz="2400" dirty="0" err="1" smtClean="0"/>
              <a:t>awal</a:t>
            </a:r>
            <a:r>
              <a:rPr lang="en-US" sz="2400" dirty="0" smtClean="0"/>
              <a:t>  </a:t>
            </a:r>
            <a:r>
              <a:rPr lang="en-US" sz="2400" dirty="0" err="1" smtClean="0"/>
              <a:t>jika</a:t>
            </a:r>
            <a:r>
              <a:rPr lang="en-US" sz="2400" dirty="0" smtClean="0"/>
              <a:t>  </a:t>
            </a:r>
            <a:r>
              <a:rPr lang="en-US" sz="2400" dirty="0" err="1" smtClean="0"/>
              <a:t>dibandingkan</a:t>
            </a:r>
            <a:r>
              <a:rPr lang="en-US" sz="2400" dirty="0" smtClean="0"/>
              <a:t> </a:t>
            </a:r>
            <a:r>
              <a:rPr lang="en-US" sz="2400" dirty="0" err="1" smtClean="0"/>
              <a:t>dengan</a:t>
            </a:r>
            <a:r>
              <a:rPr lang="en-US" sz="2400" dirty="0" smtClean="0"/>
              <a:t> </a:t>
            </a:r>
            <a:r>
              <a:rPr lang="en-US" sz="2400" dirty="0" err="1" smtClean="0"/>
              <a:t>pengaplikasian</a:t>
            </a:r>
            <a:r>
              <a:rPr lang="en-US" sz="2400" dirty="0" smtClean="0"/>
              <a:t> </a:t>
            </a:r>
            <a:r>
              <a:rPr lang="en-US" sz="2400" dirty="0" err="1" smtClean="0"/>
              <a:t>metode</a:t>
            </a:r>
            <a:r>
              <a:rPr lang="en-US" sz="2400" dirty="0" smtClean="0"/>
              <a:t> </a:t>
            </a:r>
            <a:r>
              <a:rPr lang="en-US" sz="2400" dirty="0" err="1" smtClean="0"/>
              <a:t>garis</a:t>
            </a:r>
            <a:r>
              <a:rPr lang="en-US" sz="2400" dirty="0" smtClean="0"/>
              <a:t> </a:t>
            </a:r>
            <a:r>
              <a:rPr lang="en-US" sz="2400" dirty="0" err="1" smtClean="0"/>
              <a:t>lurus</a:t>
            </a:r>
            <a:r>
              <a:rPr lang="en-US" sz="2400" dirty="0" smtClean="0"/>
              <a:t>. </a:t>
            </a:r>
          </a:p>
          <a:p>
            <a:pPr marL="469900" algn="just">
              <a:lnSpc>
                <a:spcPct val="150000"/>
              </a:lnSpc>
            </a:pPr>
            <a:endParaRPr lang="en-US" sz="2400" dirty="0" smtClean="0"/>
          </a:p>
        </p:txBody>
      </p:sp>
    </p:spTree>
    <p:extLst>
      <p:ext uri="{BB962C8B-B14F-4D97-AF65-F5344CB8AC3E}">
        <p14:creationId xmlns:p14="http://schemas.microsoft.com/office/powerpoint/2010/main" xmlns="" val="272049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Metode</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
        <p:nvSpPr>
          <p:cNvPr id="7" name="TextBox 6"/>
          <p:cNvSpPr txBox="1"/>
          <p:nvPr/>
        </p:nvSpPr>
        <p:spPr>
          <a:xfrm>
            <a:off x="617838" y="1260389"/>
            <a:ext cx="10849232" cy="4455835"/>
          </a:xfrm>
          <a:prstGeom prst="rect">
            <a:avLst/>
          </a:prstGeom>
          <a:noFill/>
        </p:spPr>
        <p:txBody>
          <a:bodyPr wrap="square" rtlCol="0">
            <a:spAutoFit/>
          </a:bodyPr>
          <a:lstStyle/>
          <a:p>
            <a:pPr marL="469900" algn="just">
              <a:lnSpc>
                <a:spcPct val="150000"/>
              </a:lnSpc>
            </a:pPr>
            <a:r>
              <a:rPr lang="en-US" sz="2400" dirty="0" err="1" smtClean="0"/>
              <a:t>Metode</a:t>
            </a:r>
            <a:r>
              <a:rPr lang="en-US" sz="2400" dirty="0" smtClean="0"/>
              <a:t>  </a:t>
            </a:r>
            <a:r>
              <a:rPr lang="en-US" sz="2400" dirty="0" err="1" smtClean="0"/>
              <a:t>Jumlah</a:t>
            </a:r>
            <a:r>
              <a:rPr lang="en-US" sz="2400" dirty="0" smtClean="0"/>
              <a:t>  </a:t>
            </a:r>
            <a:r>
              <a:rPr lang="en-US" sz="2400" dirty="0" err="1" smtClean="0"/>
              <a:t>Angka</a:t>
            </a:r>
            <a:r>
              <a:rPr lang="en-US" sz="2400" dirty="0" smtClean="0"/>
              <a:t>  </a:t>
            </a:r>
            <a:r>
              <a:rPr lang="en-US" sz="2400" dirty="0" err="1" smtClean="0"/>
              <a:t>Tahun</a:t>
            </a:r>
            <a:r>
              <a:rPr lang="en-US" sz="2400" dirty="0" smtClean="0"/>
              <a:t>.  </a:t>
            </a:r>
            <a:r>
              <a:rPr lang="en-US" sz="2400" dirty="0" err="1" smtClean="0"/>
              <a:t>Metode</a:t>
            </a:r>
            <a:r>
              <a:rPr lang="en-US" sz="2400" dirty="0" smtClean="0"/>
              <a:t>  </a:t>
            </a:r>
            <a:r>
              <a:rPr lang="en-US" sz="2400" dirty="0" err="1" smtClean="0"/>
              <a:t>jumlah</a:t>
            </a:r>
            <a:r>
              <a:rPr lang="en-US" sz="2400" dirty="0" smtClean="0"/>
              <a:t>  </a:t>
            </a:r>
            <a:r>
              <a:rPr lang="en-US" sz="2400" dirty="0" err="1" smtClean="0"/>
              <a:t>angka</a:t>
            </a:r>
            <a:r>
              <a:rPr lang="en-US" sz="2400" dirty="0" smtClean="0"/>
              <a:t>  </a:t>
            </a:r>
            <a:r>
              <a:rPr lang="en-US" sz="2400" dirty="0" err="1" smtClean="0"/>
              <a:t>tahun</a:t>
            </a:r>
            <a:r>
              <a:rPr lang="en-US" sz="2400" dirty="0" smtClean="0"/>
              <a:t>  </a:t>
            </a:r>
            <a:r>
              <a:rPr lang="en-US" sz="2400" dirty="0" err="1" smtClean="0"/>
              <a:t>menghasilkan</a:t>
            </a:r>
            <a:r>
              <a:rPr lang="en-US" sz="2400" dirty="0" smtClean="0"/>
              <a:t> </a:t>
            </a:r>
            <a:r>
              <a:rPr lang="en-US" sz="2400" dirty="0" err="1" smtClean="0"/>
              <a:t>beban</a:t>
            </a:r>
            <a:r>
              <a:rPr lang="en-US" sz="2400" dirty="0" smtClean="0"/>
              <a:t>  </a:t>
            </a:r>
            <a:r>
              <a:rPr lang="en-US" sz="2400" dirty="0" err="1" smtClean="0"/>
              <a:t>penyusutan</a:t>
            </a:r>
            <a:r>
              <a:rPr lang="en-US" sz="2400" dirty="0" smtClean="0"/>
              <a:t>  </a:t>
            </a:r>
            <a:r>
              <a:rPr lang="en-US" sz="2400" dirty="0" err="1" smtClean="0"/>
              <a:t>sebagai</a:t>
            </a:r>
            <a:r>
              <a:rPr lang="en-US" sz="2400" dirty="0" smtClean="0"/>
              <a:t>  </a:t>
            </a:r>
            <a:r>
              <a:rPr lang="en-US" sz="2400" dirty="0" err="1" smtClean="0"/>
              <a:t>dasar</a:t>
            </a:r>
            <a:r>
              <a:rPr lang="en-US" sz="2400" dirty="0" smtClean="0"/>
              <a:t>  </a:t>
            </a:r>
            <a:r>
              <a:rPr lang="en-US" sz="2400" dirty="0" err="1" smtClean="0"/>
              <a:t>pecahan</a:t>
            </a:r>
            <a:r>
              <a:rPr lang="en-US" sz="2400" dirty="0" smtClean="0"/>
              <a:t>  yang  </a:t>
            </a:r>
            <a:r>
              <a:rPr lang="en-US" sz="2400" dirty="0" err="1" smtClean="0"/>
              <a:t>diturunkan</a:t>
            </a:r>
            <a:r>
              <a:rPr lang="en-US" sz="2400" dirty="0" smtClean="0"/>
              <a:t>  </a:t>
            </a:r>
            <a:r>
              <a:rPr lang="en-US" sz="2400" dirty="0" err="1" smtClean="0"/>
              <a:t>dari</a:t>
            </a:r>
            <a:r>
              <a:rPr lang="en-US" sz="2400" dirty="0" smtClean="0"/>
              <a:t>  </a:t>
            </a:r>
            <a:r>
              <a:rPr lang="en-US" sz="2400" dirty="0" err="1" smtClean="0"/>
              <a:t>suatu</a:t>
            </a:r>
            <a:r>
              <a:rPr lang="en-US" sz="2400" dirty="0" smtClean="0"/>
              <a:t>  </a:t>
            </a:r>
            <a:r>
              <a:rPr lang="en-US" sz="2400" dirty="0" err="1" smtClean="0"/>
              <a:t>biaya</a:t>
            </a:r>
            <a:r>
              <a:rPr lang="en-US" sz="2400" dirty="0" smtClean="0"/>
              <a:t> yang  </a:t>
            </a:r>
            <a:r>
              <a:rPr lang="en-US" sz="2400" dirty="0" err="1" smtClean="0"/>
              <a:t>bisa</a:t>
            </a:r>
            <a:r>
              <a:rPr lang="en-US" sz="2400" dirty="0" smtClean="0"/>
              <a:t>  </a:t>
            </a:r>
            <a:r>
              <a:rPr lang="en-US" sz="2400" dirty="0" err="1" smtClean="0"/>
              <a:t>disusutkan</a:t>
            </a:r>
            <a:r>
              <a:rPr lang="en-US" sz="2400" dirty="0" smtClean="0"/>
              <a:t>.  </a:t>
            </a:r>
            <a:r>
              <a:rPr lang="en-US" sz="2400" dirty="0" err="1" smtClean="0"/>
              <a:t>Setiap</a:t>
            </a:r>
            <a:r>
              <a:rPr lang="en-US" sz="2400" dirty="0" smtClean="0"/>
              <a:t>  </a:t>
            </a:r>
            <a:r>
              <a:rPr lang="en-US" sz="2400" dirty="0" err="1" smtClean="0"/>
              <a:t>pecahan</a:t>
            </a:r>
            <a:r>
              <a:rPr lang="en-US" sz="2400" dirty="0" smtClean="0"/>
              <a:t>  yang  </a:t>
            </a:r>
            <a:r>
              <a:rPr lang="en-US" sz="2400" dirty="0" err="1" smtClean="0"/>
              <a:t>ada</a:t>
            </a:r>
            <a:r>
              <a:rPr lang="en-US" sz="2400" dirty="0" smtClean="0"/>
              <a:t>  </a:t>
            </a:r>
            <a:r>
              <a:rPr lang="en-US" sz="2400" dirty="0" err="1" smtClean="0"/>
              <a:t>mengguakan</a:t>
            </a:r>
            <a:r>
              <a:rPr lang="en-US" sz="2400" dirty="0" smtClean="0"/>
              <a:t>  </a:t>
            </a:r>
            <a:r>
              <a:rPr lang="en-US" sz="2400" dirty="0" err="1" smtClean="0"/>
              <a:t>jumlah</a:t>
            </a:r>
            <a:r>
              <a:rPr lang="en-US" sz="2400" dirty="0" smtClean="0"/>
              <a:t>  </a:t>
            </a:r>
            <a:r>
              <a:rPr lang="en-US" sz="2400" dirty="0" err="1" smtClean="0"/>
              <a:t>angka</a:t>
            </a:r>
            <a:r>
              <a:rPr lang="en-US" sz="2400" dirty="0" smtClean="0"/>
              <a:t> </a:t>
            </a:r>
            <a:r>
              <a:rPr lang="en-US" sz="2400" dirty="0" err="1" smtClean="0"/>
              <a:t>tahun</a:t>
            </a:r>
            <a:r>
              <a:rPr lang="en-US" sz="2400" dirty="0" smtClean="0"/>
              <a:t>,  yang  </a:t>
            </a:r>
            <a:r>
              <a:rPr lang="en-US" sz="2400" dirty="0" err="1" smtClean="0"/>
              <a:t>merupakan</a:t>
            </a:r>
            <a:r>
              <a:rPr lang="en-US" sz="2400" dirty="0" smtClean="0"/>
              <a:t>  </a:t>
            </a:r>
            <a:r>
              <a:rPr lang="en-US" sz="2400" dirty="0" err="1" smtClean="0"/>
              <a:t>masa</a:t>
            </a:r>
            <a:r>
              <a:rPr lang="en-US" sz="2400" dirty="0" smtClean="0"/>
              <a:t>  </a:t>
            </a:r>
            <a:r>
              <a:rPr lang="en-US" sz="2400" dirty="0" err="1" smtClean="0"/>
              <a:t>manfaat</a:t>
            </a:r>
            <a:r>
              <a:rPr lang="en-US" sz="2400" dirty="0" smtClean="0"/>
              <a:t>,  yang  </a:t>
            </a:r>
            <a:r>
              <a:rPr lang="en-US" sz="2400" dirty="0" err="1" smtClean="0"/>
              <a:t>digunakan</a:t>
            </a:r>
            <a:r>
              <a:rPr lang="en-US" sz="2400" dirty="0" smtClean="0"/>
              <a:t>  </a:t>
            </a:r>
            <a:r>
              <a:rPr lang="en-US" sz="2400" dirty="0" err="1" smtClean="0"/>
              <a:t>sebagai</a:t>
            </a:r>
            <a:r>
              <a:rPr lang="en-US" sz="2400" dirty="0" smtClean="0"/>
              <a:t>  </a:t>
            </a:r>
            <a:r>
              <a:rPr lang="en-US" sz="2400" dirty="0" err="1" smtClean="0"/>
              <a:t>penyebut</a:t>
            </a:r>
            <a:r>
              <a:rPr lang="en-US" sz="2400" dirty="0" smtClean="0"/>
              <a:t> (5+4+3+2+1=15). </a:t>
            </a:r>
            <a:r>
              <a:rPr lang="en-US" sz="2400" dirty="0" err="1" smtClean="0"/>
              <a:t>Sedangkan</a:t>
            </a:r>
            <a:r>
              <a:rPr lang="en-US" sz="2400" dirty="0" smtClean="0"/>
              <a:t> </a:t>
            </a:r>
            <a:r>
              <a:rPr lang="en-US" sz="2400" dirty="0" err="1" smtClean="0"/>
              <a:t>pembilangnya</a:t>
            </a:r>
            <a:r>
              <a:rPr lang="en-US" sz="2400" dirty="0" smtClean="0"/>
              <a:t> </a:t>
            </a:r>
            <a:r>
              <a:rPr lang="en-US" sz="2400" dirty="0" err="1" smtClean="0"/>
              <a:t>merupakan</a:t>
            </a:r>
            <a:r>
              <a:rPr lang="en-US" sz="2400" dirty="0" smtClean="0"/>
              <a:t> </a:t>
            </a:r>
            <a:r>
              <a:rPr lang="en-US" sz="2400" dirty="0" err="1" smtClean="0"/>
              <a:t>jumlah</a:t>
            </a:r>
            <a:r>
              <a:rPr lang="en-US" sz="2400" dirty="0" smtClean="0"/>
              <a:t> </a:t>
            </a:r>
            <a:r>
              <a:rPr lang="en-US" sz="2400" dirty="0" err="1" smtClean="0"/>
              <a:t>tahun</a:t>
            </a:r>
            <a:r>
              <a:rPr lang="en-US" sz="2400" dirty="0" smtClean="0"/>
              <a:t> </a:t>
            </a:r>
            <a:r>
              <a:rPr lang="en-US" sz="2400" dirty="0" err="1" smtClean="0"/>
              <a:t>estimasi</a:t>
            </a:r>
            <a:r>
              <a:rPr lang="en-US" sz="2400" dirty="0" smtClean="0"/>
              <a:t> </a:t>
            </a:r>
            <a:r>
              <a:rPr lang="en-US" sz="2400" dirty="0" err="1" smtClean="0"/>
              <a:t>umur</a:t>
            </a:r>
            <a:r>
              <a:rPr lang="en-US" sz="2400" dirty="0" smtClean="0"/>
              <a:t>  </a:t>
            </a:r>
            <a:r>
              <a:rPr lang="en-US" sz="2400" dirty="0" err="1" smtClean="0"/>
              <a:t>aktiva</a:t>
            </a:r>
            <a:r>
              <a:rPr lang="en-US" sz="2400" dirty="0" smtClean="0"/>
              <a:t>  yang  </a:t>
            </a:r>
            <a:r>
              <a:rPr lang="en-US" sz="2400" dirty="0" err="1" smtClean="0"/>
              <a:t>tersisa</a:t>
            </a:r>
            <a:r>
              <a:rPr lang="en-US" sz="2400" dirty="0" smtClean="0"/>
              <a:t>  </a:t>
            </a:r>
            <a:r>
              <a:rPr lang="en-US" sz="2400" dirty="0" err="1" smtClean="0"/>
              <a:t>pada</a:t>
            </a:r>
            <a:r>
              <a:rPr lang="en-US" sz="2400" dirty="0" smtClean="0"/>
              <a:t>  </a:t>
            </a:r>
            <a:r>
              <a:rPr lang="en-US" sz="2400" dirty="0" err="1" smtClean="0"/>
              <a:t>awal</a:t>
            </a:r>
            <a:r>
              <a:rPr lang="en-US" sz="2400" dirty="0" smtClean="0"/>
              <a:t>  </a:t>
            </a:r>
            <a:r>
              <a:rPr lang="en-US" sz="2400" dirty="0" err="1" smtClean="0"/>
              <a:t>tahun</a:t>
            </a:r>
            <a:r>
              <a:rPr lang="en-US" sz="2400" dirty="0" smtClean="0"/>
              <a:t>.  </a:t>
            </a:r>
            <a:r>
              <a:rPr lang="en-US" sz="2400" dirty="0" err="1" smtClean="0"/>
              <a:t>Pembilang</a:t>
            </a:r>
            <a:r>
              <a:rPr lang="en-US" sz="2400" dirty="0" smtClean="0"/>
              <a:t>  </a:t>
            </a:r>
            <a:r>
              <a:rPr lang="en-US" sz="2400" dirty="0" err="1" smtClean="0"/>
              <a:t>menurun</a:t>
            </a:r>
            <a:r>
              <a:rPr lang="en-US" sz="2400" dirty="0" smtClean="0"/>
              <a:t>  </a:t>
            </a:r>
            <a:r>
              <a:rPr lang="en-US" sz="2400" dirty="0" err="1" smtClean="0"/>
              <a:t>setiap</a:t>
            </a:r>
            <a:r>
              <a:rPr lang="en-US" sz="2400" dirty="0" smtClean="0"/>
              <a:t>  </a:t>
            </a:r>
            <a:r>
              <a:rPr lang="en-US" sz="2400" dirty="0" err="1" smtClean="0"/>
              <a:t>tahun</a:t>
            </a:r>
            <a:r>
              <a:rPr lang="en-US" sz="2400" dirty="0" smtClean="0"/>
              <a:t> </a:t>
            </a:r>
            <a:r>
              <a:rPr lang="en-US" sz="2400" dirty="0" err="1" smtClean="0"/>
              <a:t>dan</a:t>
            </a:r>
            <a:r>
              <a:rPr lang="en-US" sz="2400" dirty="0" smtClean="0"/>
              <a:t> </a:t>
            </a:r>
            <a:r>
              <a:rPr lang="en-US" sz="2400" dirty="0" err="1" smtClean="0"/>
              <a:t>penyebutnya</a:t>
            </a:r>
            <a:r>
              <a:rPr lang="en-US" sz="2400" dirty="0" smtClean="0"/>
              <a:t> </a:t>
            </a:r>
            <a:r>
              <a:rPr lang="en-US" sz="2400" dirty="0" err="1" smtClean="0"/>
              <a:t>konstan</a:t>
            </a:r>
            <a:r>
              <a:rPr lang="en-US" sz="2400" dirty="0" smtClean="0"/>
              <a:t>. </a:t>
            </a:r>
            <a:r>
              <a:rPr lang="en-US" sz="2400" dirty="0" err="1" smtClean="0"/>
              <a:t>Ilustrasinya</a:t>
            </a:r>
            <a:r>
              <a:rPr lang="en-US" sz="2400" dirty="0" smtClean="0"/>
              <a:t> </a:t>
            </a:r>
            <a:r>
              <a:rPr lang="en-US" sz="2400" dirty="0" err="1" smtClean="0"/>
              <a:t>adalah</a:t>
            </a:r>
            <a:r>
              <a:rPr lang="en-US" sz="2400" dirty="0" smtClean="0"/>
              <a:t> </a:t>
            </a:r>
            <a:r>
              <a:rPr lang="en-US" sz="2400" dirty="0" err="1" smtClean="0"/>
              <a:t>sebagai</a:t>
            </a:r>
            <a:r>
              <a:rPr lang="en-US" sz="2400" dirty="0" smtClean="0"/>
              <a:t> </a:t>
            </a:r>
            <a:r>
              <a:rPr lang="en-US" sz="2400" dirty="0" err="1" smtClean="0"/>
              <a:t>berikut</a:t>
            </a:r>
            <a:r>
              <a:rPr lang="en-US" sz="2400" dirty="0" smtClean="0"/>
              <a:t>.</a:t>
            </a:r>
          </a:p>
        </p:txBody>
      </p:sp>
    </p:spTree>
    <p:extLst>
      <p:ext uri="{BB962C8B-B14F-4D97-AF65-F5344CB8AC3E}">
        <p14:creationId xmlns:p14="http://schemas.microsoft.com/office/powerpoint/2010/main" xmlns="" val="272049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Metode</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graphicFrame>
        <p:nvGraphicFramePr>
          <p:cNvPr id="8" name="Table 7"/>
          <p:cNvGraphicFramePr>
            <a:graphicFrameLocks noGrp="1"/>
          </p:cNvGraphicFramePr>
          <p:nvPr/>
        </p:nvGraphicFramePr>
        <p:xfrm>
          <a:off x="642551" y="1532234"/>
          <a:ext cx="10824519" cy="4312513"/>
        </p:xfrm>
        <a:graphic>
          <a:graphicData uri="http://schemas.openxmlformats.org/drawingml/2006/table">
            <a:tbl>
              <a:tblPr/>
              <a:tblGrid>
                <a:gridCol w="971777"/>
                <a:gridCol w="2024536"/>
                <a:gridCol w="1754598"/>
                <a:gridCol w="2024536"/>
                <a:gridCol w="2024536"/>
                <a:gridCol w="2024536"/>
              </a:tblGrid>
              <a:tr h="1282632">
                <a:tc>
                  <a:txBody>
                    <a:bodyPr/>
                    <a:lstStyle/>
                    <a:p>
                      <a:pPr marL="0" marR="0" algn="ctr">
                        <a:spcBef>
                          <a:spcPts val="0"/>
                        </a:spcBef>
                        <a:spcAft>
                          <a:spcPts val="0"/>
                        </a:spcAft>
                      </a:pPr>
                      <a:r>
                        <a:rPr lang="en-US" sz="2200" b="1">
                          <a:latin typeface="Tahoma"/>
                          <a:ea typeface="Arial Narrow"/>
                          <a:cs typeface="Times New Roman"/>
                        </a:rPr>
                        <a:t>Year</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2200" b="1">
                          <a:latin typeface="Tahoma"/>
                          <a:ea typeface="Arial Narrow"/>
                          <a:cs typeface="Times New Roman"/>
                        </a:rPr>
                        <a:t>Depreciation Base</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2200" b="1">
                          <a:latin typeface="Tahoma"/>
                          <a:ea typeface="Arial Narrow"/>
                          <a:cs typeface="Times New Roman"/>
                        </a:rPr>
                        <a:t>Remaining Life in Years</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2200" b="1">
                          <a:latin typeface="Tahoma"/>
                          <a:ea typeface="Arial Narrow"/>
                          <a:cs typeface="Times New Roman"/>
                        </a:rPr>
                        <a:t>Depreciation Fraction</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2200" b="1">
                          <a:solidFill>
                            <a:srgbClr val="FF0000"/>
                          </a:solidFill>
                          <a:latin typeface="Tahoma"/>
                          <a:ea typeface="Arial Narrow"/>
                          <a:cs typeface="Times New Roman"/>
                        </a:rPr>
                        <a:t>Depreciation Expense</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2200" b="1">
                          <a:latin typeface="Tahoma"/>
                          <a:ea typeface="Arial Narrow"/>
                          <a:cs typeface="Times New Roman"/>
                        </a:rPr>
                        <a:t>Book Value End of Year</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27544">
                <a:tc>
                  <a:txBody>
                    <a:bodyPr/>
                    <a:lstStyle/>
                    <a:p>
                      <a:pPr marL="0" marR="0" algn="ctr">
                        <a:spcBef>
                          <a:spcPts val="0"/>
                        </a:spcBef>
                        <a:spcAft>
                          <a:spcPts val="0"/>
                        </a:spcAft>
                      </a:pPr>
                      <a:r>
                        <a:rPr lang="en-US" sz="2200">
                          <a:latin typeface="Tahoma"/>
                          <a:ea typeface="Arial Narrow"/>
                          <a:cs typeface="Times New Roman"/>
                        </a:rPr>
                        <a:t>1</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$450.000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5</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5/15</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r">
                        <a:spcBef>
                          <a:spcPts val="0"/>
                        </a:spcBef>
                        <a:spcAft>
                          <a:spcPts val="0"/>
                        </a:spcAft>
                      </a:pPr>
                      <a:r>
                        <a:rPr lang="en-US" sz="2200">
                          <a:solidFill>
                            <a:srgbClr val="FF0000"/>
                          </a:solidFill>
                          <a:latin typeface="Tahoma"/>
                          <a:ea typeface="Arial Narrow"/>
                          <a:cs typeface="Times New Roman"/>
                        </a:rPr>
                        <a:t>$150.000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$350.000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r>
              <a:tr h="464617">
                <a:tc>
                  <a:txBody>
                    <a:bodyPr/>
                    <a:lstStyle/>
                    <a:p>
                      <a:pPr marL="0" marR="0" algn="ctr">
                        <a:spcBef>
                          <a:spcPts val="0"/>
                        </a:spcBef>
                        <a:spcAft>
                          <a:spcPts val="0"/>
                        </a:spcAft>
                      </a:pPr>
                      <a:r>
                        <a:rPr lang="en-US" sz="2200">
                          <a:latin typeface="Tahoma"/>
                          <a:ea typeface="Arial Narrow"/>
                          <a:cs typeface="Times New Roman"/>
                        </a:rPr>
                        <a:t>2</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450.000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4</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4/15</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solidFill>
                            <a:srgbClr val="FF0000"/>
                          </a:solidFill>
                          <a:latin typeface="Tahoma"/>
                          <a:ea typeface="Arial Narrow"/>
                          <a:cs typeface="Times New Roman"/>
                        </a:rPr>
                        <a:t>120.000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230.000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r>
              <a:tr h="427544">
                <a:tc>
                  <a:txBody>
                    <a:bodyPr/>
                    <a:lstStyle/>
                    <a:p>
                      <a:pPr marL="0" marR="0" algn="ctr">
                        <a:spcBef>
                          <a:spcPts val="0"/>
                        </a:spcBef>
                        <a:spcAft>
                          <a:spcPts val="0"/>
                        </a:spcAft>
                      </a:pPr>
                      <a:r>
                        <a:rPr lang="en-US" sz="2200">
                          <a:latin typeface="Tahoma"/>
                          <a:ea typeface="Arial Narrow"/>
                          <a:cs typeface="Times New Roman"/>
                        </a:rPr>
                        <a:t>3</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450.000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3</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3/15</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solidFill>
                            <a:srgbClr val="FF0000"/>
                          </a:solidFill>
                          <a:latin typeface="Tahoma"/>
                          <a:ea typeface="Arial Narrow"/>
                          <a:cs typeface="Times New Roman"/>
                        </a:rPr>
                        <a:t>90.000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140.000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r>
              <a:tr h="427544">
                <a:tc>
                  <a:txBody>
                    <a:bodyPr/>
                    <a:lstStyle/>
                    <a:p>
                      <a:pPr marL="0" marR="0" algn="ctr">
                        <a:spcBef>
                          <a:spcPts val="0"/>
                        </a:spcBef>
                        <a:spcAft>
                          <a:spcPts val="0"/>
                        </a:spcAft>
                      </a:pPr>
                      <a:r>
                        <a:rPr lang="en-US" sz="2200">
                          <a:latin typeface="Tahoma"/>
                          <a:ea typeface="Arial Narrow"/>
                          <a:cs typeface="Times New Roman"/>
                        </a:rPr>
                        <a:t>4</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450.000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2</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2/15</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solidFill>
                            <a:srgbClr val="FF0000"/>
                          </a:solidFill>
                          <a:latin typeface="Tahoma"/>
                          <a:ea typeface="Arial Narrow"/>
                          <a:cs typeface="Times New Roman"/>
                        </a:rPr>
                        <a:t>60.000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80.000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r>
              <a:tr h="427544">
                <a:tc>
                  <a:txBody>
                    <a:bodyPr/>
                    <a:lstStyle/>
                    <a:p>
                      <a:pPr marL="0" marR="0" algn="ctr">
                        <a:spcBef>
                          <a:spcPts val="0"/>
                        </a:spcBef>
                        <a:spcAft>
                          <a:spcPts val="0"/>
                        </a:spcAft>
                      </a:pPr>
                      <a:r>
                        <a:rPr lang="en-US" sz="2200">
                          <a:latin typeface="Tahoma"/>
                          <a:ea typeface="Arial Narrow"/>
                          <a:cs typeface="Times New Roman"/>
                        </a:rPr>
                        <a:t>5</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450.000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u="sng">
                          <a:latin typeface="Tahoma"/>
                          <a:ea typeface="Arial Narrow"/>
                          <a:cs typeface="Times New Roman"/>
                        </a:rPr>
                        <a:t> 1 </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u="sng">
                          <a:latin typeface="Tahoma"/>
                          <a:ea typeface="Arial Narrow"/>
                          <a:cs typeface="Times New Roman"/>
                        </a:rPr>
                        <a:t> 1/15 </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u="sng">
                          <a:solidFill>
                            <a:srgbClr val="FF0000"/>
                          </a:solidFill>
                          <a:latin typeface="Tahoma"/>
                          <a:ea typeface="Arial Narrow"/>
                          <a:cs typeface="Times New Roman"/>
                        </a:rPr>
                        <a:t>    30.000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50.000</a:t>
                      </a:r>
                      <a:r>
                        <a:rPr lang="en-US" sz="2200" baseline="30000">
                          <a:latin typeface="Tahoma"/>
                          <a:ea typeface="Arial Narrow"/>
                          <a:cs typeface="Times New Roman"/>
                        </a:rPr>
                        <a:t>a</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r>
              <a:tr h="427544">
                <a:tc>
                  <a:txBody>
                    <a:bodyPr/>
                    <a:lstStyle/>
                    <a:p>
                      <a:pPr marL="0" marR="0" algn="just">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just">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u="sng">
                          <a:latin typeface="Tahoma"/>
                          <a:ea typeface="Arial Narrow"/>
                          <a:cs typeface="Times New Roman"/>
                        </a:rPr>
                        <a:t>15</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u="sng">
                          <a:latin typeface="Tahoma"/>
                          <a:ea typeface="Arial Narrow"/>
                          <a:cs typeface="Times New Roman"/>
                        </a:rPr>
                        <a:t>15/15</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u="sng">
                          <a:solidFill>
                            <a:srgbClr val="FF0000"/>
                          </a:solidFill>
                          <a:latin typeface="Tahoma"/>
                          <a:ea typeface="Arial Narrow"/>
                          <a:cs typeface="Times New Roman"/>
                        </a:rPr>
                        <a:t>$450.000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solidFill>
                      <a:srgbClr val="FBD4B4"/>
                    </a:solidFill>
                  </a:tcPr>
                </a:tc>
              </a:tr>
              <a:tr h="427544">
                <a:tc gridSpan="6">
                  <a:txBody>
                    <a:bodyPr/>
                    <a:lstStyle/>
                    <a:p>
                      <a:pPr marL="0" marR="0" algn="just">
                        <a:spcBef>
                          <a:spcPts val="0"/>
                        </a:spcBef>
                        <a:spcAft>
                          <a:spcPts val="0"/>
                        </a:spcAft>
                      </a:pPr>
                      <a:r>
                        <a:rPr lang="en-US" sz="2200" baseline="30000" dirty="0" err="1">
                          <a:latin typeface="Tahoma"/>
                          <a:ea typeface="Arial Narrow"/>
                          <a:cs typeface="Times New Roman"/>
                        </a:rPr>
                        <a:t>a</a:t>
                      </a:r>
                      <a:r>
                        <a:rPr lang="en-US" sz="2200" dirty="0" err="1">
                          <a:latin typeface="Tahoma"/>
                          <a:ea typeface="Arial Narrow"/>
                          <a:cs typeface="Times New Roman"/>
                        </a:rPr>
                        <a:t>Residual</a:t>
                      </a:r>
                      <a:r>
                        <a:rPr lang="en-US" sz="2200" dirty="0">
                          <a:latin typeface="Tahoma"/>
                          <a:ea typeface="Arial Narrow"/>
                          <a:cs typeface="Times New Roman"/>
                        </a:rPr>
                        <a:t> value</a:t>
                      </a:r>
                      <a:endParaRPr lang="en-US" sz="2200" dirty="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272049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Metode</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
        <p:nvSpPr>
          <p:cNvPr id="12" name="TextBox 11"/>
          <p:cNvSpPr txBox="1"/>
          <p:nvPr/>
        </p:nvSpPr>
        <p:spPr>
          <a:xfrm>
            <a:off x="864973" y="1359243"/>
            <a:ext cx="10626811" cy="3970318"/>
          </a:xfrm>
          <a:prstGeom prst="rect">
            <a:avLst/>
          </a:prstGeom>
          <a:noFill/>
        </p:spPr>
        <p:txBody>
          <a:bodyPr wrap="square" rtlCol="0">
            <a:spAutoFit/>
          </a:bodyPr>
          <a:lstStyle/>
          <a:p>
            <a:pPr marL="457200" lvl="0" indent="-457200" algn="just">
              <a:lnSpc>
                <a:spcPct val="150000"/>
              </a:lnSpc>
              <a:buFont typeface="+mj-lt"/>
              <a:buAutoNum type="arabicPeriod" startAt="4"/>
            </a:pPr>
            <a:r>
              <a:rPr lang="en-US" sz="2400" dirty="0" err="1" smtClean="0"/>
              <a:t>Metode</a:t>
            </a:r>
            <a:r>
              <a:rPr lang="en-US" sz="2400" dirty="0" smtClean="0"/>
              <a:t>  </a:t>
            </a:r>
            <a:r>
              <a:rPr lang="en-US" sz="2400" dirty="0" err="1" smtClean="0"/>
              <a:t>Saldo</a:t>
            </a:r>
            <a:r>
              <a:rPr lang="en-US" sz="2400" dirty="0" smtClean="0"/>
              <a:t>  </a:t>
            </a:r>
            <a:r>
              <a:rPr lang="en-US" sz="2400" dirty="0" err="1" smtClean="0"/>
              <a:t>Menurun</a:t>
            </a:r>
            <a:r>
              <a:rPr lang="en-US" sz="2400" dirty="0" smtClean="0"/>
              <a:t>.  </a:t>
            </a:r>
          </a:p>
          <a:p>
            <a:pPr marL="469900" algn="just">
              <a:lnSpc>
                <a:spcPct val="150000"/>
              </a:lnSpc>
            </a:pPr>
            <a:r>
              <a:rPr lang="en-US" sz="2400" dirty="0" err="1" smtClean="0"/>
              <a:t>Metode</a:t>
            </a:r>
            <a:r>
              <a:rPr lang="en-US" sz="2400" dirty="0" smtClean="0"/>
              <a:t>  </a:t>
            </a:r>
            <a:r>
              <a:rPr lang="en-US" sz="2400" dirty="0" err="1" smtClean="0"/>
              <a:t>saldo</a:t>
            </a:r>
            <a:r>
              <a:rPr lang="en-US" sz="2400" dirty="0" smtClean="0"/>
              <a:t>  </a:t>
            </a:r>
            <a:r>
              <a:rPr lang="en-US" sz="2400" dirty="0" err="1" smtClean="0"/>
              <a:t>menurun</a:t>
            </a:r>
            <a:r>
              <a:rPr lang="en-US" sz="2400" dirty="0" smtClean="0"/>
              <a:t>  </a:t>
            </a:r>
            <a:r>
              <a:rPr lang="en-US" sz="2400" dirty="0" err="1" smtClean="0"/>
              <a:t>menggunakan</a:t>
            </a:r>
            <a:r>
              <a:rPr lang="en-US" sz="2400" dirty="0" smtClean="0"/>
              <a:t>  </a:t>
            </a:r>
            <a:r>
              <a:rPr lang="en-US" sz="2400" dirty="0" err="1" smtClean="0"/>
              <a:t>tarif</a:t>
            </a:r>
            <a:r>
              <a:rPr lang="en-US" sz="2400" dirty="0" smtClean="0"/>
              <a:t> </a:t>
            </a:r>
            <a:r>
              <a:rPr lang="en-US" sz="2400" dirty="0" err="1" smtClean="0"/>
              <a:t>penyusutan</a:t>
            </a:r>
            <a:r>
              <a:rPr lang="en-US" sz="2400" dirty="0" smtClean="0"/>
              <a:t>  yang  </a:t>
            </a:r>
            <a:r>
              <a:rPr lang="en-US" sz="2400" dirty="0" err="1" smtClean="0"/>
              <a:t>digambarkan</a:t>
            </a:r>
            <a:r>
              <a:rPr lang="en-US" sz="2400" dirty="0" smtClean="0"/>
              <a:t>  </a:t>
            </a:r>
            <a:r>
              <a:rPr lang="en-US" sz="2400" dirty="0" err="1" smtClean="0"/>
              <a:t>dengan</a:t>
            </a:r>
            <a:r>
              <a:rPr lang="en-US" sz="2400" dirty="0" smtClean="0"/>
              <a:t>  </a:t>
            </a:r>
            <a:r>
              <a:rPr lang="en-US" sz="2400" dirty="0" err="1" smtClean="0"/>
              <a:t>suatu</a:t>
            </a:r>
            <a:r>
              <a:rPr lang="en-US" sz="2400" dirty="0" smtClean="0"/>
              <a:t>  </a:t>
            </a:r>
            <a:r>
              <a:rPr lang="en-US" sz="2400" dirty="0" err="1" smtClean="0"/>
              <a:t>presentase</a:t>
            </a:r>
            <a:r>
              <a:rPr lang="en-US" sz="2400" dirty="0" smtClean="0"/>
              <a:t>  </a:t>
            </a:r>
            <a:r>
              <a:rPr lang="en-US" sz="2400" dirty="0" err="1" smtClean="0"/>
              <a:t>berupa</a:t>
            </a:r>
            <a:r>
              <a:rPr lang="en-US" sz="2400" dirty="0" smtClean="0"/>
              <a:t>  </a:t>
            </a:r>
            <a:r>
              <a:rPr lang="en-US" sz="2400" dirty="0" err="1" smtClean="0"/>
              <a:t>beberapa</a:t>
            </a:r>
            <a:r>
              <a:rPr lang="en-US" sz="2400" dirty="0" smtClean="0"/>
              <a:t> </a:t>
            </a:r>
            <a:r>
              <a:rPr lang="en-US" sz="2400" dirty="0" err="1" smtClean="0"/>
              <a:t>kelipatan</a:t>
            </a:r>
            <a:r>
              <a:rPr lang="en-US" sz="2400" dirty="0" smtClean="0"/>
              <a:t> </a:t>
            </a:r>
            <a:r>
              <a:rPr lang="en-US" sz="2400" dirty="0" err="1" smtClean="0"/>
              <a:t>dari</a:t>
            </a:r>
            <a:r>
              <a:rPr lang="en-US" sz="2400" dirty="0" smtClean="0"/>
              <a:t> </a:t>
            </a:r>
            <a:r>
              <a:rPr lang="en-US" sz="2400" dirty="0" err="1" smtClean="0"/>
              <a:t>metode</a:t>
            </a:r>
            <a:r>
              <a:rPr lang="en-US" sz="2400" dirty="0" smtClean="0"/>
              <a:t> </a:t>
            </a:r>
            <a:r>
              <a:rPr lang="en-US" sz="2400" dirty="0" err="1" smtClean="0"/>
              <a:t>garis</a:t>
            </a:r>
            <a:r>
              <a:rPr lang="en-US" sz="2400" dirty="0" smtClean="0"/>
              <a:t> </a:t>
            </a:r>
            <a:r>
              <a:rPr lang="en-US" sz="2400" dirty="0" err="1" smtClean="0"/>
              <a:t>lurus</a:t>
            </a:r>
            <a:r>
              <a:rPr lang="en-US" sz="2400" dirty="0" smtClean="0"/>
              <a:t>. </a:t>
            </a:r>
            <a:r>
              <a:rPr lang="en-US" sz="2400" dirty="0" err="1" smtClean="0"/>
              <a:t>Contoh</a:t>
            </a:r>
            <a:r>
              <a:rPr lang="en-US" sz="2400" dirty="0" smtClean="0"/>
              <a:t>: </a:t>
            </a:r>
            <a:r>
              <a:rPr lang="en-US" sz="2400" dirty="0" err="1" smtClean="0"/>
              <a:t>tarif</a:t>
            </a:r>
            <a:r>
              <a:rPr lang="en-US" sz="2400" dirty="0" smtClean="0"/>
              <a:t> </a:t>
            </a:r>
            <a:r>
              <a:rPr lang="en-US" sz="2400" dirty="0" err="1" smtClean="0"/>
              <a:t>saldo</a:t>
            </a:r>
            <a:r>
              <a:rPr lang="en-US" sz="2400" dirty="0" smtClean="0"/>
              <a:t> </a:t>
            </a:r>
            <a:r>
              <a:rPr lang="en-US" sz="2400" dirty="0" err="1" smtClean="0"/>
              <a:t>menurun</a:t>
            </a:r>
            <a:r>
              <a:rPr lang="en-US" sz="2400" dirty="0" smtClean="0"/>
              <a:t> </a:t>
            </a:r>
            <a:r>
              <a:rPr lang="en-US" sz="2400" dirty="0" err="1" smtClean="0"/>
              <a:t>berganda</a:t>
            </a:r>
            <a:r>
              <a:rPr lang="en-US" sz="2400" dirty="0" smtClean="0"/>
              <a:t> </a:t>
            </a:r>
            <a:r>
              <a:rPr lang="en-US" sz="2400" dirty="0" err="1" smtClean="0"/>
              <a:t>untuk</a:t>
            </a:r>
            <a:r>
              <a:rPr lang="en-US" sz="2400" dirty="0" smtClean="0"/>
              <a:t> </a:t>
            </a:r>
            <a:r>
              <a:rPr lang="en-US" sz="2400" dirty="0" err="1" smtClean="0"/>
              <a:t>aktiva</a:t>
            </a:r>
            <a:r>
              <a:rPr lang="en-US" sz="2400" dirty="0" smtClean="0"/>
              <a:t>  yang  </a:t>
            </a:r>
            <a:r>
              <a:rPr lang="en-US" sz="2400" dirty="0" err="1" smtClean="0"/>
              <a:t>memiliki</a:t>
            </a:r>
            <a:r>
              <a:rPr lang="en-US" sz="2400" dirty="0" smtClean="0"/>
              <a:t>  </a:t>
            </a:r>
            <a:r>
              <a:rPr lang="en-US" sz="2400" dirty="0" err="1" smtClean="0"/>
              <a:t>masa</a:t>
            </a:r>
            <a:r>
              <a:rPr lang="en-US" sz="2400" dirty="0" smtClean="0"/>
              <a:t>  </a:t>
            </a:r>
            <a:r>
              <a:rPr lang="en-US" sz="2400" dirty="0" err="1" smtClean="0"/>
              <a:t>manfaat</a:t>
            </a:r>
            <a:r>
              <a:rPr lang="en-US" sz="2400" dirty="0" smtClean="0"/>
              <a:t>  10  </a:t>
            </a:r>
            <a:r>
              <a:rPr lang="en-US" sz="2400" dirty="0" err="1" smtClean="0"/>
              <a:t>tahun</a:t>
            </a:r>
            <a:r>
              <a:rPr lang="en-US" sz="2400" dirty="0" smtClean="0"/>
              <a:t>  </a:t>
            </a:r>
            <a:r>
              <a:rPr lang="en-US" sz="2400" dirty="0" err="1" smtClean="0"/>
              <a:t>akan</a:t>
            </a:r>
            <a:r>
              <a:rPr lang="en-US" sz="2400" dirty="0" smtClean="0"/>
              <a:t>  </a:t>
            </a:r>
            <a:r>
              <a:rPr lang="en-US" sz="2400" dirty="0" err="1" smtClean="0"/>
              <a:t>menjadi</a:t>
            </a:r>
            <a:r>
              <a:rPr lang="en-US" sz="2400" dirty="0" smtClean="0"/>
              <a:t>  20%  (</a:t>
            </a:r>
            <a:r>
              <a:rPr lang="en-US" sz="2400" dirty="0" err="1" smtClean="0"/>
              <a:t>dua</a:t>
            </a:r>
            <a:r>
              <a:rPr lang="en-US" sz="2400" dirty="0" smtClean="0"/>
              <a:t>  kali tariff  </a:t>
            </a:r>
            <a:r>
              <a:rPr lang="en-US" sz="2400" dirty="0" err="1" smtClean="0"/>
              <a:t>garis</a:t>
            </a:r>
            <a:r>
              <a:rPr lang="en-US" sz="2400" dirty="0" smtClean="0"/>
              <a:t>  </a:t>
            </a:r>
            <a:r>
              <a:rPr lang="en-US" sz="2400" dirty="0" err="1" smtClean="0"/>
              <a:t>lurus</a:t>
            </a:r>
            <a:r>
              <a:rPr lang="en-US" sz="2400" dirty="0" smtClean="0"/>
              <a:t>).  </a:t>
            </a:r>
            <a:r>
              <a:rPr lang="en-US" sz="2400" dirty="0" err="1" smtClean="0"/>
              <a:t>Maka</a:t>
            </a:r>
            <a:r>
              <a:rPr lang="en-US" sz="2400" dirty="0" smtClean="0"/>
              <a:t>  </a:t>
            </a:r>
            <a:r>
              <a:rPr lang="en-US" sz="2400" dirty="0" err="1" smtClean="0"/>
              <a:t>pengaplikasian</a:t>
            </a:r>
            <a:r>
              <a:rPr lang="en-US" sz="2400" dirty="0" smtClean="0"/>
              <a:t>  </a:t>
            </a:r>
            <a:r>
              <a:rPr lang="en-US" sz="2400" dirty="0" err="1" smtClean="0"/>
              <a:t>dari</a:t>
            </a:r>
            <a:r>
              <a:rPr lang="en-US" sz="2400" dirty="0" smtClean="0"/>
              <a:t>  </a:t>
            </a:r>
            <a:r>
              <a:rPr lang="en-US" sz="2400" dirty="0" err="1" smtClean="0"/>
              <a:t>metode</a:t>
            </a:r>
            <a:r>
              <a:rPr lang="en-US" sz="2400" dirty="0" smtClean="0"/>
              <a:t>  </a:t>
            </a:r>
            <a:r>
              <a:rPr lang="en-US" sz="2400" dirty="0" err="1" smtClean="0"/>
              <a:t>ini</a:t>
            </a:r>
            <a:r>
              <a:rPr lang="en-US" sz="2400" dirty="0" smtClean="0"/>
              <a:t>  </a:t>
            </a:r>
            <a:r>
              <a:rPr lang="en-US" sz="2400" dirty="0" err="1" smtClean="0"/>
              <a:t>dapat</a:t>
            </a:r>
            <a:r>
              <a:rPr lang="en-US" sz="2400" dirty="0" smtClean="0"/>
              <a:t>  </a:t>
            </a:r>
            <a:r>
              <a:rPr lang="en-US" sz="2400" dirty="0" err="1" smtClean="0"/>
              <a:t>diilustrasikan</a:t>
            </a:r>
            <a:r>
              <a:rPr lang="en-US" sz="2400" dirty="0" smtClean="0"/>
              <a:t> </a:t>
            </a:r>
            <a:r>
              <a:rPr lang="en-US" sz="2400" dirty="0" err="1" smtClean="0"/>
              <a:t>sebagai</a:t>
            </a:r>
            <a:r>
              <a:rPr lang="en-US" sz="2400" dirty="0" smtClean="0"/>
              <a:t> </a:t>
            </a:r>
            <a:r>
              <a:rPr lang="en-US" sz="2400" dirty="0" err="1" smtClean="0"/>
              <a:t>berikut</a:t>
            </a:r>
            <a:r>
              <a:rPr lang="en-US" sz="2400" dirty="0" smtClean="0"/>
              <a:t>.</a:t>
            </a:r>
          </a:p>
        </p:txBody>
      </p:sp>
    </p:spTree>
    <p:extLst>
      <p:ext uri="{BB962C8B-B14F-4D97-AF65-F5344CB8AC3E}">
        <p14:creationId xmlns:p14="http://schemas.microsoft.com/office/powerpoint/2010/main" xmlns="" val="2720491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Metode</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graphicFrame>
        <p:nvGraphicFramePr>
          <p:cNvPr id="7" name="Table 6"/>
          <p:cNvGraphicFramePr>
            <a:graphicFrameLocks noGrp="1"/>
          </p:cNvGraphicFramePr>
          <p:nvPr/>
        </p:nvGraphicFramePr>
        <p:xfrm>
          <a:off x="864973" y="1334531"/>
          <a:ext cx="10552668" cy="4482729"/>
        </p:xfrm>
        <a:graphic>
          <a:graphicData uri="http://schemas.openxmlformats.org/drawingml/2006/table">
            <a:tbl>
              <a:tblPr/>
              <a:tblGrid>
                <a:gridCol w="912576"/>
                <a:gridCol w="2023596"/>
                <a:gridCol w="1746853"/>
                <a:gridCol w="2023596"/>
                <a:gridCol w="2023596"/>
                <a:gridCol w="1822451"/>
              </a:tblGrid>
              <a:tr h="1509772">
                <a:tc>
                  <a:txBody>
                    <a:bodyPr/>
                    <a:lstStyle/>
                    <a:p>
                      <a:pPr marL="0" marR="0" algn="ctr">
                        <a:spcBef>
                          <a:spcPts val="0"/>
                        </a:spcBef>
                        <a:spcAft>
                          <a:spcPts val="0"/>
                        </a:spcAft>
                      </a:pPr>
                      <a:r>
                        <a:rPr lang="en-US" sz="2200" b="1">
                          <a:latin typeface="Tahoma"/>
                          <a:ea typeface="Arial Narrow"/>
                          <a:cs typeface="Times New Roman"/>
                        </a:rPr>
                        <a:t>Year</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2200" b="1">
                          <a:latin typeface="Tahoma"/>
                          <a:ea typeface="Arial Narrow"/>
                          <a:cs typeface="Times New Roman"/>
                        </a:rPr>
                        <a:t>Depreciation Base</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2200" b="1">
                          <a:latin typeface="Tahoma"/>
                          <a:ea typeface="Arial Narrow"/>
                          <a:cs typeface="Times New Roman"/>
                        </a:rPr>
                        <a:t>Remaining Life in Years</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2200" b="1">
                          <a:solidFill>
                            <a:srgbClr val="FF0000"/>
                          </a:solidFill>
                          <a:latin typeface="Tahoma"/>
                          <a:ea typeface="Arial Narrow"/>
                          <a:cs typeface="Times New Roman"/>
                        </a:rPr>
                        <a:t>Depreciation Expense</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2200" b="1">
                          <a:solidFill>
                            <a:srgbClr val="000000"/>
                          </a:solidFill>
                          <a:latin typeface="Tahoma"/>
                          <a:ea typeface="Arial Narrow"/>
                          <a:cs typeface="Times New Roman"/>
                        </a:rPr>
                        <a:t>Balance Accumulated Depreciation</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2200" b="1">
                          <a:latin typeface="Tahoma"/>
                          <a:ea typeface="Arial Narrow"/>
                          <a:cs typeface="Times New Roman"/>
                        </a:rPr>
                        <a:t>Book Value End of Year</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377442">
                <a:tc>
                  <a:txBody>
                    <a:bodyPr/>
                    <a:lstStyle/>
                    <a:p>
                      <a:pPr marL="0" marR="0" algn="ctr">
                        <a:spcBef>
                          <a:spcPts val="0"/>
                        </a:spcBef>
                        <a:spcAft>
                          <a:spcPts val="0"/>
                        </a:spcAft>
                      </a:pPr>
                      <a:r>
                        <a:rPr lang="en-US" sz="2200">
                          <a:latin typeface="Tahoma"/>
                          <a:ea typeface="Arial Narrow"/>
                          <a:cs typeface="Times New Roman"/>
                        </a:rPr>
                        <a:t>1</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$500.000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40%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r">
                        <a:spcBef>
                          <a:spcPts val="0"/>
                        </a:spcBef>
                        <a:spcAft>
                          <a:spcPts val="0"/>
                        </a:spcAft>
                      </a:pPr>
                      <a:r>
                        <a:rPr lang="en-US" sz="2200">
                          <a:solidFill>
                            <a:srgbClr val="FF0000"/>
                          </a:solidFill>
                          <a:latin typeface="Tahoma"/>
                          <a:ea typeface="Arial Narrow"/>
                          <a:cs typeface="Times New Roman"/>
                        </a:rPr>
                        <a:t>$200.000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r">
                        <a:spcBef>
                          <a:spcPts val="0"/>
                        </a:spcBef>
                        <a:spcAft>
                          <a:spcPts val="0"/>
                        </a:spcAft>
                      </a:pPr>
                      <a:r>
                        <a:rPr lang="en-US" sz="2200">
                          <a:solidFill>
                            <a:srgbClr val="000000"/>
                          </a:solidFill>
                          <a:latin typeface="Tahoma"/>
                          <a:ea typeface="Arial Narrow"/>
                          <a:cs typeface="Times New Roman"/>
                        </a:rPr>
                        <a:t>$200.000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$300.000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r>
              <a:tr h="377442">
                <a:tc>
                  <a:txBody>
                    <a:bodyPr/>
                    <a:lstStyle/>
                    <a:p>
                      <a:pPr marL="0" marR="0" algn="ctr">
                        <a:spcBef>
                          <a:spcPts val="0"/>
                        </a:spcBef>
                        <a:spcAft>
                          <a:spcPts val="0"/>
                        </a:spcAft>
                      </a:pPr>
                      <a:r>
                        <a:rPr lang="en-US" sz="2200">
                          <a:latin typeface="Tahoma"/>
                          <a:ea typeface="Arial Narrow"/>
                          <a:cs typeface="Times New Roman"/>
                        </a:rPr>
                        <a:t>2</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300.000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40%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solidFill>
                            <a:srgbClr val="FF0000"/>
                          </a:solidFill>
                          <a:latin typeface="Tahoma"/>
                          <a:ea typeface="Arial Narrow"/>
                          <a:cs typeface="Times New Roman"/>
                        </a:rPr>
                        <a:t>120.000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solidFill>
                            <a:srgbClr val="000000"/>
                          </a:solidFill>
                          <a:latin typeface="Tahoma"/>
                          <a:ea typeface="Arial Narrow"/>
                          <a:cs typeface="Times New Roman"/>
                        </a:rPr>
                        <a:t>320.000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180.000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r>
              <a:tr h="377442">
                <a:tc>
                  <a:txBody>
                    <a:bodyPr/>
                    <a:lstStyle/>
                    <a:p>
                      <a:pPr marL="0" marR="0" algn="ctr">
                        <a:spcBef>
                          <a:spcPts val="0"/>
                        </a:spcBef>
                        <a:spcAft>
                          <a:spcPts val="0"/>
                        </a:spcAft>
                      </a:pPr>
                      <a:r>
                        <a:rPr lang="en-US" sz="2200">
                          <a:latin typeface="Tahoma"/>
                          <a:ea typeface="Arial Narrow"/>
                          <a:cs typeface="Times New Roman"/>
                        </a:rPr>
                        <a:t>3</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180.000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40%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solidFill>
                            <a:srgbClr val="FF0000"/>
                          </a:solidFill>
                          <a:latin typeface="Tahoma"/>
                          <a:ea typeface="Arial Narrow"/>
                          <a:cs typeface="Times New Roman"/>
                        </a:rPr>
                        <a:t>72.000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solidFill>
                            <a:srgbClr val="000000"/>
                          </a:solidFill>
                          <a:latin typeface="Tahoma"/>
                          <a:ea typeface="Arial Narrow"/>
                          <a:cs typeface="Times New Roman"/>
                        </a:rPr>
                        <a:t>392.000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108.000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r>
              <a:tr h="377442">
                <a:tc>
                  <a:txBody>
                    <a:bodyPr/>
                    <a:lstStyle/>
                    <a:p>
                      <a:pPr marL="0" marR="0" algn="ctr">
                        <a:spcBef>
                          <a:spcPts val="0"/>
                        </a:spcBef>
                        <a:spcAft>
                          <a:spcPts val="0"/>
                        </a:spcAft>
                      </a:pPr>
                      <a:r>
                        <a:rPr lang="en-US" sz="2200">
                          <a:latin typeface="Tahoma"/>
                          <a:ea typeface="Arial Narrow"/>
                          <a:cs typeface="Times New Roman"/>
                        </a:rPr>
                        <a:t>4</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108.000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40%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solidFill>
                            <a:srgbClr val="FF0000"/>
                          </a:solidFill>
                          <a:latin typeface="Tahoma"/>
                          <a:ea typeface="Arial Narrow"/>
                          <a:cs typeface="Times New Roman"/>
                        </a:rPr>
                        <a:t>43.200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solidFill>
                            <a:srgbClr val="000000"/>
                          </a:solidFill>
                          <a:latin typeface="Tahoma"/>
                          <a:ea typeface="Arial Narrow"/>
                          <a:cs typeface="Times New Roman"/>
                        </a:rPr>
                        <a:t>435.200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64.800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r>
              <a:tr h="377442">
                <a:tc>
                  <a:txBody>
                    <a:bodyPr/>
                    <a:lstStyle/>
                    <a:p>
                      <a:pPr marL="0" marR="0" algn="ctr">
                        <a:spcBef>
                          <a:spcPts val="0"/>
                        </a:spcBef>
                        <a:spcAft>
                          <a:spcPts val="0"/>
                        </a:spcAft>
                      </a:pPr>
                      <a:r>
                        <a:rPr lang="en-US" sz="2200">
                          <a:latin typeface="Tahoma"/>
                          <a:ea typeface="Arial Narrow"/>
                          <a:cs typeface="Times New Roman"/>
                        </a:rPr>
                        <a:t>5</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64.800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r>
                        <a:rPr lang="en-US" sz="2200">
                          <a:latin typeface="Tahoma"/>
                          <a:ea typeface="Arial Narrow"/>
                          <a:cs typeface="Times New Roman"/>
                        </a:rPr>
                        <a:t>40%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solidFill>
                            <a:srgbClr val="FF0000"/>
                          </a:solidFill>
                          <a:latin typeface="Tahoma"/>
                          <a:ea typeface="Arial Narrow"/>
                          <a:cs typeface="Times New Roman"/>
                        </a:rPr>
                        <a:t>    14.800</a:t>
                      </a:r>
                      <a:r>
                        <a:rPr lang="en-US" sz="2200" baseline="30000">
                          <a:solidFill>
                            <a:srgbClr val="FF0000"/>
                          </a:solidFill>
                          <a:latin typeface="Tahoma"/>
                          <a:ea typeface="Arial Narrow"/>
                          <a:cs typeface="Times New Roman"/>
                        </a:rPr>
                        <a:t>b</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u="sng">
                          <a:solidFill>
                            <a:srgbClr val="000000"/>
                          </a:solidFill>
                          <a:latin typeface="Tahoma"/>
                          <a:ea typeface="Arial Narrow"/>
                          <a:cs typeface="Times New Roman"/>
                        </a:rPr>
                        <a:t>450.000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r>
                        <a:rPr lang="en-US" sz="2200">
                          <a:latin typeface="Tahoma"/>
                          <a:ea typeface="Arial Narrow"/>
                          <a:cs typeface="Times New Roman"/>
                        </a:rPr>
                        <a:t>50.000</a:t>
                      </a: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r>
              <a:tr h="415187">
                <a:tc>
                  <a:txBody>
                    <a:bodyPr/>
                    <a:lstStyle/>
                    <a:p>
                      <a:pPr marL="0" marR="0" algn="just">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just">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spcBef>
                          <a:spcPts val="0"/>
                        </a:spcBef>
                        <a:spcAft>
                          <a:spcPts val="0"/>
                        </a:spcAft>
                      </a:pPr>
                      <a:endParaRPr lang="en-US" sz="22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solidFill>
                      <a:srgbClr val="FBD4B4"/>
                    </a:solidFill>
                  </a:tcPr>
                </a:tc>
              </a:tr>
              <a:tr h="339699">
                <a:tc gridSpan="6">
                  <a:txBody>
                    <a:bodyPr/>
                    <a:lstStyle/>
                    <a:p>
                      <a:pPr marL="0" marR="0" algn="just">
                        <a:spcBef>
                          <a:spcPts val="0"/>
                        </a:spcBef>
                        <a:spcAft>
                          <a:spcPts val="0"/>
                        </a:spcAft>
                      </a:pPr>
                      <a:r>
                        <a:rPr lang="en-US" sz="2200" baseline="30000" dirty="0" err="1">
                          <a:solidFill>
                            <a:srgbClr val="000000"/>
                          </a:solidFill>
                          <a:latin typeface="Tahoma"/>
                          <a:ea typeface="Arial Narrow"/>
                          <a:cs typeface="Times New Roman"/>
                        </a:rPr>
                        <a:t>b</a:t>
                      </a:r>
                      <a:r>
                        <a:rPr lang="en-US" sz="2200" dirty="0" err="1">
                          <a:solidFill>
                            <a:srgbClr val="000000"/>
                          </a:solidFill>
                          <a:latin typeface="Tahoma"/>
                          <a:ea typeface="Arial Narrow"/>
                          <a:cs typeface="Times New Roman"/>
                        </a:rPr>
                        <a:t>Based</a:t>
                      </a:r>
                      <a:r>
                        <a:rPr lang="en-US" sz="2200" dirty="0">
                          <a:solidFill>
                            <a:srgbClr val="000000"/>
                          </a:solidFill>
                          <a:latin typeface="Tahoma"/>
                          <a:ea typeface="Arial Narrow"/>
                          <a:cs typeface="Times New Roman"/>
                        </a:rPr>
                        <a:t> on twice the straight-line rate of 20% ($90.000/$450.000 = 20%; 20% x 2 = 40%</a:t>
                      </a:r>
                      <a:endParaRPr lang="en-US" sz="2200" dirty="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272049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Masalah</a:t>
            </a:r>
            <a:r>
              <a:rPr lang="en-US" sz="3600" b="1" dirty="0" smtClean="0">
                <a:solidFill>
                  <a:schemeClr val="tx1"/>
                </a:solidFill>
              </a:rPr>
              <a:t> </a:t>
            </a:r>
            <a:r>
              <a:rPr lang="en-US" sz="3600" b="1" dirty="0" err="1" smtClean="0">
                <a:solidFill>
                  <a:schemeClr val="tx1"/>
                </a:solidFill>
              </a:rPr>
              <a:t>Penyusutan</a:t>
            </a:r>
            <a:r>
              <a:rPr lang="en-US" sz="3600" b="1" dirty="0" smtClean="0">
                <a:solidFill>
                  <a:schemeClr val="tx1"/>
                </a:solidFill>
              </a:rPr>
              <a:t> </a:t>
            </a:r>
            <a:r>
              <a:rPr lang="en-US" sz="3600" b="1" dirty="0" err="1" smtClean="0">
                <a:solidFill>
                  <a:schemeClr val="tx1"/>
                </a:solidFill>
              </a:rPr>
              <a:t>Khusus</a:t>
            </a:r>
            <a:endParaRPr lang="en-US" sz="3600" b="1" dirty="0">
              <a:solidFill>
                <a:schemeClr val="tx1"/>
              </a:solidFill>
            </a:endParaRPr>
          </a:p>
        </p:txBody>
      </p:sp>
      <p:sp>
        <p:nvSpPr>
          <p:cNvPr id="7" name="TextBox 6"/>
          <p:cNvSpPr txBox="1"/>
          <p:nvPr/>
        </p:nvSpPr>
        <p:spPr>
          <a:xfrm>
            <a:off x="469557" y="1433384"/>
            <a:ext cx="11195221" cy="4616648"/>
          </a:xfrm>
          <a:prstGeom prst="rect">
            <a:avLst/>
          </a:prstGeom>
          <a:noFill/>
        </p:spPr>
        <p:txBody>
          <a:bodyPr wrap="square" rtlCol="0">
            <a:spAutoFit/>
          </a:bodyPr>
          <a:lstStyle/>
          <a:p>
            <a:pPr algn="just">
              <a:lnSpc>
                <a:spcPct val="150000"/>
              </a:lnSpc>
            </a:pPr>
            <a:r>
              <a:rPr lang="en-US" sz="2800" b="1" dirty="0" err="1" smtClean="0"/>
              <a:t>Penyusutan</a:t>
            </a:r>
            <a:r>
              <a:rPr lang="en-US" sz="2800" b="1" dirty="0" smtClean="0"/>
              <a:t> </a:t>
            </a:r>
            <a:r>
              <a:rPr lang="en-US" sz="2800" b="1" dirty="0" err="1" smtClean="0"/>
              <a:t>dan</a:t>
            </a:r>
            <a:r>
              <a:rPr lang="en-US" sz="2800" b="1" dirty="0" smtClean="0"/>
              <a:t> </a:t>
            </a:r>
            <a:r>
              <a:rPr lang="en-US" sz="2800" b="1" dirty="0" err="1" smtClean="0"/>
              <a:t>Periode</a:t>
            </a:r>
            <a:r>
              <a:rPr lang="en-US" sz="2800" b="1" dirty="0" smtClean="0"/>
              <a:t> </a:t>
            </a:r>
            <a:r>
              <a:rPr lang="en-US" sz="2800" b="1" dirty="0" err="1" smtClean="0"/>
              <a:t>Parsial</a:t>
            </a:r>
            <a:r>
              <a:rPr lang="en-US" sz="2800" b="1" dirty="0" smtClean="0"/>
              <a:t> </a:t>
            </a:r>
            <a:r>
              <a:rPr lang="en-US" sz="2800" b="1" dirty="0" err="1" smtClean="0"/>
              <a:t>atau</a:t>
            </a:r>
            <a:r>
              <a:rPr lang="en-US" sz="2800" b="1" dirty="0" smtClean="0"/>
              <a:t> </a:t>
            </a:r>
            <a:r>
              <a:rPr lang="en-US" sz="2800" b="1" dirty="0" err="1" smtClean="0"/>
              <a:t>Sebagian</a:t>
            </a:r>
            <a:r>
              <a:rPr lang="en-US" sz="2800" b="1" dirty="0" smtClean="0"/>
              <a:t> </a:t>
            </a:r>
            <a:endParaRPr lang="en-US" sz="2800" dirty="0" smtClean="0"/>
          </a:p>
          <a:p>
            <a:pPr algn="just">
              <a:lnSpc>
                <a:spcPct val="150000"/>
              </a:lnSpc>
            </a:pPr>
            <a:r>
              <a:rPr lang="en-US" sz="2800" dirty="0" err="1" smtClean="0"/>
              <a:t>Diasumsikan</a:t>
            </a:r>
            <a:r>
              <a:rPr lang="en-US" sz="2800" dirty="0" smtClean="0"/>
              <a:t> </a:t>
            </a:r>
            <a:r>
              <a:rPr lang="en-US" sz="2800" dirty="0" err="1" smtClean="0"/>
              <a:t>Raffa</a:t>
            </a:r>
            <a:r>
              <a:rPr lang="en-US" sz="2800" dirty="0" smtClean="0"/>
              <a:t> Co </a:t>
            </a:r>
            <a:r>
              <a:rPr lang="en-US" sz="2800" dirty="0" err="1" smtClean="0"/>
              <a:t>membeli</a:t>
            </a:r>
            <a:r>
              <a:rPr lang="en-US" sz="2800" dirty="0" smtClean="0"/>
              <a:t> </a:t>
            </a:r>
            <a:r>
              <a:rPr lang="en-US" sz="2800" dirty="0" err="1" smtClean="0"/>
              <a:t>mesin</a:t>
            </a:r>
            <a:r>
              <a:rPr lang="en-US" sz="2800" dirty="0" smtClean="0"/>
              <a:t> </a:t>
            </a:r>
            <a:r>
              <a:rPr lang="en-US" sz="2800" dirty="0" err="1" smtClean="0"/>
              <a:t>dengan</a:t>
            </a:r>
            <a:r>
              <a:rPr lang="en-US" sz="2800" dirty="0" smtClean="0"/>
              <a:t> </a:t>
            </a:r>
            <a:r>
              <a:rPr lang="en-US" sz="2800" dirty="0" err="1" smtClean="0"/>
              <a:t>harga</a:t>
            </a:r>
            <a:r>
              <a:rPr lang="en-US" sz="2800" dirty="0" smtClean="0"/>
              <a:t> € 150,000 </a:t>
            </a:r>
            <a:r>
              <a:rPr lang="en-US" sz="2800" dirty="0" err="1" smtClean="0"/>
              <a:t>pada</a:t>
            </a:r>
            <a:r>
              <a:rPr lang="en-US" sz="2800" dirty="0" smtClean="0"/>
              <a:t> </a:t>
            </a:r>
            <a:r>
              <a:rPr lang="en-US" sz="2800" dirty="0" err="1" smtClean="0"/>
              <a:t>tanggal</a:t>
            </a:r>
            <a:r>
              <a:rPr lang="en-US" sz="2800" dirty="0" smtClean="0"/>
              <a:t> 1 </a:t>
            </a:r>
            <a:r>
              <a:rPr lang="en-US" sz="2800" dirty="0" err="1" smtClean="0"/>
              <a:t>Agustus</a:t>
            </a:r>
            <a:r>
              <a:rPr lang="en-US" sz="2800" dirty="0" smtClean="0"/>
              <a:t>  </a:t>
            </a:r>
            <a:r>
              <a:rPr lang="en-US" sz="2800" dirty="0" smtClean="0"/>
              <a:t>2010.  </a:t>
            </a:r>
            <a:r>
              <a:rPr lang="en-US" sz="2800" dirty="0" smtClean="0"/>
              <a:t>Perusahaan  </a:t>
            </a:r>
            <a:r>
              <a:rPr lang="en-US" sz="2800" dirty="0" err="1" smtClean="0"/>
              <a:t>mengestimasikan</a:t>
            </a:r>
            <a:r>
              <a:rPr lang="en-US" sz="2800" dirty="0" smtClean="0"/>
              <a:t>  </a:t>
            </a:r>
            <a:r>
              <a:rPr lang="en-US" sz="2800" dirty="0" err="1" smtClean="0"/>
              <a:t>mesin</a:t>
            </a:r>
            <a:r>
              <a:rPr lang="en-US" sz="2800" dirty="0" smtClean="0"/>
              <a:t>  </a:t>
            </a:r>
            <a:r>
              <a:rPr lang="en-US" sz="2800" dirty="0" err="1" smtClean="0"/>
              <a:t>akan</a:t>
            </a:r>
            <a:r>
              <a:rPr lang="en-US" sz="2800" dirty="0" smtClean="0"/>
              <a:t>  </a:t>
            </a:r>
            <a:r>
              <a:rPr lang="en-US" sz="2800" dirty="0" err="1" smtClean="0"/>
              <a:t>menghasilkan</a:t>
            </a:r>
            <a:r>
              <a:rPr lang="en-US" sz="2800" dirty="0" smtClean="0"/>
              <a:t>  </a:t>
            </a:r>
            <a:r>
              <a:rPr lang="en-US" sz="2800" dirty="0" err="1" smtClean="0"/>
              <a:t>nilai</a:t>
            </a:r>
            <a:r>
              <a:rPr lang="en-US" sz="2800" dirty="0" smtClean="0"/>
              <a:t> </a:t>
            </a:r>
            <a:r>
              <a:rPr lang="en-US" sz="2800" dirty="0" err="1" smtClean="0"/>
              <a:t>sisa</a:t>
            </a:r>
            <a:r>
              <a:rPr lang="en-US" sz="2800" dirty="0" smtClean="0"/>
              <a:t>  </a:t>
            </a:r>
            <a:r>
              <a:rPr lang="en-US" sz="2800" dirty="0" err="1" smtClean="0"/>
              <a:t>sebesar</a:t>
            </a:r>
            <a:r>
              <a:rPr lang="en-US" sz="2800" dirty="0" smtClean="0"/>
              <a:t>  €  24,000  </a:t>
            </a:r>
            <a:r>
              <a:rPr lang="en-US" sz="2800" dirty="0" err="1" smtClean="0"/>
              <a:t>di</a:t>
            </a:r>
            <a:r>
              <a:rPr lang="en-US" sz="2800" dirty="0" smtClean="0"/>
              <a:t>  </a:t>
            </a:r>
            <a:r>
              <a:rPr lang="en-US" sz="2800" dirty="0" err="1" smtClean="0"/>
              <a:t>akhir</a:t>
            </a:r>
            <a:r>
              <a:rPr lang="en-US" sz="2800" dirty="0" smtClean="0"/>
              <a:t>  </a:t>
            </a:r>
            <a:r>
              <a:rPr lang="en-US" sz="2800" dirty="0" err="1" smtClean="0"/>
              <a:t>masa</a:t>
            </a:r>
            <a:r>
              <a:rPr lang="en-US" sz="2800" dirty="0" smtClean="0"/>
              <a:t>  </a:t>
            </a:r>
            <a:r>
              <a:rPr lang="en-US" sz="2800" dirty="0" err="1" smtClean="0"/>
              <a:t>manfaatnya</a:t>
            </a:r>
            <a:r>
              <a:rPr lang="en-US" sz="2800" dirty="0" smtClean="0"/>
              <a:t>.  </a:t>
            </a:r>
            <a:r>
              <a:rPr lang="en-US" sz="2800" dirty="0" err="1" smtClean="0"/>
              <a:t>Jika</a:t>
            </a:r>
            <a:r>
              <a:rPr lang="en-US" sz="2800" dirty="0" smtClean="0"/>
              <a:t>  </a:t>
            </a:r>
            <a:r>
              <a:rPr lang="en-US" sz="2800" dirty="0" err="1" smtClean="0"/>
              <a:t>masa</a:t>
            </a:r>
            <a:r>
              <a:rPr lang="en-US" sz="2800" dirty="0" smtClean="0"/>
              <a:t>  </a:t>
            </a:r>
            <a:r>
              <a:rPr lang="en-US" sz="2800" dirty="0" err="1" smtClean="0"/>
              <a:t>manfaatnya</a:t>
            </a:r>
            <a:r>
              <a:rPr lang="en-US" sz="2800" dirty="0" smtClean="0"/>
              <a:t> </a:t>
            </a:r>
            <a:r>
              <a:rPr lang="en-US" sz="2800" dirty="0" err="1" smtClean="0"/>
              <a:t>diestimasikan</a:t>
            </a:r>
            <a:r>
              <a:rPr lang="en-US" sz="2800" dirty="0" smtClean="0"/>
              <a:t> 5 </a:t>
            </a:r>
            <a:r>
              <a:rPr lang="en-US" sz="2800" dirty="0" err="1" smtClean="0"/>
              <a:t>tahun</a:t>
            </a:r>
            <a:r>
              <a:rPr lang="en-US" sz="2800" dirty="0" smtClean="0"/>
              <a:t>, </a:t>
            </a:r>
            <a:r>
              <a:rPr lang="en-US" sz="2800" dirty="0" err="1" smtClean="0"/>
              <a:t>dan</a:t>
            </a:r>
            <a:r>
              <a:rPr lang="en-US" sz="2800" dirty="0" smtClean="0"/>
              <a:t> </a:t>
            </a:r>
            <a:r>
              <a:rPr lang="en-US" sz="2800" dirty="0" err="1" smtClean="0"/>
              <a:t>lamanya</a:t>
            </a:r>
            <a:r>
              <a:rPr lang="en-US" sz="2800" dirty="0" smtClean="0"/>
              <a:t> </a:t>
            </a:r>
            <a:r>
              <a:rPr lang="en-US" sz="2800" dirty="0" err="1" smtClean="0"/>
              <a:t>bekerja</a:t>
            </a:r>
            <a:r>
              <a:rPr lang="en-US" sz="2800" dirty="0" smtClean="0"/>
              <a:t> </a:t>
            </a:r>
            <a:r>
              <a:rPr lang="en-US" sz="2800" dirty="0" err="1" smtClean="0"/>
              <a:t>diestimasikan</a:t>
            </a:r>
            <a:r>
              <a:rPr lang="en-US" sz="2800" dirty="0" smtClean="0"/>
              <a:t> 21,000 jam, </a:t>
            </a:r>
            <a:r>
              <a:rPr lang="en-US" sz="2800" dirty="0" err="1" smtClean="0"/>
              <a:t>periode</a:t>
            </a:r>
            <a:r>
              <a:rPr lang="en-US" sz="2800" dirty="0" smtClean="0"/>
              <a:t> </a:t>
            </a:r>
            <a:r>
              <a:rPr lang="en-US" sz="2800" dirty="0" err="1" smtClean="0"/>
              <a:t>berakhir</a:t>
            </a:r>
            <a:r>
              <a:rPr lang="en-US" sz="2800" dirty="0" smtClean="0"/>
              <a:t> 31 </a:t>
            </a:r>
            <a:r>
              <a:rPr lang="en-US" sz="2800" dirty="0" err="1" smtClean="0"/>
              <a:t>Desember</a:t>
            </a:r>
            <a:r>
              <a:rPr lang="en-US" sz="2800" dirty="0" smtClean="0"/>
              <a:t>. </a:t>
            </a:r>
            <a:r>
              <a:rPr lang="en-US" sz="2800" dirty="0" err="1" smtClean="0"/>
              <a:t>Hitunglah</a:t>
            </a:r>
            <a:r>
              <a:rPr lang="en-US" sz="2800" dirty="0" smtClean="0"/>
              <a:t> </a:t>
            </a:r>
            <a:r>
              <a:rPr lang="en-US" sz="2800" dirty="0" err="1" smtClean="0"/>
              <a:t>biaya</a:t>
            </a:r>
            <a:r>
              <a:rPr lang="en-US" sz="2800" dirty="0" smtClean="0"/>
              <a:t> </a:t>
            </a:r>
            <a:r>
              <a:rPr lang="en-US" sz="2800" dirty="0" err="1" smtClean="0"/>
              <a:t>depresiasi</a:t>
            </a:r>
            <a:r>
              <a:rPr lang="en-US" sz="2800" dirty="0" smtClean="0"/>
              <a:t> </a:t>
            </a:r>
            <a:r>
              <a:rPr lang="en-US" sz="2800" dirty="0" err="1" smtClean="0"/>
              <a:t>berdasarkan</a:t>
            </a:r>
            <a:r>
              <a:rPr lang="en-US" sz="2800" dirty="0" smtClean="0"/>
              <a:t> </a:t>
            </a:r>
            <a:r>
              <a:rPr lang="en-US" sz="2800" dirty="0" err="1" smtClean="0"/>
              <a:t>metode</a:t>
            </a:r>
            <a:r>
              <a:rPr lang="en-US" sz="2800" dirty="0" smtClean="0"/>
              <a:t> </a:t>
            </a:r>
            <a:r>
              <a:rPr lang="en-US" sz="2800" dirty="0" err="1" smtClean="0"/>
              <a:t>berikut</a:t>
            </a:r>
            <a:r>
              <a:rPr lang="en-US" sz="28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Metode</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
        <p:nvSpPr>
          <p:cNvPr id="7" name="TextBox 6"/>
          <p:cNvSpPr txBox="1"/>
          <p:nvPr/>
        </p:nvSpPr>
        <p:spPr>
          <a:xfrm>
            <a:off x="593124" y="1235676"/>
            <a:ext cx="3435179" cy="461665"/>
          </a:xfrm>
          <a:prstGeom prst="rect">
            <a:avLst/>
          </a:prstGeom>
          <a:noFill/>
        </p:spPr>
        <p:txBody>
          <a:bodyPr wrap="square" rtlCol="0">
            <a:spAutoFit/>
          </a:bodyPr>
          <a:lstStyle/>
          <a:p>
            <a:r>
              <a:rPr lang="en-US" sz="2400" dirty="0" err="1" smtClean="0"/>
              <a:t>Metode</a:t>
            </a:r>
            <a:r>
              <a:rPr lang="en-US" sz="2400" dirty="0" smtClean="0"/>
              <a:t> </a:t>
            </a:r>
            <a:r>
              <a:rPr lang="en-US" sz="2400" dirty="0" err="1" smtClean="0"/>
              <a:t>Garis</a:t>
            </a:r>
            <a:r>
              <a:rPr lang="en-US" sz="2400" dirty="0" smtClean="0"/>
              <a:t> </a:t>
            </a:r>
            <a:r>
              <a:rPr lang="en-US" sz="2400" dirty="0" err="1" smtClean="0"/>
              <a:t>Lurus</a:t>
            </a:r>
            <a:endParaRPr lang="en-US" sz="2400" dirty="0" smtClean="0"/>
          </a:p>
        </p:txBody>
      </p:sp>
      <p:graphicFrame>
        <p:nvGraphicFramePr>
          <p:cNvPr id="8" name="Table 7"/>
          <p:cNvGraphicFramePr>
            <a:graphicFrameLocks noGrp="1"/>
          </p:cNvGraphicFramePr>
          <p:nvPr/>
        </p:nvGraphicFramePr>
        <p:xfrm>
          <a:off x="296562" y="1902940"/>
          <a:ext cx="11467069" cy="3657600"/>
        </p:xfrm>
        <a:graphic>
          <a:graphicData uri="http://schemas.openxmlformats.org/drawingml/2006/table">
            <a:tbl>
              <a:tblPr/>
              <a:tblGrid>
                <a:gridCol w="1045539"/>
                <a:gridCol w="1747088"/>
                <a:gridCol w="394098"/>
                <a:gridCol w="975115"/>
                <a:gridCol w="490266"/>
                <a:gridCol w="1454546"/>
                <a:gridCol w="486203"/>
                <a:gridCol w="1038766"/>
                <a:gridCol w="490266"/>
                <a:gridCol w="1653630"/>
                <a:gridCol w="1691552"/>
              </a:tblGrid>
              <a:tr h="882272">
                <a:tc>
                  <a:txBody>
                    <a:bodyPr/>
                    <a:lstStyle/>
                    <a:p>
                      <a:pPr marL="0" marR="0" algn="ctr">
                        <a:spcBef>
                          <a:spcPts val="0"/>
                        </a:spcBef>
                        <a:spcAft>
                          <a:spcPts val="0"/>
                        </a:spcAft>
                      </a:pPr>
                      <a:r>
                        <a:rPr lang="en-US" sz="2400">
                          <a:latin typeface="Tahoma"/>
                          <a:ea typeface="Arial Narrow"/>
                          <a:cs typeface="Times New Roman"/>
                        </a:rPr>
                        <a:t>Year</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Tahoma"/>
                          <a:ea typeface="Arial Narrow"/>
                          <a:cs typeface="Times New Roman"/>
                        </a:rPr>
                        <a:t>Depreciable Base</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Tahoma"/>
                          <a:ea typeface="Arial Narrow"/>
                          <a:cs typeface="Times New Roman"/>
                        </a:rPr>
                        <a:t>Years</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Tahoma"/>
                          <a:ea typeface="Arial Narrow"/>
                          <a:cs typeface="Times New Roman"/>
                        </a:rPr>
                        <a:t>Annual Expense</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Tahoma"/>
                          <a:ea typeface="Arial Narrow"/>
                          <a:cs typeface="Times New Roman"/>
                        </a:rPr>
                        <a:t>Partial Year</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Tahoma"/>
                          <a:ea typeface="Arial Narrow"/>
                          <a:cs typeface="Times New Roman"/>
                        </a:rPr>
                        <a:t>Current Year Expense</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Tahoma"/>
                          <a:ea typeface="Arial Narrow"/>
                          <a:cs typeface="Times New Roman"/>
                        </a:rPr>
                        <a:t>Accum. Deprec.</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091">
                <a:tc>
                  <a:txBody>
                    <a:bodyPr/>
                    <a:lstStyle/>
                    <a:p>
                      <a:pPr marL="0" marR="0" algn="ctr">
                        <a:spcBef>
                          <a:spcPts val="0"/>
                        </a:spcBef>
                        <a:spcAft>
                          <a:spcPts val="0"/>
                        </a:spcAft>
                      </a:pPr>
                      <a:r>
                        <a:rPr lang="en-US" sz="2400">
                          <a:latin typeface="Tahoma"/>
                          <a:ea typeface="Arial Narrow"/>
                          <a:cs typeface="Times New Roman"/>
                        </a:rPr>
                        <a:t>2010</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400">
                          <a:latin typeface="Tahoma"/>
                          <a:ea typeface="Arial Narrow"/>
                          <a:cs typeface="Times New Roman"/>
                        </a:rPr>
                        <a:t>$126.000</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400">
                          <a:latin typeface="Tahoma"/>
                          <a:ea typeface="Arial Narrow"/>
                          <a:cs typeface="Times New Roman"/>
                        </a:rPr>
                        <a:t>5</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400">
                          <a:latin typeface="Tahoma"/>
                          <a:ea typeface="Arial Narrow"/>
                          <a:cs typeface="Times New Roman"/>
                        </a:rPr>
                        <a:t>$25.200</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400">
                          <a:latin typeface="Tahoma"/>
                          <a:ea typeface="Arial Narrow"/>
                          <a:cs typeface="Times New Roman"/>
                        </a:rPr>
                        <a:t>X</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400">
                          <a:latin typeface="Tahoma"/>
                          <a:ea typeface="Arial Narrow"/>
                          <a:cs typeface="Times New Roman"/>
                        </a:rPr>
                        <a:t>5/12</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2400">
                          <a:latin typeface="Tahoma"/>
                          <a:ea typeface="Arial Narrow"/>
                          <a:cs typeface="Times New Roman"/>
                        </a:rPr>
                        <a:t>$10.500</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2400">
                          <a:latin typeface="Tahoma"/>
                          <a:ea typeface="Arial Narrow"/>
                          <a:cs typeface="Times New Roman"/>
                        </a:rPr>
                        <a:t>$   10.500</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94091">
                <a:tc>
                  <a:txBody>
                    <a:bodyPr/>
                    <a:lstStyle/>
                    <a:p>
                      <a:pPr marL="0" marR="0" algn="ctr">
                        <a:spcBef>
                          <a:spcPts val="0"/>
                        </a:spcBef>
                        <a:spcAft>
                          <a:spcPts val="0"/>
                        </a:spcAft>
                      </a:pPr>
                      <a:r>
                        <a:rPr lang="en-US" sz="2400">
                          <a:latin typeface="Tahoma"/>
                          <a:ea typeface="Arial Narrow"/>
                          <a:cs typeface="Times New Roman"/>
                        </a:rPr>
                        <a:t>2011</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126.000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5</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25.200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400">
                          <a:latin typeface="Tahoma"/>
                          <a:ea typeface="Arial Narrow"/>
                          <a:cs typeface="Times New Roman"/>
                        </a:rPr>
                        <a:t>25.200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400">
                          <a:latin typeface="Tahoma"/>
                          <a:ea typeface="Arial Narrow"/>
                          <a:cs typeface="Times New Roman"/>
                        </a:rPr>
                        <a:t>35.700</a:t>
                      </a:r>
                      <a:endParaRPr lang="en-US" sz="2400">
                        <a:latin typeface="Arial Narrow"/>
                        <a:ea typeface="Arial Narrow"/>
                        <a:cs typeface="Times New Roman"/>
                      </a:endParaRPr>
                    </a:p>
                  </a:txBody>
                  <a:tcPr marL="68580" marR="68580" marT="0" marB="0">
                    <a:lnL>
                      <a:noFill/>
                    </a:lnL>
                    <a:lnR>
                      <a:noFill/>
                    </a:lnR>
                    <a:lnT>
                      <a:noFill/>
                    </a:lnT>
                    <a:lnB>
                      <a:noFill/>
                    </a:lnB>
                  </a:tcPr>
                </a:tc>
              </a:tr>
              <a:tr h="294091">
                <a:tc>
                  <a:txBody>
                    <a:bodyPr/>
                    <a:lstStyle/>
                    <a:p>
                      <a:pPr marL="0" marR="0" algn="ctr">
                        <a:spcBef>
                          <a:spcPts val="0"/>
                        </a:spcBef>
                        <a:spcAft>
                          <a:spcPts val="0"/>
                        </a:spcAft>
                      </a:pPr>
                      <a:r>
                        <a:rPr lang="en-US" sz="2400">
                          <a:latin typeface="Tahoma"/>
                          <a:ea typeface="Arial Narrow"/>
                          <a:cs typeface="Times New Roman"/>
                        </a:rPr>
                        <a:t>2012</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126.000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5</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25.200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400">
                          <a:latin typeface="Tahoma"/>
                          <a:ea typeface="Arial Narrow"/>
                          <a:cs typeface="Times New Roman"/>
                        </a:rPr>
                        <a:t>25.200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400">
                          <a:latin typeface="Tahoma"/>
                          <a:ea typeface="Arial Narrow"/>
                          <a:cs typeface="Times New Roman"/>
                        </a:rPr>
                        <a:t>60.900</a:t>
                      </a:r>
                      <a:endParaRPr lang="en-US" sz="2400">
                        <a:latin typeface="Arial Narrow"/>
                        <a:ea typeface="Arial Narrow"/>
                        <a:cs typeface="Times New Roman"/>
                      </a:endParaRPr>
                    </a:p>
                  </a:txBody>
                  <a:tcPr marL="68580" marR="68580" marT="0" marB="0">
                    <a:lnL>
                      <a:noFill/>
                    </a:lnL>
                    <a:lnR>
                      <a:noFill/>
                    </a:lnR>
                    <a:lnT>
                      <a:noFill/>
                    </a:lnT>
                    <a:lnB>
                      <a:noFill/>
                    </a:lnB>
                  </a:tcPr>
                </a:tc>
              </a:tr>
              <a:tr h="294091">
                <a:tc>
                  <a:txBody>
                    <a:bodyPr/>
                    <a:lstStyle/>
                    <a:p>
                      <a:pPr marL="0" marR="0" algn="ctr">
                        <a:spcBef>
                          <a:spcPts val="0"/>
                        </a:spcBef>
                        <a:spcAft>
                          <a:spcPts val="0"/>
                        </a:spcAft>
                      </a:pPr>
                      <a:r>
                        <a:rPr lang="en-US" sz="2400">
                          <a:latin typeface="Tahoma"/>
                          <a:ea typeface="Arial Narrow"/>
                          <a:cs typeface="Times New Roman"/>
                        </a:rPr>
                        <a:t>2013</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126.000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5</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25.200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400">
                          <a:latin typeface="Tahoma"/>
                          <a:ea typeface="Arial Narrow"/>
                          <a:cs typeface="Times New Roman"/>
                        </a:rPr>
                        <a:t>25.200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400">
                          <a:latin typeface="Tahoma"/>
                          <a:ea typeface="Arial Narrow"/>
                          <a:cs typeface="Times New Roman"/>
                        </a:rPr>
                        <a:t>86.100</a:t>
                      </a:r>
                      <a:endParaRPr lang="en-US" sz="2400">
                        <a:latin typeface="Arial Narrow"/>
                        <a:ea typeface="Arial Narrow"/>
                        <a:cs typeface="Times New Roman"/>
                      </a:endParaRPr>
                    </a:p>
                  </a:txBody>
                  <a:tcPr marL="68580" marR="68580" marT="0" marB="0">
                    <a:lnL>
                      <a:noFill/>
                    </a:lnL>
                    <a:lnR>
                      <a:noFill/>
                    </a:lnR>
                    <a:lnT>
                      <a:noFill/>
                    </a:lnT>
                    <a:lnB>
                      <a:noFill/>
                    </a:lnB>
                  </a:tcPr>
                </a:tc>
              </a:tr>
              <a:tr h="294091">
                <a:tc>
                  <a:txBody>
                    <a:bodyPr/>
                    <a:lstStyle/>
                    <a:p>
                      <a:pPr marL="0" marR="0" algn="ctr">
                        <a:spcBef>
                          <a:spcPts val="0"/>
                        </a:spcBef>
                        <a:spcAft>
                          <a:spcPts val="0"/>
                        </a:spcAft>
                      </a:pPr>
                      <a:r>
                        <a:rPr lang="en-US" sz="2400">
                          <a:latin typeface="Tahoma"/>
                          <a:ea typeface="Arial Narrow"/>
                          <a:cs typeface="Times New Roman"/>
                        </a:rPr>
                        <a:t>2014</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126.000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5</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25.200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400">
                          <a:latin typeface="Tahoma"/>
                          <a:ea typeface="Arial Narrow"/>
                          <a:cs typeface="Times New Roman"/>
                        </a:rPr>
                        <a:t>25.200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400">
                          <a:latin typeface="Tahoma"/>
                          <a:ea typeface="Arial Narrow"/>
                          <a:cs typeface="Times New Roman"/>
                        </a:rPr>
                        <a:t>111.300</a:t>
                      </a:r>
                      <a:endParaRPr lang="en-US" sz="2400">
                        <a:latin typeface="Arial Narrow"/>
                        <a:ea typeface="Arial Narrow"/>
                        <a:cs typeface="Times New Roman"/>
                      </a:endParaRPr>
                    </a:p>
                  </a:txBody>
                  <a:tcPr marL="68580" marR="68580" marT="0" marB="0">
                    <a:lnL>
                      <a:noFill/>
                    </a:lnL>
                    <a:lnR>
                      <a:noFill/>
                    </a:lnR>
                    <a:lnT>
                      <a:noFill/>
                    </a:lnT>
                    <a:lnB>
                      <a:noFill/>
                    </a:lnB>
                  </a:tcPr>
                </a:tc>
              </a:tr>
              <a:tr h="294091">
                <a:tc>
                  <a:txBody>
                    <a:bodyPr/>
                    <a:lstStyle/>
                    <a:p>
                      <a:pPr marL="0" marR="0" algn="ctr">
                        <a:spcBef>
                          <a:spcPts val="0"/>
                        </a:spcBef>
                        <a:spcAft>
                          <a:spcPts val="0"/>
                        </a:spcAft>
                      </a:pPr>
                      <a:r>
                        <a:rPr lang="en-US" sz="2400">
                          <a:latin typeface="Tahoma"/>
                          <a:ea typeface="Arial Narrow"/>
                          <a:cs typeface="Times New Roman"/>
                        </a:rPr>
                        <a:t>2015</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126.000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5</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25.200</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X</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7/12</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400">
                          <a:latin typeface="Tahoma"/>
                          <a:ea typeface="Arial Narrow"/>
                          <a:cs typeface="Times New Roman"/>
                        </a:rPr>
                        <a:t>=</a:t>
                      </a:r>
                      <a:endParaRPr lang="en-US" sz="24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400">
                          <a:latin typeface="Tahoma"/>
                          <a:ea typeface="Arial Narrow"/>
                          <a:cs typeface="Times New Roman"/>
                        </a:rPr>
                        <a:t>14.700</a:t>
                      </a:r>
                      <a:endParaRPr lang="en-US" sz="24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a:latin typeface="Tahoma"/>
                          <a:ea typeface="Arial Narrow"/>
                          <a:cs typeface="Times New Roman"/>
                        </a:rPr>
                        <a:t>126.000</a:t>
                      </a:r>
                      <a:endParaRPr lang="en-US" sz="2400">
                        <a:latin typeface="Arial Narrow"/>
                        <a:ea typeface="Arial Narrow"/>
                        <a:cs typeface="Times New Roman"/>
                      </a:endParaRPr>
                    </a:p>
                  </a:txBody>
                  <a:tcPr marL="68580" marR="68580" marT="0" marB="0">
                    <a:lnL>
                      <a:noFill/>
                    </a:lnL>
                    <a:lnR>
                      <a:noFill/>
                    </a:lnR>
                    <a:lnT>
                      <a:noFill/>
                    </a:lnT>
                    <a:lnB>
                      <a:noFill/>
                    </a:lnB>
                  </a:tcPr>
                </a:tc>
              </a:tr>
              <a:tr h="294091">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4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400">
                          <a:latin typeface="Tahoma"/>
                          <a:ea typeface="Arial Narrow"/>
                          <a:cs typeface="Times New Roman"/>
                        </a:rPr>
                        <a:t>$126.000</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2400" dirty="0">
                        <a:latin typeface="Tahoma"/>
                        <a:ea typeface="Arial Narrow"/>
                        <a:cs typeface="Times New Roman"/>
                      </a:endParaRPr>
                    </a:p>
                  </a:txBody>
                  <a:tcPr marL="68580" marR="68580" marT="0" marB="0">
                    <a:lnL>
                      <a:noFill/>
                    </a:lnL>
                    <a:lnR>
                      <a:noFill/>
                    </a:lnR>
                    <a:lnT>
                      <a:noFill/>
                    </a:lnT>
                    <a:lnB>
                      <a:noFill/>
                    </a:lnB>
                  </a:tcPr>
                </a:tc>
              </a:tr>
            </a:tbl>
          </a:graphicData>
        </a:graphic>
      </p:graphicFrame>
      <p:sp>
        <p:nvSpPr>
          <p:cNvPr id="9" name="TextBox 8"/>
          <p:cNvSpPr txBox="1"/>
          <p:nvPr/>
        </p:nvSpPr>
        <p:spPr>
          <a:xfrm>
            <a:off x="518983" y="5609968"/>
            <a:ext cx="8575589" cy="1200329"/>
          </a:xfrm>
          <a:prstGeom prst="rect">
            <a:avLst/>
          </a:prstGeom>
          <a:noFill/>
        </p:spPr>
        <p:txBody>
          <a:bodyPr wrap="square" rtlCol="0">
            <a:spAutoFit/>
          </a:bodyPr>
          <a:lstStyle/>
          <a:p>
            <a:r>
              <a:rPr lang="en-US" sz="2400" dirty="0" smtClean="0">
                <a:solidFill>
                  <a:srgbClr val="C00000"/>
                </a:solidFill>
              </a:rPr>
              <a:t>Journal entry :</a:t>
            </a:r>
          </a:p>
          <a:p>
            <a:r>
              <a:rPr lang="en-US" sz="2400" dirty="0" smtClean="0">
                <a:solidFill>
                  <a:srgbClr val="C00000"/>
                </a:solidFill>
              </a:rPr>
              <a:t>2010	Depreciation expense		10.500</a:t>
            </a:r>
          </a:p>
          <a:p>
            <a:r>
              <a:rPr lang="en-US" sz="2400" dirty="0" smtClean="0">
                <a:solidFill>
                  <a:srgbClr val="C00000"/>
                </a:solidFill>
              </a:rPr>
              <a:t>		Accumulated depreciation		10.500</a:t>
            </a:r>
          </a:p>
        </p:txBody>
      </p:sp>
    </p:spTree>
    <p:extLst>
      <p:ext uri="{BB962C8B-B14F-4D97-AF65-F5344CB8AC3E}">
        <p14:creationId xmlns:p14="http://schemas.microsoft.com/office/powerpoint/2010/main" xmlns="" val="272049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2F0169FE-9207-49B6-88E2-24A422BA7E35}"/>
              </a:ext>
            </a:extLst>
          </p:cNvPr>
          <p:cNvGrpSpPr/>
          <p:nvPr/>
        </p:nvGrpSpPr>
        <p:grpSpPr>
          <a:xfrm rot="10800000">
            <a:off x="3277115" y="343559"/>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xmlns=""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xmlns=""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xmlns="" id="{9C5785E5-E343-4372-801A-DBC1D253C837}"/>
              </a:ext>
            </a:extLst>
          </p:cNvPr>
          <p:cNvSpPr txBox="1"/>
          <p:nvPr/>
        </p:nvSpPr>
        <p:spPr>
          <a:xfrm>
            <a:off x="4250721" y="572659"/>
            <a:ext cx="5767907" cy="707886"/>
          </a:xfrm>
          <a:prstGeom prst="rect">
            <a:avLst/>
          </a:prstGeom>
          <a:noFill/>
        </p:spPr>
        <p:txBody>
          <a:bodyPr wrap="square" rtlCol="0" anchor="ctr">
            <a:spAutoFit/>
          </a:bodyPr>
          <a:lstStyle/>
          <a:p>
            <a:r>
              <a:rPr lang="en-US" altLang="ko-KR" sz="4000" b="1" dirty="0" err="1" smtClean="0">
                <a:solidFill>
                  <a:schemeClr val="bg1"/>
                </a:solidFill>
                <a:latin typeface="+mj-lt"/>
                <a:cs typeface="Arial" pitchFamily="34" charset="0"/>
              </a:rPr>
              <a:t>Capaian</a:t>
            </a:r>
            <a:r>
              <a:rPr lang="en-US" altLang="ko-KR" sz="4000" b="1" dirty="0" smtClean="0">
                <a:solidFill>
                  <a:schemeClr val="bg1"/>
                </a:solidFill>
                <a:latin typeface="+mj-lt"/>
                <a:cs typeface="Arial" pitchFamily="34" charset="0"/>
              </a:rPr>
              <a:t> </a:t>
            </a:r>
            <a:r>
              <a:rPr lang="en-US" altLang="ko-KR" sz="4000" b="1" dirty="0" err="1" smtClean="0">
                <a:solidFill>
                  <a:schemeClr val="bg1"/>
                </a:solidFill>
                <a:latin typeface="+mj-lt"/>
                <a:cs typeface="Arial" pitchFamily="34" charset="0"/>
              </a:rPr>
              <a:t>Pembelajaran</a:t>
            </a:r>
            <a:endParaRPr lang="ko-KR" altLang="en-US" sz="4000" b="1" dirty="0">
              <a:solidFill>
                <a:schemeClr val="bg1"/>
              </a:solidFill>
              <a:latin typeface="+mj-lt"/>
              <a:cs typeface="Arial" pitchFamily="34" charset="0"/>
            </a:endParaRPr>
          </a:p>
        </p:txBody>
      </p:sp>
      <p:sp>
        <p:nvSpPr>
          <p:cNvPr id="20" name="TextBox 19">
            <a:extLst>
              <a:ext uri="{FF2B5EF4-FFF2-40B4-BE49-F238E27FC236}">
                <a16:creationId xmlns:a16="http://schemas.microsoft.com/office/drawing/2014/main" xmlns="" id="{41CE6B9E-73E2-4B38-98C5-2C3C5D875F26}"/>
              </a:ext>
            </a:extLst>
          </p:cNvPr>
          <p:cNvSpPr txBox="1"/>
          <p:nvPr/>
        </p:nvSpPr>
        <p:spPr>
          <a:xfrm>
            <a:off x="4327078" y="1681729"/>
            <a:ext cx="6966997" cy="4455835"/>
          </a:xfrm>
          <a:prstGeom prst="rect">
            <a:avLst/>
          </a:prstGeom>
          <a:noFill/>
        </p:spPr>
        <p:txBody>
          <a:bodyPr wrap="square" rtlCol="0" anchor="ctr">
            <a:spAutoFit/>
          </a:bodyPr>
          <a:lstStyle/>
          <a:p>
            <a:pPr algn="just">
              <a:lnSpc>
                <a:spcPct val="150000"/>
              </a:lnSpc>
            </a:pPr>
            <a:r>
              <a:rPr lang="en-US" sz="2400" dirty="0" err="1" smtClean="0"/>
              <a:t>Mahasiswa</a:t>
            </a:r>
            <a:r>
              <a:rPr lang="en-US" sz="2400" dirty="0" smtClean="0"/>
              <a:t> </a:t>
            </a:r>
            <a:r>
              <a:rPr lang="en-US" sz="2400" dirty="0" err="1" smtClean="0"/>
              <a:t>mampu</a:t>
            </a:r>
            <a:r>
              <a:rPr lang="en-US" sz="2400" dirty="0" smtClean="0"/>
              <a:t> </a:t>
            </a:r>
            <a:r>
              <a:rPr lang="en-US" sz="2400" dirty="0" err="1" smtClean="0"/>
              <a:t>memahami</a:t>
            </a:r>
            <a:r>
              <a:rPr lang="en-US" sz="2400" dirty="0" smtClean="0"/>
              <a:t> </a:t>
            </a:r>
            <a:r>
              <a:rPr lang="en-US" sz="2400" dirty="0" err="1" smtClean="0"/>
              <a:t>tentang</a:t>
            </a:r>
            <a:r>
              <a:rPr lang="en-US" sz="2400" dirty="0" smtClean="0"/>
              <a:t> </a:t>
            </a:r>
            <a:r>
              <a:rPr lang="en-US" sz="2400" dirty="0" err="1" smtClean="0"/>
              <a:t>konsep</a:t>
            </a:r>
            <a:r>
              <a:rPr lang="en-US" sz="2400" dirty="0" smtClean="0"/>
              <a:t> </a:t>
            </a:r>
            <a:r>
              <a:rPr lang="en-US" sz="2400" dirty="0" err="1" smtClean="0"/>
              <a:t>pengambilan</a:t>
            </a:r>
            <a:r>
              <a:rPr lang="en-US" sz="2400" dirty="0" smtClean="0"/>
              <a:t> </a:t>
            </a:r>
            <a:r>
              <a:rPr lang="en-US" sz="2400" dirty="0" err="1" smtClean="0"/>
              <a:t>keputusan</a:t>
            </a:r>
            <a:r>
              <a:rPr lang="en-US" sz="2400" dirty="0" smtClean="0"/>
              <a:t> </a:t>
            </a:r>
            <a:r>
              <a:rPr lang="en-US" sz="2400" dirty="0" err="1" smtClean="0"/>
              <a:t>taktis</a:t>
            </a:r>
            <a:r>
              <a:rPr lang="en-US" sz="2400" dirty="0" smtClean="0"/>
              <a:t>, </a:t>
            </a:r>
            <a:r>
              <a:rPr lang="en-US" sz="2400" dirty="0" err="1" smtClean="0"/>
              <a:t>memahami</a:t>
            </a:r>
            <a:r>
              <a:rPr lang="en-US" sz="2400" dirty="0" smtClean="0"/>
              <a:t> </a:t>
            </a:r>
            <a:r>
              <a:rPr lang="en-US" sz="2400" dirty="0" err="1" smtClean="0"/>
              <a:t>penyusunan</a:t>
            </a:r>
            <a:r>
              <a:rPr lang="en-US" sz="2400" dirty="0" smtClean="0"/>
              <a:t> </a:t>
            </a:r>
            <a:r>
              <a:rPr lang="en-US" sz="2400" dirty="0" err="1" smtClean="0"/>
              <a:t>laporan</a:t>
            </a:r>
            <a:r>
              <a:rPr lang="en-US" sz="2400" dirty="0" smtClean="0"/>
              <a:t> </a:t>
            </a:r>
            <a:r>
              <a:rPr lang="en-US" sz="2400" dirty="0" err="1" smtClean="0"/>
              <a:t>untuk</a:t>
            </a:r>
            <a:r>
              <a:rPr lang="en-US" sz="2400" dirty="0" smtClean="0"/>
              <a:t> </a:t>
            </a:r>
            <a:r>
              <a:rPr lang="en-US" sz="2400" dirty="0" err="1" smtClean="0"/>
              <a:t>mendukung</a:t>
            </a:r>
            <a:r>
              <a:rPr lang="en-US" sz="2400" dirty="0" smtClean="0"/>
              <a:t> </a:t>
            </a:r>
            <a:r>
              <a:rPr lang="en-US" sz="2400" dirty="0" err="1" smtClean="0"/>
              <a:t>pengambilan</a:t>
            </a:r>
            <a:r>
              <a:rPr lang="en-US" sz="2400" dirty="0" smtClean="0"/>
              <a:t> </a:t>
            </a:r>
            <a:r>
              <a:rPr lang="en-US" sz="2400" dirty="0" err="1" smtClean="0"/>
              <a:t>keputusan</a:t>
            </a:r>
            <a:r>
              <a:rPr lang="en-US" sz="2400" dirty="0" smtClean="0"/>
              <a:t> </a:t>
            </a:r>
            <a:r>
              <a:rPr lang="en-US" sz="2400" dirty="0" err="1" smtClean="0"/>
              <a:t>manajemen</a:t>
            </a:r>
            <a:r>
              <a:rPr lang="en-US" sz="2400" dirty="0" smtClean="0"/>
              <a:t>, </a:t>
            </a:r>
            <a:r>
              <a:rPr lang="en-US" sz="2400" dirty="0" err="1" smtClean="0"/>
              <a:t>dan</a:t>
            </a:r>
            <a:r>
              <a:rPr lang="en-US" sz="2400" dirty="0" smtClean="0"/>
              <a:t> </a:t>
            </a:r>
            <a:r>
              <a:rPr lang="en-US" sz="2400" dirty="0" err="1" smtClean="0"/>
              <a:t>mampu</a:t>
            </a:r>
            <a:r>
              <a:rPr lang="en-US" sz="2400" dirty="0" smtClean="0"/>
              <a:t> </a:t>
            </a:r>
            <a:r>
              <a:rPr lang="en-US" sz="2400" dirty="0" err="1" smtClean="0"/>
              <a:t>menggunakan</a:t>
            </a:r>
            <a:r>
              <a:rPr lang="en-US" sz="2400" dirty="0" smtClean="0"/>
              <a:t> </a:t>
            </a:r>
            <a:r>
              <a:rPr lang="en-US" sz="2400" dirty="0" err="1" smtClean="0"/>
              <a:t>teknik</a:t>
            </a:r>
            <a:r>
              <a:rPr lang="en-US" sz="2400" dirty="0" smtClean="0"/>
              <a:t> </a:t>
            </a:r>
            <a:r>
              <a:rPr lang="en-US" sz="2400" dirty="0" err="1" smtClean="0"/>
              <a:t>dan</a:t>
            </a:r>
            <a:r>
              <a:rPr lang="en-US" sz="2400" dirty="0" smtClean="0"/>
              <a:t> </a:t>
            </a:r>
            <a:r>
              <a:rPr lang="en-US" sz="2400" dirty="0" err="1" smtClean="0"/>
              <a:t>metode</a:t>
            </a:r>
            <a:r>
              <a:rPr lang="en-US" sz="2400" dirty="0" smtClean="0"/>
              <a:t> </a:t>
            </a:r>
            <a:r>
              <a:rPr lang="en-US" sz="2400" dirty="0" err="1" smtClean="0"/>
              <a:t>analisis</a:t>
            </a:r>
            <a:r>
              <a:rPr lang="en-US" sz="2400" dirty="0" smtClean="0"/>
              <a:t> data </a:t>
            </a:r>
            <a:r>
              <a:rPr lang="en-US" sz="2400" dirty="0" err="1" smtClean="0"/>
              <a:t>keuangan</a:t>
            </a:r>
            <a:r>
              <a:rPr lang="en-US" sz="2400" dirty="0" smtClean="0"/>
              <a:t> </a:t>
            </a:r>
            <a:r>
              <a:rPr lang="en-US" sz="2400" dirty="0" err="1" smtClean="0"/>
              <a:t>dan</a:t>
            </a:r>
            <a:r>
              <a:rPr lang="en-US" sz="2400" dirty="0" smtClean="0"/>
              <a:t> data non </a:t>
            </a:r>
            <a:r>
              <a:rPr lang="en-US" sz="2400" dirty="0" err="1" smtClean="0"/>
              <a:t>keuangan</a:t>
            </a:r>
            <a:r>
              <a:rPr lang="en-US" sz="2400" dirty="0" smtClean="0"/>
              <a:t> yang </a:t>
            </a:r>
            <a:r>
              <a:rPr lang="en-US" sz="2400" dirty="0" err="1" smtClean="0"/>
              <a:t>tepat</a:t>
            </a:r>
            <a:r>
              <a:rPr lang="en-US" sz="2400" dirty="0" smtClean="0"/>
              <a:t> </a:t>
            </a:r>
            <a:r>
              <a:rPr lang="en-US" sz="2400" dirty="0" err="1" smtClean="0"/>
              <a:t>untuk</a:t>
            </a:r>
            <a:r>
              <a:rPr lang="en-US" sz="2400" dirty="0" smtClean="0"/>
              <a:t> </a:t>
            </a:r>
            <a:r>
              <a:rPr lang="en-US" sz="2400" dirty="0" err="1" smtClean="0"/>
              <a:t>menyediakan</a:t>
            </a:r>
            <a:r>
              <a:rPr lang="en-US" sz="2400" dirty="0" smtClean="0"/>
              <a:t> </a:t>
            </a:r>
            <a:r>
              <a:rPr lang="en-US" sz="2400" dirty="0" err="1" smtClean="0"/>
              <a:t>informasi</a:t>
            </a:r>
            <a:r>
              <a:rPr lang="en-US" sz="2400" dirty="0" smtClean="0"/>
              <a:t> yang </a:t>
            </a:r>
            <a:r>
              <a:rPr lang="en-US" sz="2400" dirty="0" err="1" smtClean="0"/>
              <a:t>relevan</a:t>
            </a:r>
            <a:r>
              <a:rPr lang="en-US" sz="2400" dirty="0" smtClean="0"/>
              <a:t> </a:t>
            </a:r>
            <a:r>
              <a:rPr lang="en-US" sz="2400" dirty="0" err="1" smtClean="0"/>
              <a:t>bagi</a:t>
            </a:r>
            <a:r>
              <a:rPr lang="en-US" sz="2400" dirty="0" smtClean="0"/>
              <a:t> </a:t>
            </a:r>
            <a:r>
              <a:rPr lang="en-US" sz="2400" dirty="0" err="1" smtClean="0"/>
              <a:t>pengambilan</a:t>
            </a:r>
            <a:r>
              <a:rPr lang="en-US" sz="2400" dirty="0" smtClean="0"/>
              <a:t> </a:t>
            </a:r>
            <a:r>
              <a:rPr lang="en-US" sz="2400" dirty="0" err="1" smtClean="0"/>
              <a:t>keputusan</a:t>
            </a:r>
            <a:r>
              <a:rPr lang="en-US" sz="2400" dirty="0" smtClean="0"/>
              <a:t> </a:t>
            </a:r>
            <a:r>
              <a:rPr lang="en-US" sz="2400" dirty="0" err="1" smtClean="0"/>
              <a:t>manajemen</a:t>
            </a:r>
            <a:r>
              <a:rPr lang="en-US" sz="2400" dirty="0" smtClean="0"/>
              <a:t> </a:t>
            </a:r>
            <a:endParaRPr lang="ko-KR" altLang="en-US" sz="2400" dirty="0">
              <a:solidFill>
                <a:schemeClr val="bg1"/>
              </a:solidFill>
              <a:cs typeface="Arial" pitchFamily="34" charset="0"/>
            </a:endParaRPr>
          </a:p>
        </p:txBody>
      </p:sp>
    </p:spTree>
    <p:extLst>
      <p:ext uri="{BB962C8B-B14F-4D97-AF65-F5344CB8AC3E}">
        <p14:creationId xmlns:p14="http://schemas.microsoft.com/office/powerpoint/2010/main" xmlns="" val="211630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Metode</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
        <p:nvSpPr>
          <p:cNvPr id="7" name="TextBox 6"/>
          <p:cNvSpPr txBox="1"/>
          <p:nvPr/>
        </p:nvSpPr>
        <p:spPr>
          <a:xfrm>
            <a:off x="593124" y="1235676"/>
            <a:ext cx="10873946" cy="830997"/>
          </a:xfrm>
          <a:prstGeom prst="rect">
            <a:avLst/>
          </a:prstGeom>
          <a:noFill/>
        </p:spPr>
        <p:txBody>
          <a:bodyPr wrap="square" rtlCol="0">
            <a:spAutoFit/>
          </a:bodyPr>
          <a:lstStyle/>
          <a:p>
            <a:r>
              <a:rPr lang="en-US" sz="2400" b="1" dirty="0" err="1" smtClean="0"/>
              <a:t>Metode</a:t>
            </a:r>
            <a:r>
              <a:rPr lang="en-US" sz="2400" b="1" dirty="0" smtClean="0"/>
              <a:t> Unit </a:t>
            </a:r>
            <a:r>
              <a:rPr lang="en-US" sz="2400" b="1" dirty="0" err="1" smtClean="0"/>
              <a:t>Aktivitas</a:t>
            </a:r>
            <a:r>
              <a:rPr lang="en-US" sz="2400" b="1" dirty="0" smtClean="0"/>
              <a:t> </a:t>
            </a:r>
            <a:r>
              <a:rPr lang="en-US" sz="2400" dirty="0" smtClean="0"/>
              <a:t>(</a:t>
            </a:r>
            <a:r>
              <a:rPr lang="en-US" sz="2400" dirty="0" err="1" smtClean="0"/>
              <a:t>diasumsikan</a:t>
            </a:r>
            <a:r>
              <a:rPr lang="en-US" sz="2400" dirty="0" smtClean="0"/>
              <a:t> 800 jam </a:t>
            </a:r>
            <a:r>
              <a:rPr lang="en-US" sz="2400" dirty="0" err="1" smtClean="0"/>
              <a:t>digunakan</a:t>
            </a:r>
            <a:r>
              <a:rPr lang="en-US" sz="2400" dirty="0" smtClean="0"/>
              <a:t> </a:t>
            </a:r>
            <a:r>
              <a:rPr lang="en-US" sz="2400" dirty="0" err="1" smtClean="0"/>
              <a:t>pada</a:t>
            </a:r>
            <a:r>
              <a:rPr lang="en-US" sz="2400" dirty="0" smtClean="0"/>
              <a:t> </a:t>
            </a:r>
            <a:r>
              <a:rPr lang="en-US" sz="2400" dirty="0" err="1" smtClean="0"/>
              <a:t>tahun</a:t>
            </a:r>
            <a:r>
              <a:rPr lang="en-US" sz="2400" dirty="0" smtClean="0"/>
              <a:t> 2010)</a:t>
            </a:r>
          </a:p>
          <a:p>
            <a:r>
              <a:rPr lang="en-US" sz="2400" dirty="0" smtClean="0"/>
              <a:t>($126.000 / 21.000 hours = $6 per hour)</a:t>
            </a:r>
          </a:p>
        </p:txBody>
      </p:sp>
      <p:sp>
        <p:nvSpPr>
          <p:cNvPr id="9" name="TextBox 8"/>
          <p:cNvSpPr txBox="1"/>
          <p:nvPr/>
        </p:nvSpPr>
        <p:spPr>
          <a:xfrm>
            <a:off x="518983" y="5609968"/>
            <a:ext cx="8575589" cy="1200329"/>
          </a:xfrm>
          <a:prstGeom prst="rect">
            <a:avLst/>
          </a:prstGeom>
          <a:noFill/>
        </p:spPr>
        <p:txBody>
          <a:bodyPr wrap="square" rtlCol="0">
            <a:spAutoFit/>
          </a:bodyPr>
          <a:lstStyle/>
          <a:p>
            <a:r>
              <a:rPr lang="en-US" sz="2400" dirty="0" smtClean="0">
                <a:solidFill>
                  <a:srgbClr val="C00000"/>
                </a:solidFill>
              </a:rPr>
              <a:t>Journal entry :</a:t>
            </a:r>
          </a:p>
          <a:p>
            <a:r>
              <a:rPr lang="en-US" sz="2400" dirty="0" smtClean="0">
                <a:solidFill>
                  <a:srgbClr val="C00000"/>
                </a:solidFill>
              </a:rPr>
              <a:t>2010	Depreciation expense		4.800</a:t>
            </a:r>
          </a:p>
          <a:p>
            <a:r>
              <a:rPr lang="en-US" sz="2400" dirty="0" smtClean="0">
                <a:solidFill>
                  <a:srgbClr val="C00000"/>
                </a:solidFill>
              </a:rPr>
              <a:t>		Accumulated depreciation		4.800</a:t>
            </a:r>
          </a:p>
        </p:txBody>
      </p:sp>
      <p:graphicFrame>
        <p:nvGraphicFramePr>
          <p:cNvPr id="11" name="Table 10"/>
          <p:cNvGraphicFramePr>
            <a:graphicFrameLocks noGrp="1"/>
          </p:cNvGraphicFramePr>
          <p:nvPr/>
        </p:nvGraphicFramePr>
        <p:xfrm>
          <a:off x="1087396" y="2075934"/>
          <a:ext cx="10107827" cy="3336325"/>
        </p:xfrm>
        <a:graphic>
          <a:graphicData uri="http://schemas.openxmlformats.org/drawingml/2006/table">
            <a:tbl>
              <a:tblPr/>
              <a:tblGrid>
                <a:gridCol w="1369852"/>
                <a:gridCol w="1369852"/>
                <a:gridCol w="444168"/>
                <a:gridCol w="1281819"/>
                <a:gridCol w="600227"/>
                <a:gridCol w="1320499"/>
                <a:gridCol w="1023055"/>
                <a:gridCol w="1267146"/>
                <a:gridCol w="1431209"/>
              </a:tblGrid>
              <a:tr h="1324645">
                <a:tc>
                  <a:txBody>
                    <a:bodyPr/>
                    <a:lstStyle/>
                    <a:p>
                      <a:pPr marL="0" marR="0" algn="ctr">
                        <a:spcBef>
                          <a:spcPts val="0"/>
                        </a:spcBef>
                        <a:spcAft>
                          <a:spcPts val="0"/>
                        </a:spcAft>
                      </a:pPr>
                      <a:r>
                        <a:rPr lang="en-US" sz="2200">
                          <a:latin typeface="Tahoma"/>
                          <a:ea typeface="Arial Narrow"/>
                          <a:cs typeface="Times New Roman"/>
                        </a:rPr>
                        <a:t>Year</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FF0000"/>
                          </a:solidFill>
                          <a:latin typeface="Tahoma"/>
                          <a:ea typeface="Arial Narrow"/>
                          <a:cs typeface="Times New Roman"/>
                        </a:rPr>
                        <a:t>(Given)</a:t>
                      </a:r>
                      <a:r>
                        <a:rPr lang="en-US" sz="2200">
                          <a:latin typeface="Tahoma"/>
                          <a:ea typeface="Arial Narrow"/>
                          <a:cs typeface="Times New Roman"/>
                        </a:rPr>
                        <a:t> Hours Used</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Rate per Hours</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Annual Expense</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Partial Year</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Current Year Expense</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Accoum. Deprec.</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161">
                <a:tc>
                  <a:txBody>
                    <a:bodyPr/>
                    <a:lstStyle/>
                    <a:p>
                      <a:pPr marL="0" marR="0" algn="ctr">
                        <a:spcBef>
                          <a:spcPts val="0"/>
                        </a:spcBef>
                        <a:spcAft>
                          <a:spcPts val="0"/>
                        </a:spcAft>
                      </a:pPr>
                      <a:r>
                        <a:rPr lang="en-US" sz="2200">
                          <a:latin typeface="Tahoma"/>
                          <a:ea typeface="Arial Narrow"/>
                          <a:cs typeface="Times New Roman"/>
                        </a:rPr>
                        <a:t>2010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800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X</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$6</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$ 4.800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$ 4.800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$ 4.800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31161">
                <a:tc>
                  <a:txBody>
                    <a:bodyPr/>
                    <a:lstStyle/>
                    <a:p>
                      <a:pPr marL="0" marR="0" algn="ctr">
                        <a:spcBef>
                          <a:spcPts val="0"/>
                        </a:spcBef>
                        <a:spcAft>
                          <a:spcPts val="0"/>
                        </a:spcAft>
                      </a:pPr>
                      <a:r>
                        <a:rPr lang="en-US" sz="2200">
                          <a:latin typeface="Tahoma"/>
                          <a:ea typeface="Arial Narrow"/>
                          <a:cs typeface="Times New Roman"/>
                        </a:rPr>
                        <a:t>2011</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X</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r>
              <a:tr h="331161">
                <a:tc>
                  <a:txBody>
                    <a:bodyPr/>
                    <a:lstStyle/>
                    <a:p>
                      <a:pPr marL="0" marR="0" algn="ctr">
                        <a:spcBef>
                          <a:spcPts val="0"/>
                        </a:spcBef>
                        <a:spcAft>
                          <a:spcPts val="0"/>
                        </a:spcAft>
                      </a:pPr>
                      <a:r>
                        <a:rPr lang="en-US" sz="2200">
                          <a:latin typeface="Tahoma"/>
                          <a:ea typeface="Arial Narrow"/>
                          <a:cs typeface="Times New Roman"/>
                        </a:rPr>
                        <a:t>2012</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X</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r>
              <a:tr h="331161">
                <a:tc>
                  <a:txBody>
                    <a:bodyPr/>
                    <a:lstStyle/>
                    <a:p>
                      <a:pPr marL="0" marR="0" algn="ctr">
                        <a:spcBef>
                          <a:spcPts val="0"/>
                        </a:spcBef>
                        <a:spcAft>
                          <a:spcPts val="0"/>
                        </a:spcAft>
                      </a:pPr>
                      <a:r>
                        <a:rPr lang="en-US" sz="2200">
                          <a:latin typeface="Tahoma"/>
                          <a:ea typeface="Arial Narrow"/>
                          <a:cs typeface="Times New Roman"/>
                        </a:rPr>
                        <a:t>2013</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X</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r>
              <a:tr h="331161">
                <a:tc>
                  <a:txBody>
                    <a:bodyPr/>
                    <a:lstStyle/>
                    <a:p>
                      <a:pPr marL="0" marR="0" algn="ctr">
                        <a:spcBef>
                          <a:spcPts val="0"/>
                        </a:spcBef>
                        <a:spcAft>
                          <a:spcPts val="0"/>
                        </a:spcAft>
                      </a:pPr>
                      <a:r>
                        <a:rPr lang="en-US" sz="2200">
                          <a:latin typeface="Tahoma"/>
                          <a:ea typeface="Arial Narrow"/>
                          <a:cs typeface="Times New Roman"/>
                        </a:rPr>
                        <a:t>2014</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X</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r>
              <a:tr h="331161">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800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$ 4.800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200" dirty="0">
                        <a:latin typeface="Tahoma"/>
                        <a:ea typeface="Arial Narrow"/>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xmlns="" val="2720491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Metode</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
        <p:nvSpPr>
          <p:cNvPr id="7" name="TextBox 6"/>
          <p:cNvSpPr txBox="1"/>
          <p:nvPr/>
        </p:nvSpPr>
        <p:spPr>
          <a:xfrm>
            <a:off x="593124" y="1235676"/>
            <a:ext cx="10873946" cy="461665"/>
          </a:xfrm>
          <a:prstGeom prst="rect">
            <a:avLst/>
          </a:prstGeom>
          <a:noFill/>
        </p:spPr>
        <p:txBody>
          <a:bodyPr wrap="square" rtlCol="0">
            <a:spAutoFit/>
          </a:bodyPr>
          <a:lstStyle/>
          <a:p>
            <a:r>
              <a:rPr lang="en-US" sz="2400" b="1" dirty="0" err="1" smtClean="0"/>
              <a:t>Metode</a:t>
            </a:r>
            <a:r>
              <a:rPr lang="en-US" sz="2400" b="1" dirty="0" smtClean="0"/>
              <a:t> </a:t>
            </a:r>
            <a:r>
              <a:rPr lang="en-US" sz="2400" b="1" dirty="0" err="1" smtClean="0"/>
              <a:t>Jumlah</a:t>
            </a:r>
            <a:r>
              <a:rPr lang="en-US" sz="2400" b="1" dirty="0" smtClean="0"/>
              <a:t> </a:t>
            </a:r>
            <a:r>
              <a:rPr lang="en-US" sz="2400" b="1" dirty="0" err="1" smtClean="0"/>
              <a:t>Angka</a:t>
            </a:r>
            <a:r>
              <a:rPr lang="en-US" sz="2400" b="1" dirty="0" smtClean="0"/>
              <a:t> </a:t>
            </a:r>
            <a:r>
              <a:rPr lang="en-US" sz="2400" b="1" dirty="0" err="1" smtClean="0"/>
              <a:t>Tahun</a:t>
            </a:r>
            <a:endParaRPr lang="en-US" sz="2400" dirty="0" smtClean="0"/>
          </a:p>
        </p:txBody>
      </p:sp>
      <p:sp>
        <p:nvSpPr>
          <p:cNvPr id="9" name="TextBox 8"/>
          <p:cNvSpPr txBox="1"/>
          <p:nvPr/>
        </p:nvSpPr>
        <p:spPr>
          <a:xfrm>
            <a:off x="518983" y="5609968"/>
            <a:ext cx="8575589" cy="1200329"/>
          </a:xfrm>
          <a:prstGeom prst="rect">
            <a:avLst/>
          </a:prstGeom>
          <a:noFill/>
        </p:spPr>
        <p:txBody>
          <a:bodyPr wrap="square" rtlCol="0">
            <a:spAutoFit/>
          </a:bodyPr>
          <a:lstStyle/>
          <a:p>
            <a:r>
              <a:rPr lang="en-US" sz="2400" dirty="0" smtClean="0">
                <a:solidFill>
                  <a:srgbClr val="C00000"/>
                </a:solidFill>
              </a:rPr>
              <a:t>Journal entry :</a:t>
            </a:r>
          </a:p>
          <a:p>
            <a:r>
              <a:rPr lang="en-US" sz="2400" dirty="0" smtClean="0">
                <a:solidFill>
                  <a:srgbClr val="C00000"/>
                </a:solidFill>
              </a:rPr>
              <a:t>2010	Depreciation expense		25.000</a:t>
            </a:r>
          </a:p>
          <a:p>
            <a:r>
              <a:rPr lang="en-US" sz="2400" dirty="0" smtClean="0">
                <a:solidFill>
                  <a:srgbClr val="C00000"/>
                </a:solidFill>
              </a:rPr>
              <a:t>		Accumulated depreciation		25.000</a:t>
            </a:r>
          </a:p>
        </p:txBody>
      </p:sp>
      <p:graphicFrame>
        <p:nvGraphicFramePr>
          <p:cNvPr id="12" name="Table 11"/>
          <p:cNvGraphicFramePr>
            <a:graphicFrameLocks noGrp="1"/>
          </p:cNvGraphicFramePr>
          <p:nvPr/>
        </p:nvGraphicFramePr>
        <p:xfrm>
          <a:off x="518985" y="1804087"/>
          <a:ext cx="11046940" cy="3903497"/>
        </p:xfrm>
        <a:graphic>
          <a:graphicData uri="http://schemas.openxmlformats.org/drawingml/2006/table">
            <a:tbl>
              <a:tblPr/>
              <a:tblGrid>
                <a:gridCol w="1153686"/>
                <a:gridCol w="1646241"/>
                <a:gridCol w="438558"/>
                <a:gridCol w="1289336"/>
                <a:gridCol w="476752"/>
                <a:gridCol w="1301190"/>
                <a:gridCol w="474118"/>
                <a:gridCol w="1066766"/>
                <a:gridCol w="1659411"/>
                <a:gridCol w="1540882"/>
              </a:tblGrid>
              <a:tr h="413951">
                <a:tc>
                  <a:txBody>
                    <a:bodyPr/>
                    <a:lstStyle/>
                    <a:p>
                      <a:pPr marL="0" marR="0" algn="ctr">
                        <a:spcBef>
                          <a:spcPts val="0"/>
                        </a:spcBef>
                        <a:spcAft>
                          <a:spcPts val="0"/>
                        </a:spcAft>
                      </a:pPr>
                      <a:r>
                        <a:rPr lang="en-US" sz="2200">
                          <a:latin typeface="Tahoma"/>
                          <a:ea typeface="Arial Narrow"/>
                          <a:cs typeface="Times New Roman"/>
                        </a:rPr>
                        <a:t>Year</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Depreciable Base</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Years</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Annual Expense</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Partial Year</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Current Year Expense</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latin typeface="Tahoma"/>
                          <a:ea typeface="Arial Narrow"/>
                          <a:cs typeface="Times New Roman"/>
                        </a:rPr>
                        <a:t>Accum. Deprec.</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951">
                <a:tc>
                  <a:txBody>
                    <a:bodyPr/>
                    <a:lstStyle/>
                    <a:p>
                      <a:pPr marL="0" marR="0" algn="ctr">
                        <a:spcBef>
                          <a:spcPts val="0"/>
                        </a:spcBef>
                        <a:spcAft>
                          <a:spcPts val="0"/>
                        </a:spcAft>
                      </a:pPr>
                      <a:r>
                        <a:rPr lang="en-US" sz="2200">
                          <a:latin typeface="Tahoma"/>
                          <a:ea typeface="Arial Narrow"/>
                          <a:cs typeface="Times New Roman"/>
                        </a:rPr>
                        <a:t>2010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$126.000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X</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5/15</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42.000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X</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200">
                          <a:latin typeface="Tahoma"/>
                          <a:ea typeface="Arial Narrow"/>
                          <a:cs typeface="Times New Roman"/>
                        </a:rPr>
                        <a:t>5/12</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2200">
                          <a:latin typeface="Tahoma"/>
                          <a:ea typeface="Arial Narrow"/>
                          <a:cs typeface="Times New Roman"/>
                        </a:rPr>
                        <a:t>$   17.500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2200">
                          <a:latin typeface="Tahoma"/>
                          <a:ea typeface="Arial Narrow"/>
                          <a:cs typeface="Times New Roman"/>
                        </a:rPr>
                        <a:t>$   17.500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13951">
                <a:tc>
                  <a:txBody>
                    <a:bodyPr/>
                    <a:lstStyle/>
                    <a:p>
                      <a:pPr marL="0" marR="0" algn="ctr">
                        <a:spcBef>
                          <a:spcPts val="0"/>
                        </a:spcBef>
                        <a:spcAft>
                          <a:spcPts val="0"/>
                        </a:spcAft>
                      </a:pPr>
                      <a:r>
                        <a:rPr lang="en-US" sz="2200">
                          <a:latin typeface="Tahoma"/>
                          <a:ea typeface="Arial Narrow"/>
                          <a:cs typeface="Times New Roman"/>
                        </a:rPr>
                        <a:t>2011</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126.000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X</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4.58/15</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38.500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38.500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56.000</a:t>
                      </a:r>
                      <a:endParaRPr lang="en-US" sz="2200">
                        <a:latin typeface="Arial Narrow"/>
                        <a:ea typeface="Arial Narrow"/>
                        <a:cs typeface="Times New Roman"/>
                      </a:endParaRPr>
                    </a:p>
                  </a:txBody>
                  <a:tcPr marL="68580" marR="68580" marT="0" marB="0">
                    <a:lnL>
                      <a:noFill/>
                    </a:lnL>
                    <a:lnR>
                      <a:noFill/>
                    </a:lnR>
                    <a:lnT>
                      <a:noFill/>
                    </a:lnT>
                    <a:lnB>
                      <a:noFill/>
                    </a:lnB>
                  </a:tcPr>
                </a:tc>
              </a:tr>
              <a:tr h="413951">
                <a:tc>
                  <a:txBody>
                    <a:bodyPr/>
                    <a:lstStyle/>
                    <a:p>
                      <a:pPr marL="0" marR="0" algn="ctr">
                        <a:spcBef>
                          <a:spcPts val="0"/>
                        </a:spcBef>
                        <a:spcAft>
                          <a:spcPts val="0"/>
                        </a:spcAft>
                      </a:pPr>
                      <a:r>
                        <a:rPr lang="en-US" sz="2200">
                          <a:latin typeface="Tahoma"/>
                          <a:ea typeface="Arial Narrow"/>
                          <a:cs typeface="Times New Roman"/>
                        </a:rPr>
                        <a:t>2012</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126.000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X</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3.58/15</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30.100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30.100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86.100</a:t>
                      </a:r>
                      <a:endParaRPr lang="en-US" sz="2200">
                        <a:latin typeface="Arial Narrow"/>
                        <a:ea typeface="Arial Narrow"/>
                        <a:cs typeface="Times New Roman"/>
                      </a:endParaRPr>
                    </a:p>
                  </a:txBody>
                  <a:tcPr marL="68580" marR="68580" marT="0" marB="0">
                    <a:lnL>
                      <a:noFill/>
                    </a:lnL>
                    <a:lnR>
                      <a:noFill/>
                    </a:lnR>
                    <a:lnT>
                      <a:noFill/>
                    </a:lnT>
                    <a:lnB>
                      <a:noFill/>
                    </a:lnB>
                  </a:tcPr>
                </a:tc>
              </a:tr>
              <a:tr h="413951">
                <a:tc>
                  <a:txBody>
                    <a:bodyPr/>
                    <a:lstStyle/>
                    <a:p>
                      <a:pPr marL="0" marR="0" algn="ctr">
                        <a:spcBef>
                          <a:spcPts val="0"/>
                        </a:spcBef>
                        <a:spcAft>
                          <a:spcPts val="0"/>
                        </a:spcAft>
                      </a:pPr>
                      <a:r>
                        <a:rPr lang="en-US" sz="2200">
                          <a:latin typeface="Tahoma"/>
                          <a:ea typeface="Arial Narrow"/>
                          <a:cs typeface="Times New Roman"/>
                        </a:rPr>
                        <a:t>2013</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126.000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X</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2.58/15</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21.700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21.700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107.800</a:t>
                      </a:r>
                      <a:endParaRPr lang="en-US" sz="2200">
                        <a:latin typeface="Arial Narrow"/>
                        <a:ea typeface="Arial Narrow"/>
                        <a:cs typeface="Times New Roman"/>
                      </a:endParaRPr>
                    </a:p>
                  </a:txBody>
                  <a:tcPr marL="68580" marR="68580" marT="0" marB="0">
                    <a:lnL>
                      <a:noFill/>
                    </a:lnL>
                    <a:lnR>
                      <a:noFill/>
                    </a:lnR>
                    <a:lnT>
                      <a:noFill/>
                    </a:lnT>
                    <a:lnB>
                      <a:noFill/>
                    </a:lnB>
                  </a:tcPr>
                </a:tc>
              </a:tr>
              <a:tr h="413951">
                <a:tc>
                  <a:txBody>
                    <a:bodyPr/>
                    <a:lstStyle/>
                    <a:p>
                      <a:pPr marL="0" marR="0" algn="ctr">
                        <a:spcBef>
                          <a:spcPts val="0"/>
                        </a:spcBef>
                        <a:spcAft>
                          <a:spcPts val="0"/>
                        </a:spcAft>
                      </a:pPr>
                      <a:r>
                        <a:rPr lang="en-US" sz="2200">
                          <a:latin typeface="Tahoma"/>
                          <a:ea typeface="Arial Narrow"/>
                          <a:cs typeface="Times New Roman"/>
                        </a:rPr>
                        <a:t>2014</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126.000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X</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1.58/15</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13.300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13.300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121.100</a:t>
                      </a:r>
                      <a:endParaRPr lang="en-US" sz="2200">
                        <a:latin typeface="Arial Narrow"/>
                        <a:ea typeface="Arial Narrow"/>
                        <a:cs typeface="Times New Roman"/>
                      </a:endParaRPr>
                    </a:p>
                  </a:txBody>
                  <a:tcPr marL="68580" marR="68580" marT="0" marB="0">
                    <a:lnL>
                      <a:noFill/>
                    </a:lnL>
                    <a:lnR>
                      <a:noFill/>
                    </a:lnR>
                    <a:lnT>
                      <a:noFill/>
                    </a:lnT>
                    <a:lnB>
                      <a:noFill/>
                    </a:lnB>
                  </a:tcPr>
                </a:tc>
              </a:tr>
              <a:tr h="413951">
                <a:tc>
                  <a:txBody>
                    <a:bodyPr/>
                    <a:lstStyle/>
                    <a:p>
                      <a:pPr marL="0" marR="0" algn="ctr">
                        <a:spcBef>
                          <a:spcPts val="0"/>
                        </a:spcBef>
                        <a:spcAft>
                          <a:spcPts val="0"/>
                        </a:spcAft>
                      </a:pPr>
                      <a:r>
                        <a:rPr lang="en-US" sz="2200">
                          <a:latin typeface="Tahoma"/>
                          <a:ea typeface="Arial Narrow"/>
                          <a:cs typeface="Times New Roman"/>
                        </a:rPr>
                        <a:t>2015</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126.000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X</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0.58/15</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200">
                          <a:latin typeface="Tahoma"/>
                          <a:ea typeface="Arial Narrow"/>
                          <a:cs typeface="Times New Roman"/>
                        </a:rPr>
                        <a:t>4.900</a:t>
                      </a:r>
                      <a:endParaRPr lang="en-US" sz="2200">
                        <a:latin typeface="Arial Narrow"/>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4.900</a:t>
                      </a:r>
                      <a:endParaRPr lang="en-US" sz="22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200">
                          <a:latin typeface="Tahoma"/>
                          <a:ea typeface="Arial Narrow"/>
                          <a:cs typeface="Times New Roman"/>
                        </a:rPr>
                        <a:t>126.000</a:t>
                      </a:r>
                      <a:endParaRPr lang="en-US" sz="2200">
                        <a:latin typeface="Arial Narrow"/>
                        <a:ea typeface="Arial Narrow"/>
                        <a:cs typeface="Times New Roman"/>
                      </a:endParaRPr>
                    </a:p>
                  </a:txBody>
                  <a:tcPr marL="68580" marR="68580" marT="0" marB="0">
                    <a:lnL>
                      <a:noFill/>
                    </a:lnL>
                    <a:lnR>
                      <a:noFill/>
                    </a:lnR>
                    <a:lnT>
                      <a:noFill/>
                    </a:lnT>
                    <a:lnB>
                      <a:noFill/>
                    </a:lnB>
                  </a:tcPr>
                </a:tc>
              </a:tr>
              <a:tr h="413951">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2200">
                        <a:latin typeface="Tahoma"/>
                        <a:ea typeface="Arial Narrow"/>
                        <a:cs typeface="Times New Roman"/>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2200">
                          <a:latin typeface="Tahoma"/>
                          <a:ea typeface="Arial Narrow"/>
                          <a:cs typeface="Times New Roman"/>
                        </a:rPr>
                        <a:t>$ 126.000</a:t>
                      </a:r>
                      <a:endParaRPr lang="en-US" sz="22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2200" dirty="0">
                        <a:latin typeface="Tahoma"/>
                        <a:ea typeface="Arial Narrow"/>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xmlns="" val="272049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Pengakuan</a:t>
            </a:r>
            <a:r>
              <a:rPr lang="en-US" sz="3600" b="1" dirty="0" smtClean="0">
                <a:solidFill>
                  <a:schemeClr val="tx1"/>
                </a:solidFill>
              </a:rPr>
              <a:t> </a:t>
            </a:r>
            <a:r>
              <a:rPr lang="en-US" sz="3600" b="1" dirty="0" err="1" smtClean="0">
                <a:solidFill>
                  <a:schemeClr val="tx1"/>
                </a:solidFill>
              </a:rPr>
              <a:t>Penurunan</a:t>
            </a:r>
            <a:r>
              <a:rPr lang="en-US" sz="3600" b="1" dirty="0" smtClean="0">
                <a:solidFill>
                  <a:schemeClr val="tx1"/>
                </a:solidFill>
              </a:rPr>
              <a:t> </a:t>
            </a:r>
            <a:r>
              <a:rPr lang="en-US" sz="3600" b="1" dirty="0" err="1" smtClean="0">
                <a:solidFill>
                  <a:schemeClr val="tx1"/>
                </a:solidFill>
              </a:rPr>
              <a:t>Nilai</a:t>
            </a:r>
            <a:endParaRPr lang="en-US" sz="3600" b="1" dirty="0">
              <a:solidFill>
                <a:schemeClr val="tx1"/>
              </a:solidFill>
            </a:endParaRPr>
          </a:p>
        </p:txBody>
      </p:sp>
      <p:sp>
        <p:nvSpPr>
          <p:cNvPr id="7" name="TextBox 6"/>
          <p:cNvSpPr txBox="1"/>
          <p:nvPr/>
        </p:nvSpPr>
        <p:spPr>
          <a:xfrm>
            <a:off x="469557" y="1433384"/>
            <a:ext cx="11170508" cy="4524315"/>
          </a:xfrm>
          <a:prstGeom prst="rect">
            <a:avLst/>
          </a:prstGeom>
          <a:noFill/>
        </p:spPr>
        <p:txBody>
          <a:bodyPr wrap="square" rtlCol="0">
            <a:spAutoFit/>
          </a:bodyPr>
          <a:lstStyle/>
          <a:p>
            <a:pPr algn="just">
              <a:lnSpc>
                <a:spcPct val="150000"/>
              </a:lnSpc>
            </a:pPr>
            <a:r>
              <a:rPr lang="id-ID" sz="2400" dirty="0" smtClean="0"/>
              <a:t>Sebuah  aset  berwujud  jangka  panjang  terganggu  ketika  perusahaan tidak mampu memulihkan jumlah tercatat aset baik saat menggunakannya atau menjualnya.  Untuk  menentukan  apakah  aset  terganggu  secara  tahunan, perusahaan  meninjau  aset  untuk  indikator  gangguan  yaitu  penurunan kemampuan  kas  aset  melalui  penggunaan  untuk  dijual.  Ulasan  ini  harus mempertimbangkan  informasi  sumber  internal  dan  sumber  eksternal.  Jika indikator  penurunan  yang  hadir,  maka  pengujian  harus  dilakukan.  Pengujian ini  membandingkan  jumlah  aset  yang  diperbaiki  dengan  nilai  tercatatnya.</a:t>
            </a:r>
            <a:endParaRPr lang="en-US" sz="2400" dirty="0" smtClean="0"/>
          </a:p>
        </p:txBody>
      </p:sp>
    </p:spTree>
    <p:extLst>
      <p:ext uri="{BB962C8B-B14F-4D97-AF65-F5344CB8AC3E}">
        <p14:creationId xmlns:p14="http://schemas.microsoft.com/office/powerpoint/2010/main" xmlns="" val="2720491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Pengakuan</a:t>
            </a:r>
            <a:r>
              <a:rPr lang="en-US" sz="3600" b="1" dirty="0" smtClean="0">
                <a:solidFill>
                  <a:schemeClr val="tx1"/>
                </a:solidFill>
              </a:rPr>
              <a:t> </a:t>
            </a:r>
            <a:r>
              <a:rPr lang="en-US" sz="3600" b="1" dirty="0" err="1" smtClean="0">
                <a:solidFill>
                  <a:schemeClr val="tx1"/>
                </a:solidFill>
              </a:rPr>
              <a:t>Penurunan</a:t>
            </a:r>
            <a:r>
              <a:rPr lang="en-US" sz="3600" b="1" dirty="0" smtClean="0">
                <a:solidFill>
                  <a:schemeClr val="tx1"/>
                </a:solidFill>
              </a:rPr>
              <a:t> </a:t>
            </a:r>
            <a:r>
              <a:rPr lang="en-US" sz="3600" b="1" dirty="0" err="1" smtClean="0">
                <a:solidFill>
                  <a:schemeClr val="tx1"/>
                </a:solidFill>
              </a:rPr>
              <a:t>Nilai</a:t>
            </a:r>
            <a:endParaRPr lang="en-US" sz="3600" b="1" dirty="0">
              <a:solidFill>
                <a:schemeClr val="tx1"/>
              </a:solidFill>
            </a:endParaRPr>
          </a:p>
        </p:txBody>
      </p:sp>
      <p:sp>
        <p:nvSpPr>
          <p:cNvPr id="8" name="TextBox 7"/>
          <p:cNvSpPr txBox="1"/>
          <p:nvPr/>
        </p:nvSpPr>
        <p:spPr>
          <a:xfrm>
            <a:off x="543697" y="1309816"/>
            <a:ext cx="10972799" cy="5078313"/>
          </a:xfrm>
          <a:prstGeom prst="rect">
            <a:avLst/>
          </a:prstGeom>
          <a:noFill/>
        </p:spPr>
        <p:txBody>
          <a:bodyPr wrap="square" rtlCol="0">
            <a:spAutoFit/>
          </a:bodyPr>
          <a:lstStyle/>
          <a:p>
            <a:pPr algn="just">
              <a:lnSpc>
                <a:spcPct val="150000"/>
              </a:lnSpc>
            </a:pPr>
            <a:r>
              <a:rPr lang="en-US" sz="2400" dirty="0" smtClean="0"/>
              <a:t>	</a:t>
            </a:r>
            <a:r>
              <a:rPr lang="en-US" sz="2400" dirty="0" err="1" smtClean="0"/>
              <a:t>Apabila</a:t>
            </a:r>
            <a:r>
              <a:rPr lang="en-US" sz="2400" dirty="0" smtClean="0"/>
              <a:t>  </a:t>
            </a:r>
            <a:r>
              <a:rPr lang="en-US" sz="2400" dirty="0" err="1" smtClean="0"/>
              <a:t>nilai</a:t>
            </a:r>
            <a:r>
              <a:rPr lang="en-US" sz="2400" dirty="0" smtClean="0"/>
              <a:t>  </a:t>
            </a:r>
            <a:r>
              <a:rPr lang="en-US" sz="2400" dirty="0" err="1" smtClean="0"/>
              <a:t>tercatat</a:t>
            </a:r>
            <a:r>
              <a:rPr lang="en-US" sz="2400" dirty="0" smtClean="0"/>
              <a:t>  </a:t>
            </a:r>
            <a:r>
              <a:rPr lang="en-US" sz="2400" dirty="0" err="1" smtClean="0"/>
              <a:t>lebih</a:t>
            </a:r>
            <a:r>
              <a:rPr lang="en-US" sz="2400" dirty="0" smtClean="0"/>
              <a:t>  </a:t>
            </a:r>
            <a:r>
              <a:rPr lang="en-US" sz="2400" dirty="0" err="1" smtClean="0"/>
              <a:t>tinggi</a:t>
            </a:r>
            <a:r>
              <a:rPr lang="en-US" sz="2400" dirty="0" smtClean="0"/>
              <a:t>  </a:t>
            </a:r>
            <a:r>
              <a:rPr lang="en-US" sz="2400" dirty="0" err="1" smtClean="0"/>
              <a:t>dari</a:t>
            </a:r>
            <a:r>
              <a:rPr lang="en-US" sz="2400" dirty="0" smtClean="0"/>
              <a:t>  </a:t>
            </a:r>
            <a:r>
              <a:rPr lang="en-US" sz="2400" dirty="0" err="1" smtClean="0"/>
              <a:t>jumlah</a:t>
            </a:r>
            <a:r>
              <a:rPr lang="en-US" sz="2400" dirty="0" smtClean="0"/>
              <a:t>  yang  </a:t>
            </a:r>
            <a:r>
              <a:rPr lang="en-US" sz="2400" dirty="0" err="1" smtClean="0"/>
              <a:t>diperbaiki</a:t>
            </a:r>
            <a:r>
              <a:rPr lang="en-US" sz="2400" dirty="0" smtClean="0"/>
              <a:t>,  </a:t>
            </a:r>
            <a:r>
              <a:rPr lang="en-US" sz="2400" dirty="0" err="1" smtClean="0"/>
              <a:t>selisihnya</a:t>
            </a:r>
            <a:r>
              <a:rPr lang="en-US" sz="2400" dirty="0" smtClean="0"/>
              <a:t> </a:t>
            </a:r>
            <a:r>
              <a:rPr lang="en-US" sz="2400" dirty="0" err="1" smtClean="0"/>
              <a:t>adalah</a:t>
            </a:r>
            <a:r>
              <a:rPr lang="en-US" sz="2400" dirty="0" smtClean="0"/>
              <a:t>  </a:t>
            </a:r>
            <a:r>
              <a:rPr lang="en-US" sz="2400" dirty="0" err="1" smtClean="0"/>
              <a:t>penurunan</a:t>
            </a:r>
            <a:r>
              <a:rPr lang="en-US" sz="2400" dirty="0" smtClean="0"/>
              <a:t>  </a:t>
            </a:r>
            <a:r>
              <a:rPr lang="en-US" sz="2400" dirty="0" err="1" smtClean="0"/>
              <a:t>nilai</a:t>
            </a:r>
            <a:r>
              <a:rPr lang="en-US" sz="2400" dirty="0" smtClean="0"/>
              <a:t>.  </a:t>
            </a:r>
            <a:r>
              <a:rPr lang="en-US" sz="2400" dirty="0" err="1" smtClean="0"/>
              <a:t>Jika</a:t>
            </a:r>
            <a:r>
              <a:rPr lang="en-US" sz="2400" dirty="0" smtClean="0"/>
              <a:t>  </a:t>
            </a:r>
            <a:r>
              <a:rPr lang="en-US" sz="2400" dirty="0" err="1" smtClean="0"/>
              <a:t>jumlah</a:t>
            </a:r>
            <a:r>
              <a:rPr lang="en-US" sz="2400" dirty="0" smtClean="0"/>
              <a:t>  yang  </a:t>
            </a:r>
            <a:r>
              <a:rPr lang="en-US" sz="2400" dirty="0" err="1" smtClean="0"/>
              <a:t>diperbaiki</a:t>
            </a:r>
            <a:r>
              <a:rPr lang="en-US" sz="2400" dirty="0" smtClean="0"/>
              <a:t>  </a:t>
            </a:r>
            <a:r>
              <a:rPr lang="en-US" sz="2400" dirty="0" err="1" smtClean="0"/>
              <a:t>lebih</a:t>
            </a:r>
            <a:r>
              <a:rPr lang="en-US" sz="2400" dirty="0" smtClean="0"/>
              <a:t>  </a:t>
            </a:r>
            <a:r>
              <a:rPr lang="en-US" sz="2400" dirty="0" err="1" smtClean="0"/>
              <a:t>besar</a:t>
            </a:r>
            <a:r>
              <a:rPr lang="en-US" sz="2400" dirty="0" smtClean="0"/>
              <a:t>  </a:t>
            </a:r>
            <a:r>
              <a:rPr lang="en-US" sz="2400" dirty="0" err="1" smtClean="0"/>
              <a:t>dari</a:t>
            </a:r>
            <a:r>
              <a:rPr lang="en-US" sz="2400" dirty="0" smtClean="0"/>
              <a:t>  </a:t>
            </a:r>
            <a:r>
              <a:rPr lang="en-US" sz="2400" dirty="0" err="1" smtClean="0"/>
              <a:t>nilai</a:t>
            </a:r>
            <a:r>
              <a:rPr lang="en-US" sz="2400" dirty="0" smtClean="0"/>
              <a:t> </a:t>
            </a:r>
            <a:r>
              <a:rPr lang="en-US" sz="2400" dirty="0" err="1" smtClean="0"/>
              <a:t>tercatat</a:t>
            </a:r>
            <a:r>
              <a:rPr lang="en-US" sz="2400" dirty="0" smtClean="0"/>
              <a:t>, </a:t>
            </a:r>
            <a:r>
              <a:rPr lang="en-US" sz="2400" dirty="0" err="1" smtClean="0"/>
              <a:t>tidak</a:t>
            </a:r>
            <a:r>
              <a:rPr lang="en-US" sz="2400" dirty="0" smtClean="0"/>
              <a:t> </a:t>
            </a:r>
            <a:r>
              <a:rPr lang="en-US" sz="2400" dirty="0" err="1" smtClean="0"/>
              <a:t>ada</a:t>
            </a:r>
            <a:r>
              <a:rPr lang="en-US" sz="2400" dirty="0" smtClean="0"/>
              <a:t> </a:t>
            </a:r>
            <a:r>
              <a:rPr lang="en-US" sz="2400" dirty="0" err="1" smtClean="0"/>
              <a:t>penurunan</a:t>
            </a:r>
            <a:r>
              <a:rPr lang="en-US" sz="2400" dirty="0" smtClean="0"/>
              <a:t> </a:t>
            </a:r>
            <a:r>
              <a:rPr lang="en-US" sz="2400" dirty="0" err="1" smtClean="0"/>
              <a:t>nilai</a:t>
            </a:r>
            <a:r>
              <a:rPr lang="en-US" sz="2400" dirty="0" smtClean="0"/>
              <a:t> </a:t>
            </a:r>
            <a:r>
              <a:rPr lang="en-US" sz="2400" dirty="0" err="1" smtClean="0"/>
              <a:t>diakui</a:t>
            </a:r>
            <a:r>
              <a:rPr lang="en-US" sz="2400" dirty="0" smtClean="0"/>
              <a:t>. </a:t>
            </a:r>
            <a:r>
              <a:rPr lang="en-US" sz="2400" dirty="0" err="1" smtClean="0"/>
              <a:t>Jumlah</a:t>
            </a:r>
            <a:r>
              <a:rPr lang="en-US" sz="2400" dirty="0" smtClean="0"/>
              <a:t>  yang  </a:t>
            </a:r>
            <a:r>
              <a:rPr lang="en-US" sz="2400" dirty="0" err="1" smtClean="0"/>
              <a:t>dapat</a:t>
            </a:r>
            <a:r>
              <a:rPr lang="en-US" sz="2400" dirty="0" smtClean="0"/>
              <a:t>  </a:t>
            </a:r>
            <a:r>
              <a:rPr lang="en-US" sz="2400" dirty="0" err="1" smtClean="0"/>
              <a:t>diperbaiki</a:t>
            </a:r>
            <a:r>
              <a:rPr lang="en-US" sz="2400" dirty="0" smtClean="0"/>
              <a:t>  </a:t>
            </a:r>
            <a:r>
              <a:rPr lang="en-US" sz="2400" dirty="0" err="1" smtClean="0"/>
              <a:t>didefinisikan</a:t>
            </a:r>
            <a:r>
              <a:rPr lang="en-US" sz="2400" dirty="0" smtClean="0"/>
              <a:t>  </a:t>
            </a:r>
            <a:r>
              <a:rPr lang="en-US" sz="2400" dirty="0" err="1" smtClean="0"/>
              <a:t>sebagai</a:t>
            </a:r>
            <a:r>
              <a:rPr lang="en-US" sz="2400" dirty="0" smtClean="0"/>
              <a:t>  </a:t>
            </a:r>
            <a:r>
              <a:rPr lang="en-US" sz="2400" dirty="0" err="1" smtClean="0"/>
              <a:t>nilai</a:t>
            </a:r>
            <a:r>
              <a:rPr lang="en-US" sz="2400" dirty="0" smtClean="0"/>
              <a:t>  </a:t>
            </a:r>
            <a:r>
              <a:rPr lang="en-US" sz="2400" dirty="0" err="1" smtClean="0"/>
              <a:t>tertinggi</a:t>
            </a:r>
            <a:r>
              <a:rPr lang="en-US" sz="2400" dirty="0" smtClean="0"/>
              <a:t> </a:t>
            </a:r>
            <a:r>
              <a:rPr lang="en-US" sz="2400" dirty="0" err="1" smtClean="0"/>
              <a:t>antara</a:t>
            </a:r>
            <a:r>
              <a:rPr lang="en-US" sz="2400" dirty="0" smtClean="0"/>
              <a:t>  </a:t>
            </a:r>
            <a:r>
              <a:rPr lang="en-US" sz="2400" dirty="0" err="1" smtClean="0"/>
              <a:t>nilai</a:t>
            </a:r>
            <a:r>
              <a:rPr lang="en-US" sz="2400" dirty="0" smtClean="0"/>
              <a:t>  </a:t>
            </a:r>
            <a:r>
              <a:rPr lang="en-US" sz="2400" dirty="0" err="1" smtClean="0"/>
              <a:t>wajar</a:t>
            </a:r>
            <a:r>
              <a:rPr lang="en-US" sz="2400" dirty="0" smtClean="0"/>
              <a:t>  </a:t>
            </a:r>
            <a:r>
              <a:rPr lang="en-US" sz="2400" dirty="0" err="1" smtClean="0"/>
              <a:t>dikurangi</a:t>
            </a:r>
            <a:r>
              <a:rPr lang="en-US" sz="2400" dirty="0" smtClean="0"/>
              <a:t>  </a:t>
            </a:r>
            <a:r>
              <a:rPr lang="en-US" sz="2400" dirty="0" err="1" smtClean="0"/>
              <a:t>biaya</a:t>
            </a:r>
            <a:r>
              <a:rPr lang="en-US" sz="2400" dirty="0" smtClean="0"/>
              <a:t>  </a:t>
            </a:r>
            <a:r>
              <a:rPr lang="en-US" sz="2400" dirty="0" err="1" smtClean="0"/>
              <a:t>untuk</a:t>
            </a:r>
            <a:r>
              <a:rPr lang="en-US" sz="2400" dirty="0" smtClean="0"/>
              <a:t>  </a:t>
            </a:r>
            <a:r>
              <a:rPr lang="en-US" sz="2400" dirty="0" err="1" smtClean="0"/>
              <a:t>menjual</a:t>
            </a:r>
            <a:r>
              <a:rPr lang="en-US" sz="2400" dirty="0" smtClean="0"/>
              <a:t>  </a:t>
            </a:r>
            <a:r>
              <a:rPr lang="en-US" sz="2400" dirty="0" err="1" smtClean="0"/>
              <a:t>atau</a:t>
            </a:r>
            <a:r>
              <a:rPr lang="en-US" sz="2400" dirty="0" smtClean="0"/>
              <a:t>  </a:t>
            </a:r>
            <a:r>
              <a:rPr lang="en-US" sz="2400" dirty="0" err="1" smtClean="0"/>
              <a:t>menilainpenggunaan</a:t>
            </a:r>
            <a:r>
              <a:rPr lang="en-US" sz="2400" dirty="0" smtClean="0"/>
              <a:t>. </a:t>
            </a:r>
          </a:p>
          <a:p>
            <a:pPr algn="just">
              <a:lnSpc>
                <a:spcPct val="150000"/>
              </a:lnSpc>
            </a:pPr>
            <a:r>
              <a:rPr lang="en-US" sz="2400" dirty="0" smtClean="0"/>
              <a:t>	</a:t>
            </a:r>
            <a:r>
              <a:rPr lang="en-US" sz="2400" dirty="0" err="1" smtClean="0"/>
              <a:t>Nilai</a:t>
            </a:r>
            <a:r>
              <a:rPr lang="en-US" sz="2400" dirty="0" smtClean="0"/>
              <a:t> </a:t>
            </a:r>
            <a:r>
              <a:rPr lang="en-US" sz="2400" dirty="0" err="1" smtClean="0"/>
              <a:t>wajar</a:t>
            </a:r>
            <a:r>
              <a:rPr lang="en-US" sz="2400" dirty="0" smtClean="0"/>
              <a:t> </a:t>
            </a:r>
            <a:r>
              <a:rPr lang="en-US" sz="2400" dirty="0" err="1" smtClean="0"/>
              <a:t>dikurangi</a:t>
            </a:r>
            <a:r>
              <a:rPr lang="en-US" sz="2400" dirty="0" smtClean="0"/>
              <a:t> </a:t>
            </a:r>
            <a:r>
              <a:rPr lang="en-US" sz="2400" dirty="0" err="1" smtClean="0"/>
              <a:t>biaya</a:t>
            </a:r>
            <a:r>
              <a:rPr lang="en-US" sz="2400" dirty="0" smtClean="0"/>
              <a:t> </a:t>
            </a:r>
            <a:r>
              <a:rPr lang="en-US" sz="2400" dirty="0" err="1" smtClean="0"/>
              <a:t>untuk</a:t>
            </a:r>
            <a:r>
              <a:rPr lang="en-US" sz="2400" dirty="0" smtClean="0"/>
              <a:t> </a:t>
            </a:r>
            <a:r>
              <a:rPr lang="en-US" sz="2400" dirty="0" err="1" smtClean="0"/>
              <a:t>menjual</a:t>
            </a:r>
            <a:r>
              <a:rPr lang="en-US" sz="2400" dirty="0" smtClean="0"/>
              <a:t> </a:t>
            </a:r>
            <a:r>
              <a:rPr lang="en-US" sz="2400" dirty="0" err="1" smtClean="0"/>
              <a:t>berarti</a:t>
            </a:r>
            <a:r>
              <a:rPr lang="en-US" sz="2400" dirty="0" smtClean="0"/>
              <a:t> </a:t>
            </a:r>
            <a:r>
              <a:rPr lang="en-US" sz="2400" dirty="0" err="1" smtClean="0"/>
              <a:t>aset</a:t>
            </a:r>
            <a:r>
              <a:rPr lang="en-US" sz="2400" dirty="0" smtClean="0"/>
              <a:t> yang </a:t>
            </a:r>
            <a:r>
              <a:rPr lang="en-US" sz="2400" dirty="0" err="1" smtClean="0"/>
              <a:t>bisa</a:t>
            </a:r>
            <a:r>
              <a:rPr lang="en-US" sz="2400" dirty="0" smtClean="0"/>
              <a:t> </a:t>
            </a:r>
            <a:r>
              <a:rPr lang="en-US" sz="2400" dirty="0" err="1" smtClean="0"/>
              <a:t>dijual</a:t>
            </a:r>
            <a:r>
              <a:rPr lang="en-US" sz="2400" dirty="0" smtClean="0"/>
              <a:t> </a:t>
            </a:r>
            <a:r>
              <a:rPr lang="en-US" sz="2400" dirty="0" err="1" smtClean="0"/>
              <a:t>setelah</a:t>
            </a:r>
            <a:r>
              <a:rPr lang="en-US" sz="2400" dirty="0" smtClean="0"/>
              <a:t> </a:t>
            </a:r>
            <a:r>
              <a:rPr lang="en-US" sz="2400" dirty="0" err="1" smtClean="0"/>
              <a:t>dikurangi</a:t>
            </a:r>
            <a:r>
              <a:rPr lang="en-US" sz="2400" dirty="0" smtClean="0"/>
              <a:t>  </a:t>
            </a:r>
            <a:r>
              <a:rPr lang="en-US" sz="2400" dirty="0" err="1" smtClean="0"/>
              <a:t>biaya</a:t>
            </a:r>
            <a:r>
              <a:rPr lang="en-US" sz="2400" dirty="0" smtClean="0"/>
              <a:t>  </a:t>
            </a:r>
            <a:r>
              <a:rPr lang="en-US" sz="2400" dirty="0" err="1" smtClean="0"/>
              <a:t>pelepasan</a:t>
            </a:r>
            <a:r>
              <a:rPr lang="en-US" sz="2400" dirty="0" smtClean="0"/>
              <a:t>.  </a:t>
            </a:r>
            <a:r>
              <a:rPr lang="en-US" sz="2400" dirty="0" err="1" smtClean="0"/>
              <a:t>Nilai</a:t>
            </a:r>
            <a:r>
              <a:rPr lang="en-US" sz="2400" dirty="0" smtClean="0"/>
              <a:t>  </a:t>
            </a:r>
            <a:r>
              <a:rPr lang="en-US" sz="2400" dirty="0" err="1" smtClean="0"/>
              <a:t>pakai</a:t>
            </a:r>
            <a:r>
              <a:rPr lang="en-US" sz="2400" dirty="0" smtClean="0"/>
              <a:t>  </a:t>
            </a:r>
            <a:r>
              <a:rPr lang="en-US" sz="2400" dirty="0" err="1" smtClean="0"/>
              <a:t>yaitu</a:t>
            </a:r>
            <a:r>
              <a:rPr lang="en-US" sz="2400" dirty="0" smtClean="0"/>
              <a:t>  </a:t>
            </a:r>
            <a:r>
              <a:rPr lang="en-US" sz="2400" dirty="0" err="1" smtClean="0"/>
              <a:t>nilai</a:t>
            </a:r>
            <a:r>
              <a:rPr lang="en-US" sz="2400" dirty="0" smtClean="0"/>
              <a:t>  </a:t>
            </a:r>
            <a:r>
              <a:rPr lang="en-US" sz="2400" dirty="0" err="1" smtClean="0"/>
              <a:t>saat</a:t>
            </a:r>
            <a:r>
              <a:rPr lang="en-US" sz="2400" dirty="0" smtClean="0"/>
              <a:t>  </a:t>
            </a:r>
            <a:r>
              <a:rPr lang="en-US" sz="2400" dirty="0" err="1" smtClean="0"/>
              <a:t>ini</a:t>
            </a:r>
            <a:r>
              <a:rPr lang="en-US" sz="2400" dirty="0" smtClean="0"/>
              <a:t>  yang  </a:t>
            </a:r>
            <a:r>
              <a:rPr lang="en-US" sz="2400" dirty="0" err="1" smtClean="0"/>
              <a:t>berasal</a:t>
            </a:r>
            <a:r>
              <a:rPr lang="en-US" sz="2400" dirty="0" smtClean="0"/>
              <a:t>  </a:t>
            </a:r>
            <a:r>
              <a:rPr lang="en-US" sz="2400" dirty="0" err="1" smtClean="0"/>
              <a:t>dari</a:t>
            </a:r>
            <a:r>
              <a:rPr lang="en-US" sz="2400" dirty="0" smtClean="0"/>
              <a:t> </a:t>
            </a:r>
            <a:r>
              <a:rPr lang="en-US" sz="2400" dirty="0" err="1" smtClean="0"/>
              <a:t>arus</a:t>
            </a:r>
            <a:r>
              <a:rPr lang="en-US" sz="2400" dirty="0" smtClean="0"/>
              <a:t> </a:t>
            </a:r>
            <a:r>
              <a:rPr lang="en-US" sz="2400" dirty="0" err="1" smtClean="0"/>
              <a:t>kas</a:t>
            </a:r>
            <a:r>
              <a:rPr lang="en-US" sz="2400" dirty="0" smtClean="0"/>
              <a:t>  yang </a:t>
            </a:r>
            <a:r>
              <a:rPr lang="en-US" sz="2400" dirty="0" err="1" smtClean="0"/>
              <a:t>diharapkan</a:t>
            </a:r>
            <a:r>
              <a:rPr lang="en-US" sz="2400" dirty="0" smtClean="0"/>
              <a:t> </a:t>
            </a:r>
            <a:r>
              <a:rPr lang="en-US" sz="2400" dirty="0" err="1" smtClean="0"/>
              <a:t>di</a:t>
            </a:r>
            <a:r>
              <a:rPr lang="en-US" sz="2400" dirty="0" smtClean="0"/>
              <a:t> </a:t>
            </a:r>
            <a:r>
              <a:rPr lang="en-US" sz="2400" dirty="0" err="1" smtClean="0"/>
              <a:t>masa</a:t>
            </a:r>
            <a:r>
              <a:rPr lang="en-US" sz="2400" dirty="0" smtClean="0"/>
              <a:t>  yang </a:t>
            </a:r>
            <a:r>
              <a:rPr lang="en-US" sz="2400" dirty="0" err="1" smtClean="0"/>
              <a:t>akan</a:t>
            </a:r>
            <a:r>
              <a:rPr lang="en-US" sz="2400" dirty="0" smtClean="0"/>
              <a:t> </a:t>
            </a:r>
            <a:r>
              <a:rPr lang="en-US" sz="2400" dirty="0" err="1" smtClean="0"/>
              <a:t>datang</a:t>
            </a:r>
            <a:r>
              <a:rPr lang="en-US" sz="2400" dirty="0" smtClean="0"/>
              <a:t> </a:t>
            </a:r>
            <a:r>
              <a:rPr lang="en-US" sz="2400" dirty="0" err="1" smtClean="0"/>
              <a:t>serta</a:t>
            </a:r>
            <a:r>
              <a:rPr lang="en-US" sz="2400" dirty="0" smtClean="0"/>
              <a:t> </a:t>
            </a:r>
            <a:r>
              <a:rPr lang="en-US" sz="2400" dirty="0" err="1" smtClean="0"/>
              <a:t>akhirnya</a:t>
            </a:r>
            <a:r>
              <a:rPr lang="en-US" sz="2400" dirty="0" smtClean="0"/>
              <a:t> </a:t>
            </a:r>
            <a:r>
              <a:rPr lang="en-US" sz="2400" dirty="0" err="1" smtClean="0"/>
              <a:t>penjualan</a:t>
            </a:r>
            <a:r>
              <a:rPr lang="en-US" sz="2400" dirty="0" smtClean="0"/>
              <a:t> </a:t>
            </a:r>
            <a:r>
              <a:rPr lang="en-US" sz="2400" dirty="0" err="1" smtClean="0"/>
              <a:t>aktiva</a:t>
            </a:r>
            <a:r>
              <a:rPr lang="en-US" sz="2400" dirty="0" smtClean="0"/>
              <a:t> </a:t>
            </a:r>
            <a:r>
              <a:rPr lang="en-US" sz="2400" dirty="0" err="1" smtClean="0"/>
              <a:t>di</a:t>
            </a:r>
            <a:r>
              <a:rPr lang="en-US" sz="2400" dirty="0" smtClean="0"/>
              <a:t> </a:t>
            </a:r>
            <a:r>
              <a:rPr lang="en-US" sz="2400" dirty="0" err="1" smtClean="0"/>
              <a:t>akhir</a:t>
            </a:r>
            <a:r>
              <a:rPr lang="en-US" sz="2400" dirty="0" smtClean="0"/>
              <a:t> </a:t>
            </a:r>
            <a:r>
              <a:rPr lang="en-US" sz="2400" dirty="0" err="1" smtClean="0"/>
              <a:t>waktu</a:t>
            </a:r>
            <a:r>
              <a:rPr lang="en-US" sz="2400" dirty="0" smtClean="0"/>
              <a:t> </a:t>
            </a:r>
            <a:r>
              <a:rPr lang="en-US" sz="2400" dirty="0" err="1" smtClean="0"/>
              <a:t>pakainya</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Restorasi</a:t>
            </a:r>
            <a:r>
              <a:rPr lang="en-US" sz="3600" b="1" dirty="0" smtClean="0">
                <a:solidFill>
                  <a:schemeClr val="tx1"/>
                </a:solidFill>
              </a:rPr>
              <a:t> </a:t>
            </a:r>
            <a:r>
              <a:rPr lang="en-US" sz="3600" b="1" dirty="0" err="1" smtClean="0">
                <a:solidFill>
                  <a:schemeClr val="tx1"/>
                </a:solidFill>
              </a:rPr>
              <a:t>Kerugian</a:t>
            </a:r>
            <a:r>
              <a:rPr lang="en-US" sz="3600" b="1" dirty="0" smtClean="0">
                <a:solidFill>
                  <a:schemeClr val="tx1"/>
                </a:solidFill>
              </a:rPr>
              <a:t> </a:t>
            </a:r>
            <a:r>
              <a:rPr lang="en-US" sz="3600" b="1" dirty="0" err="1" smtClean="0">
                <a:solidFill>
                  <a:schemeClr val="tx1"/>
                </a:solidFill>
              </a:rPr>
              <a:t>Nilai</a:t>
            </a:r>
            <a:endParaRPr lang="en-US" sz="3600" b="1" dirty="0">
              <a:solidFill>
                <a:schemeClr val="tx1"/>
              </a:solidFill>
            </a:endParaRPr>
          </a:p>
        </p:txBody>
      </p:sp>
      <p:sp>
        <p:nvSpPr>
          <p:cNvPr id="7" name="TextBox 6"/>
          <p:cNvSpPr txBox="1"/>
          <p:nvPr/>
        </p:nvSpPr>
        <p:spPr>
          <a:xfrm>
            <a:off x="617838" y="1334530"/>
            <a:ext cx="10700951" cy="1754326"/>
          </a:xfrm>
          <a:prstGeom prst="rect">
            <a:avLst/>
          </a:prstGeom>
          <a:noFill/>
        </p:spPr>
        <p:txBody>
          <a:bodyPr wrap="square" rtlCol="0">
            <a:spAutoFit/>
          </a:bodyPr>
          <a:lstStyle/>
          <a:p>
            <a:pPr algn="just">
              <a:lnSpc>
                <a:spcPct val="150000"/>
              </a:lnSpc>
            </a:pPr>
            <a:r>
              <a:rPr lang="en-US" sz="2400" dirty="0" err="1" smtClean="0"/>
              <a:t>Contoh</a:t>
            </a:r>
            <a:r>
              <a:rPr lang="en-US" sz="2400" dirty="0" smtClean="0"/>
              <a:t> : </a:t>
            </a:r>
          </a:p>
          <a:p>
            <a:pPr algn="just">
              <a:lnSpc>
                <a:spcPct val="150000"/>
              </a:lnSpc>
            </a:pPr>
            <a:r>
              <a:rPr lang="en-US" sz="2400" dirty="0" err="1" smtClean="0"/>
              <a:t>Raffa</a:t>
            </a:r>
            <a:r>
              <a:rPr lang="en-US" sz="2400" dirty="0" smtClean="0"/>
              <a:t> Co  </a:t>
            </a:r>
            <a:r>
              <a:rPr lang="en-US" sz="2400" dirty="0" err="1" smtClean="0"/>
              <a:t>membeli</a:t>
            </a:r>
            <a:r>
              <a:rPr lang="en-US" sz="2400" dirty="0" smtClean="0"/>
              <a:t>  </a:t>
            </a:r>
            <a:r>
              <a:rPr lang="en-US" sz="2400" dirty="0" err="1" smtClean="0"/>
              <a:t>peralatan</a:t>
            </a:r>
            <a:r>
              <a:rPr lang="en-US" sz="2400" dirty="0" smtClean="0"/>
              <a:t>  </a:t>
            </a:r>
            <a:r>
              <a:rPr lang="en-US" sz="2400" dirty="0" err="1" smtClean="0"/>
              <a:t>pada</a:t>
            </a:r>
            <a:r>
              <a:rPr lang="en-US" sz="2400" dirty="0" smtClean="0"/>
              <a:t>  </a:t>
            </a:r>
            <a:r>
              <a:rPr lang="en-US" sz="2400" dirty="0" err="1" smtClean="0"/>
              <a:t>tanggal</a:t>
            </a:r>
            <a:r>
              <a:rPr lang="en-US" sz="2400" dirty="0" smtClean="0"/>
              <a:t>  1  </a:t>
            </a:r>
            <a:r>
              <a:rPr lang="en-US" sz="2400" dirty="0" err="1" smtClean="0"/>
              <a:t>Januari</a:t>
            </a:r>
            <a:r>
              <a:rPr lang="en-US" sz="2400" dirty="0" smtClean="0"/>
              <a:t>  2010  </a:t>
            </a:r>
            <a:r>
              <a:rPr lang="en-US" sz="2400" dirty="0" err="1" smtClean="0"/>
              <a:t>sebesar</a:t>
            </a:r>
            <a:r>
              <a:rPr lang="en-US" sz="2400" dirty="0" smtClean="0"/>
              <a:t>  $300,000, </a:t>
            </a:r>
            <a:r>
              <a:rPr lang="en-US" sz="2400" dirty="0" err="1" smtClean="0"/>
              <a:t>dengan</a:t>
            </a:r>
            <a:r>
              <a:rPr lang="en-US" sz="2400" dirty="0" smtClean="0"/>
              <a:t> </a:t>
            </a:r>
            <a:r>
              <a:rPr lang="en-US" sz="2400" dirty="0" err="1" smtClean="0"/>
              <a:t>masa</a:t>
            </a:r>
            <a:r>
              <a:rPr lang="en-US" sz="2400" dirty="0" smtClean="0"/>
              <a:t> </a:t>
            </a:r>
            <a:r>
              <a:rPr lang="en-US" sz="2400" dirty="0" err="1" smtClean="0"/>
              <a:t>manfaat</a:t>
            </a:r>
            <a:r>
              <a:rPr lang="en-US" sz="2400" dirty="0" smtClean="0"/>
              <a:t> </a:t>
            </a:r>
            <a:r>
              <a:rPr lang="en-US" sz="2400" dirty="0" err="1" smtClean="0"/>
              <a:t>selama</a:t>
            </a:r>
            <a:r>
              <a:rPr lang="en-US" sz="2400" dirty="0" smtClean="0"/>
              <a:t> 3 </a:t>
            </a:r>
            <a:r>
              <a:rPr lang="en-US" sz="2400" dirty="0" err="1" smtClean="0"/>
              <a:t>tahun</a:t>
            </a:r>
            <a:r>
              <a:rPr lang="en-US" sz="2400" dirty="0" smtClean="0"/>
              <a:t> </a:t>
            </a:r>
            <a:r>
              <a:rPr lang="en-US" sz="2400" dirty="0" err="1" smtClean="0"/>
              <a:t>dan</a:t>
            </a:r>
            <a:r>
              <a:rPr lang="en-US" sz="2400" dirty="0" smtClean="0"/>
              <a:t> </a:t>
            </a:r>
            <a:r>
              <a:rPr lang="en-US" sz="2400" dirty="0" err="1" smtClean="0"/>
              <a:t>tanpa</a:t>
            </a:r>
            <a:r>
              <a:rPr lang="en-US" sz="2400" dirty="0" smtClean="0"/>
              <a:t> </a:t>
            </a:r>
            <a:r>
              <a:rPr lang="en-US" sz="2400" dirty="0" err="1" smtClean="0"/>
              <a:t>nilai</a:t>
            </a:r>
            <a:r>
              <a:rPr lang="en-US" sz="2400" dirty="0" smtClean="0"/>
              <a:t> </a:t>
            </a:r>
            <a:r>
              <a:rPr lang="en-US" sz="2400" dirty="0" err="1" smtClean="0"/>
              <a:t>sisa</a:t>
            </a:r>
            <a:r>
              <a:rPr lang="en-US" sz="2400" dirty="0" smtClean="0"/>
              <a:t>.</a:t>
            </a:r>
          </a:p>
        </p:txBody>
      </p:sp>
      <p:graphicFrame>
        <p:nvGraphicFramePr>
          <p:cNvPr id="8" name="Table 7"/>
          <p:cNvGraphicFramePr>
            <a:graphicFrameLocks noGrp="1"/>
          </p:cNvGraphicFramePr>
          <p:nvPr/>
        </p:nvGraphicFramePr>
        <p:xfrm>
          <a:off x="1433383" y="3102783"/>
          <a:ext cx="8625017" cy="2927316"/>
        </p:xfrm>
        <a:graphic>
          <a:graphicData uri="http://schemas.openxmlformats.org/drawingml/2006/table">
            <a:tbl>
              <a:tblPr/>
              <a:tblGrid>
                <a:gridCol w="1520596"/>
                <a:gridCol w="4237725"/>
                <a:gridCol w="2866696"/>
              </a:tblGrid>
              <a:tr h="731829">
                <a:tc>
                  <a:txBody>
                    <a:bodyPr/>
                    <a:lstStyle/>
                    <a:p>
                      <a:pPr marL="0" marR="0" algn="ctr">
                        <a:lnSpc>
                          <a:spcPct val="150000"/>
                        </a:lnSpc>
                        <a:spcBef>
                          <a:spcPts val="0"/>
                        </a:spcBef>
                        <a:spcAft>
                          <a:spcPts val="0"/>
                        </a:spcAft>
                      </a:pPr>
                      <a:r>
                        <a:rPr lang="en-US" sz="2400" u="sng">
                          <a:latin typeface="Tahoma"/>
                          <a:ea typeface="Arial Narrow"/>
                          <a:cs typeface="Times New Roman"/>
                        </a:rPr>
                        <a:t>Year</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ctr">
                        <a:lnSpc>
                          <a:spcPct val="150000"/>
                        </a:lnSpc>
                        <a:spcBef>
                          <a:spcPts val="0"/>
                        </a:spcBef>
                        <a:spcAft>
                          <a:spcPts val="0"/>
                        </a:spcAft>
                      </a:pPr>
                      <a:r>
                        <a:rPr lang="en-US" sz="2400" u="sng">
                          <a:latin typeface="Tahoma"/>
                          <a:ea typeface="Arial Narrow"/>
                          <a:cs typeface="Times New Roman"/>
                        </a:rPr>
                        <a:t>Depreciation Expense</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ctr">
                        <a:lnSpc>
                          <a:spcPct val="150000"/>
                        </a:lnSpc>
                        <a:spcBef>
                          <a:spcPts val="0"/>
                        </a:spcBef>
                        <a:spcAft>
                          <a:spcPts val="0"/>
                        </a:spcAft>
                      </a:pPr>
                      <a:r>
                        <a:rPr lang="en-US" sz="2400" u="sng">
                          <a:latin typeface="Tahoma"/>
                          <a:ea typeface="Arial Narrow"/>
                          <a:cs typeface="Times New Roman"/>
                        </a:rPr>
                        <a:t>Carrying Amount</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r>
              <a:tr h="731829">
                <a:tc>
                  <a:txBody>
                    <a:bodyPr/>
                    <a:lstStyle/>
                    <a:p>
                      <a:pPr marL="0" marR="0" algn="ctr">
                        <a:lnSpc>
                          <a:spcPct val="150000"/>
                        </a:lnSpc>
                        <a:spcBef>
                          <a:spcPts val="0"/>
                        </a:spcBef>
                        <a:spcAft>
                          <a:spcPts val="0"/>
                        </a:spcAft>
                      </a:pPr>
                      <a:r>
                        <a:rPr lang="en-US" sz="2400">
                          <a:latin typeface="Tahoma"/>
                          <a:ea typeface="Arial Narrow"/>
                          <a:cs typeface="Times New Roman"/>
                        </a:rPr>
                        <a:t>2010</a:t>
                      </a:r>
                      <a:endParaRPr lang="en-US" sz="24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lnSpc>
                          <a:spcPct val="150000"/>
                        </a:lnSpc>
                        <a:spcBef>
                          <a:spcPts val="0"/>
                        </a:spcBef>
                        <a:spcAft>
                          <a:spcPts val="0"/>
                        </a:spcAft>
                      </a:pPr>
                      <a:r>
                        <a:rPr lang="en-US" sz="2400">
                          <a:latin typeface="Tahoma"/>
                          <a:ea typeface="Arial Narrow"/>
                          <a:cs typeface="Times New Roman"/>
                        </a:rPr>
                        <a:t>$100.000 ($300.000/3)</a:t>
                      </a:r>
                      <a:endParaRPr lang="en-US" sz="24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lnSpc>
                          <a:spcPct val="150000"/>
                        </a:lnSpc>
                        <a:spcBef>
                          <a:spcPts val="0"/>
                        </a:spcBef>
                        <a:spcAft>
                          <a:spcPts val="0"/>
                        </a:spcAft>
                      </a:pPr>
                      <a:r>
                        <a:rPr lang="en-US" sz="2400">
                          <a:latin typeface="Tahoma"/>
                          <a:ea typeface="Arial Narrow"/>
                          <a:cs typeface="Times New Roman"/>
                        </a:rPr>
                        <a:t>$200.000</a:t>
                      </a:r>
                      <a:endParaRPr lang="en-US" sz="2400">
                        <a:latin typeface="Arial Narrow"/>
                        <a:ea typeface="Arial Narrow"/>
                        <a:cs typeface="Times New Roman"/>
                      </a:endParaRPr>
                    </a:p>
                  </a:txBody>
                  <a:tcPr marL="68580" marR="68580" marT="0" marB="0">
                    <a:lnL>
                      <a:noFill/>
                    </a:lnL>
                    <a:lnR>
                      <a:noFill/>
                    </a:lnR>
                    <a:lnT>
                      <a:noFill/>
                    </a:lnT>
                    <a:lnB>
                      <a:noFill/>
                    </a:lnB>
                    <a:solidFill>
                      <a:srgbClr val="FBD4B4"/>
                    </a:solidFill>
                  </a:tcPr>
                </a:tc>
              </a:tr>
              <a:tr h="731829">
                <a:tc>
                  <a:txBody>
                    <a:bodyPr/>
                    <a:lstStyle/>
                    <a:p>
                      <a:pPr marL="0" marR="0" algn="ctr">
                        <a:lnSpc>
                          <a:spcPct val="150000"/>
                        </a:lnSpc>
                        <a:spcBef>
                          <a:spcPts val="0"/>
                        </a:spcBef>
                        <a:spcAft>
                          <a:spcPts val="0"/>
                        </a:spcAft>
                      </a:pPr>
                      <a:r>
                        <a:rPr lang="en-US" sz="2400">
                          <a:latin typeface="Tahoma"/>
                          <a:ea typeface="Arial Narrow"/>
                          <a:cs typeface="Times New Roman"/>
                        </a:rPr>
                        <a:t>2011</a:t>
                      </a:r>
                      <a:endParaRPr lang="en-US" sz="24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lnSpc>
                          <a:spcPct val="150000"/>
                        </a:lnSpc>
                        <a:spcBef>
                          <a:spcPts val="0"/>
                        </a:spcBef>
                        <a:spcAft>
                          <a:spcPts val="0"/>
                        </a:spcAft>
                      </a:pPr>
                      <a:r>
                        <a:rPr lang="en-US" sz="2400">
                          <a:latin typeface="Tahoma"/>
                          <a:ea typeface="Arial Narrow"/>
                          <a:cs typeface="Times New Roman"/>
                        </a:rPr>
                        <a:t>$100.000 ($300.000/3)</a:t>
                      </a:r>
                      <a:endParaRPr lang="en-US" sz="24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lnSpc>
                          <a:spcPct val="150000"/>
                        </a:lnSpc>
                        <a:spcBef>
                          <a:spcPts val="0"/>
                        </a:spcBef>
                        <a:spcAft>
                          <a:spcPts val="0"/>
                        </a:spcAft>
                      </a:pPr>
                      <a:r>
                        <a:rPr lang="en-US" sz="2400">
                          <a:latin typeface="Tahoma"/>
                          <a:ea typeface="Arial Narrow"/>
                          <a:cs typeface="Times New Roman"/>
                        </a:rPr>
                        <a:t>$100.000</a:t>
                      </a:r>
                      <a:endParaRPr lang="en-US" sz="2400">
                        <a:latin typeface="Arial Narrow"/>
                        <a:ea typeface="Arial Narrow"/>
                        <a:cs typeface="Times New Roman"/>
                      </a:endParaRPr>
                    </a:p>
                  </a:txBody>
                  <a:tcPr marL="68580" marR="68580" marT="0" marB="0">
                    <a:lnL>
                      <a:noFill/>
                    </a:lnL>
                    <a:lnR>
                      <a:noFill/>
                    </a:lnR>
                    <a:lnT>
                      <a:noFill/>
                    </a:lnT>
                    <a:lnB>
                      <a:noFill/>
                    </a:lnB>
                    <a:solidFill>
                      <a:srgbClr val="FBD4B4"/>
                    </a:solidFill>
                  </a:tcPr>
                </a:tc>
              </a:tr>
              <a:tr h="731829">
                <a:tc>
                  <a:txBody>
                    <a:bodyPr/>
                    <a:lstStyle/>
                    <a:p>
                      <a:pPr marL="0" marR="0" algn="ctr">
                        <a:lnSpc>
                          <a:spcPct val="150000"/>
                        </a:lnSpc>
                        <a:spcBef>
                          <a:spcPts val="0"/>
                        </a:spcBef>
                        <a:spcAft>
                          <a:spcPts val="0"/>
                        </a:spcAft>
                      </a:pPr>
                      <a:r>
                        <a:rPr lang="en-US" sz="2400">
                          <a:latin typeface="Tahoma"/>
                          <a:ea typeface="Arial Narrow"/>
                          <a:cs typeface="Times New Roman"/>
                        </a:rPr>
                        <a:t>2012</a:t>
                      </a:r>
                      <a:endParaRPr lang="en-US" sz="24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50000"/>
                        </a:lnSpc>
                        <a:spcBef>
                          <a:spcPts val="0"/>
                        </a:spcBef>
                        <a:spcAft>
                          <a:spcPts val="0"/>
                        </a:spcAft>
                      </a:pPr>
                      <a:r>
                        <a:rPr lang="en-US" sz="2400">
                          <a:latin typeface="Tahoma"/>
                          <a:ea typeface="Arial Narrow"/>
                          <a:cs typeface="Times New Roman"/>
                        </a:rPr>
                        <a:t>$100.000 ($300.000/3)</a:t>
                      </a:r>
                      <a:endParaRPr lang="en-US" sz="24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marL="0" marR="0" algn="r">
                        <a:lnSpc>
                          <a:spcPct val="150000"/>
                        </a:lnSpc>
                        <a:spcBef>
                          <a:spcPts val="0"/>
                        </a:spcBef>
                        <a:spcAft>
                          <a:spcPts val="0"/>
                        </a:spcAft>
                      </a:pPr>
                      <a:r>
                        <a:rPr lang="en-US" sz="2400" dirty="0">
                          <a:latin typeface="Tahoma"/>
                          <a:ea typeface="Arial Narrow"/>
                          <a:cs typeface="Times New Roman"/>
                        </a:rPr>
                        <a:t>0</a:t>
                      </a:r>
                      <a:endParaRPr lang="en-US" sz="2400" dirty="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BD4B4"/>
                    </a:solidFill>
                  </a:tcPr>
                </a:tc>
              </a:tr>
            </a:tbl>
          </a:graphicData>
        </a:graphic>
      </p:graphicFrame>
    </p:spTree>
    <p:extLst>
      <p:ext uri="{BB962C8B-B14F-4D97-AF65-F5344CB8AC3E}">
        <p14:creationId xmlns:p14="http://schemas.microsoft.com/office/powerpoint/2010/main" xmlns="" val="2720491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Restorasi</a:t>
            </a:r>
            <a:r>
              <a:rPr lang="en-US" sz="3600" b="1" dirty="0" smtClean="0">
                <a:solidFill>
                  <a:schemeClr val="tx1"/>
                </a:solidFill>
              </a:rPr>
              <a:t> </a:t>
            </a:r>
            <a:r>
              <a:rPr lang="en-US" sz="3600" b="1" dirty="0" err="1" smtClean="0">
                <a:solidFill>
                  <a:schemeClr val="tx1"/>
                </a:solidFill>
              </a:rPr>
              <a:t>Kerugian</a:t>
            </a:r>
            <a:r>
              <a:rPr lang="en-US" sz="3600" b="1" dirty="0" smtClean="0">
                <a:solidFill>
                  <a:schemeClr val="tx1"/>
                </a:solidFill>
              </a:rPr>
              <a:t> </a:t>
            </a:r>
            <a:r>
              <a:rPr lang="en-US" sz="3600" b="1" dirty="0" err="1" smtClean="0">
                <a:solidFill>
                  <a:schemeClr val="tx1"/>
                </a:solidFill>
              </a:rPr>
              <a:t>Nilai</a:t>
            </a:r>
            <a:endParaRPr lang="en-US" sz="3600" b="1" dirty="0">
              <a:solidFill>
                <a:schemeClr val="tx1"/>
              </a:solidFill>
            </a:endParaRPr>
          </a:p>
        </p:txBody>
      </p:sp>
      <p:sp>
        <p:nvSpPr>
          <p:cNvPr id="9" name="TextBox 8"/>
          <p:cNvSpPr txBox="1"/>
          <p:nvPr/>
        </p:nvSpPr>
        <p:spPr>
          <a:xfrm>
            <a:off x="617838" y="1285103"/>
            <a:ext cx="10750378" cy="2862322"/>
          </a:xfrm>
          <a:prstGeom prst="rect">
            <a:avLst/>
          </a:prstGeom>
          <a:noFill/>
        </p:spPr>
        <p:txBody>
          <a:bodyPr wrap="square" rtlCol="0">
            <a:spAutoFit/>
          </a:bodyPr>
          <a:lstStyle/>
          <a:p>
            <a:pPr>
              <a:lnSpc>
                <a:spcPct val="150000"/>
              </a:lnSpc>
            </a:pPr>
            <a:r>
              <a:rPr lang="en-US" sz="2400" dirty="0" err="1" smtClean="0"/>
              <a:t>Pada</a:t>
            </a:r>
            <a:r>
              <a:rPr lang="en-US" sz="2400" dirty="0" smtClean="0"/>
              <a:t> </a:t>
            </a:r>
            <a:r>
              <a:rPr lang="en-US" sz="2400" dirty="0" err="1" smtClean="0"/>
              <a:t>akhir</a:t>
            </a:r>
            <a:r>
              <a:rPr lang="en-US" sz="2400" dirty="0" smtClean="0"/>
              <a:t> </a:t>
            </a:r>
            <a:r>
              <a:rPr lang="en-US" sz="2400" dirty="0" err="1" smtClean="0"/>
              <a:t>periode</a:t>
            </a:r>
            <a:r>
              <a:rPr lang="en-US" sz="2400" dirty="0" smtClean="0"/>
              <a:t> 31 </a:t>
            </a:r>
            <a:r>
              <a:rPr lang="en-US" sz="2400" dirty="0" err="1" smtClean="0"/>
              <a:t>Desember</a:t>
            </a:r>
            <a:r>
              <a:rPr lang="en-US" sz="2400" dirty="0" smtClean="0"/>
              <a:t> 2010, </a:t>
            </a:r>
            <a:r>
              <a:rPr lang="en-US" sz="2400" dirty="0" err="1" smtClean="0"/>
              <a:t>Raffa</a:t>
            </a:r>
            <a:r>
              <a:rPr lang="en-US" sz="2400" dirty="0" smtClean="0"/>
              <a:t> Co </a:t>
            </a:r>
            <a:r>
              <a:rPr lang="en-US" sz="2400" dirty="0" err="1" smtClean="0"/>
              <a:t>mencatatnya</a:t>
            </a:r>
            <a:r>
              <a:rPr lang="en-US" sz="2400" dirty="0" smtClean="0"/>
              <a:t> </a:t>
            </a:r>
            <a:r>
              <a:rPr lang="en-US" sz="2400" dirty="0" err="1" smtClean="0"/>
              <a:t>sebagai</a:t>
            </a:r>
            <a:r>
              <a:rPr lang="en-US" sz="2400" dirty="0" smtClean="0"/>
              <a:t> </a:t>
            </a:r>
            <a:r>
              <a:rPr lang="en-US" sz="2400" dirty="0" err="1" smtClean="0"/>
              <a:t>berikut</a:t>
            </a:r>
            <a:r>
              <a:rPr lang="en-US" sz="2400" dirty="0" smtClean="0"/>
              <a:t>: </a:t>
            </a:r>
          </a:p>
          <a:p>
            <a:pPr>
              <a:lnSpc>
                <a:spcPct val="150000"/>
              </a:lnSpc>
            </a:pPr>
            <a:r>
              <a:rPr lang="en-US" sz="2400" dirty="0" smtClean="0"/>
              <a:t>Loss on Impairment           			 20,000 </a:t>
            </a:r>
          </a:p>
          <a:p>
            <a:pPr>
              <a:lnSpc>
                <a:spcPct val="150000"/>
              </a:lnSpc>
            </a:pPr>
            <a:r>
              <a:rPr lang="en-US" sz="2400" dirty="0" smtClean="0"/>
              <a:t>  	Accumulated Depreciation—Equipment       20,000 </a:t>
            </a:r>
          </a:p>
          <a:p>
            <a:pPr>
              <a:lnSpc>
                <a:spcPct val="150000"/>
              </a:lnSpc>
            </a:pPr>
            <a:r>
              <a:rPr lang="en-US" sz="2400" dirty="0" err="1" smtClean="0"/>
              <a:t>Beban</a:t>
            </a:r>
            <a:r>
              <a:rPr lang="en-US" sz="2400" dirty="0" smtClean="0"/>
              <a:t> </a:t>
            </a:r>
            <a:r>
              <a:rPr lang="en-US" sz="2400" dirty="0" err="1" smtClean="0"/>
              <a:t>depresiasi</a:t>
            </a:r>
            <a:r>
              <a:rPr lang="en-US" sz="2400" dirty="0" smtClean="0"/>
              <a:t> </a:t>
            </a:r>
            <a:r>
              <a:rPr lang="en-US" sz="2400" dirty="0" err="1" smtClean="0"/>
              <a:t>dan</a:t>
            </a:r>
            <a:r>
              <a:rPr lang="en-US" sz="2400" dirty="0" smtClean="0"/>
              <a:t> carrying amount </a:t>
            </a:r>
            <a:r>
              <a:rPr lang="en-US" sz="2400" dirty="0" err="1" smtClean="0"/>
              <a:t>detelah</a:t>
            </a:r>
            <a:r>
              <a:rPr lang="en-US" sz="2400" dirty="0" smtClean="0"/>
              <a:t> </a:t>
            </a:r>
            <a:r>
              <a:rPr lang="en-US" sz="2400" dirty="0" err="1" smtClean="0"/>
              <a:t>penurunan</a:t>
            </a:r>
            <a:endParaRPr lang="en-US" sz="2400" dirty="0" smtClean="0"/>
          </a:p>
        </p:txBody>
      </p:sp>
      <p:graphicFrame>
        <p:nvGraphicFramePr>
          <p:cNvPr id="11" name="Table 10"/>
          <p:cNvGraphicFramePr>
            <a:graphicFrameLocks noGrp="1"/>
          </p:cNvGraphicFramePr>
          <p:nvPr/>
        </p:nvGraphicFramePr>
        <p:xfrm>
          <a:off x="1532237" y="4179076"/>
          <a:ext cx="9094573" cy="2098155"/>
        </p:xfrm>
        <a:graphic>
          <a:graphicData uri="http://schemas.openxmlformats.org/drawingml/2006/table">
            <a:tbl>
              <a:tblPr/>
              <a:tblGrid>
                <a:gridCol w="1603379"/>
                <a:gridCol w="4468432"/>
                <a:gridCol w="3022762"/>
              </a:tblGrid>
              <a:tr h="699385">
                <a:tc>
                  <a:txBody>
                    <a:bodyPr/>
                    <a:lstStyle/>
                    <a:p>
                      <a:pPr marL="0" marR="0" algn="ctr">
                        <a:lnSpc>
                          <a:spcPct val="150000"/>
                        </a:lnSpc>
                        <a:spcBef>
                          <a:spcPts val="0"/>
                        </a:spcBef>
                        <a:spcAft>
                          <a:spcPts val="0"/>
                        </a:spcAft>
                      </a:pPr>
                      <a:r>
                        <a:rPr lang="en-US" sz="2400" u="sng">
                          <a:latin typeface="Tahoma"/>
                          <a:ea typeface="Arial Narrow"/>
                          <a:cs typeface="Times New Roman"/>
                        </a:rPr>
                        <a:t>Year</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ctr">
                        <a:lnSpc>
                          <a:spcPct val="150000"/>
                        </a:lnSpc>
                        <a:spcBef>
                          <a:spcPts val="0"/>
                        </a:spcBef>
                        <a:spcAft>
                          <a:spcPts val="0"/>
                        </a:spcAft>
                      </a:pPr>
                      <a:r>
                        <a:rPr lang="en-US" sz="2400" u="sng">
                          <a:latin typeface="Tahoma"/>
                          <a:ea typeface="Arial Narrow"/>
                          <a:cs typeface="Times New Roman"/>
                        </a:rPr>
                        <a:t>Depreciation Expense</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c>
                  <a:txBody>
                    <a:bodyPr/>
                    <a:lstStyle/>
                    <a:p>
                      <a:pPr marL="0" marR="0" algn="ctr">
                        <a:lnSpc>
                          <a:spcPct val="150000"/>
                        </a:lnSpc>
                        <a:spcBef>
                          <a:spcPts val="0"/>
                        </a:spcBef>
                        <a:spcAft>
                          <a:spcPts val="0"/>
                        </a:spcAft>
                      </a:pPr>
                      <a:r>
                        <a:rPr lang="en-US" sz="2400" u="sng">
                          <a:latin typeface="Tahoma"/>
                          <a:ea typeface="Arial Narrow"/>
                          <a:cs typeface="Times New Roman"/>
                        </a:rPr>
                        <a:t>Carrying Amount</a:t>
                      </a:r>
                      <a:endParaRPr lang="en-US" sz="2400">
                        <a:latin typeface="Arial Narrow"/>
                        <a:ea typeface="Arial Narrow"/>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D4B4"/>
                    </a:solidFill>
                  </a:tcPr>
                </a:tc>
              </a:tr>
              <a:tr h="699385">
                <a:tc>
                  <a:txBody>
                    <a:bodyPr/>
                    <a:lstStyle/>
                    <a:p>
                      <a:pPr marL="0" marR="0" algn="ctr">
                        <a:lnSpc>
                          <a:spcPct val="150000"/>
                        </a:lnSpc>
                        <a:spcBef>
                          <a:spcPts val="0"/>
                        </a:spcBef>
                        <a:spcAft>
                          <a:spcPts val="0"/>
                        </a:spcAft>
                      </a:pPr>
                      <a:r>
                        <a:rPr lang="en-US" sz="2400">
                          <a:latin typeface="Tahoma"/>
                          <a:ea typeface="Arial Narrow"/>
                          <a:cs typeface="Times New Roman"/>
                        </a:rPr>
                        <a:t>2012</a:t>
                      </a:r>
                      <a:endParaRPr lang="en-US" sz="24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ctr">
                        <a:lnSpc>
                          <a:spcPct val="150000"/>
                        </a:lnSpc>
                        <a:spcBef>
                          <a:spcPts val="0"/>
                        </a:spcBef>
                        <a:spcAft>
                          <a:spcPts val="0"/>
                        </a:spcAft>
                      </a:pPr>
                      <a:r>
                        <a:rPr lang="en-US" sz="2400">
                          <a:latin typeface="Tahoma"/>
                          <a:ea typeface="Arial Narrow"/>
                          <a:cs typeface="Times New Roman"/>
                        </a:rPr>
                        <a:t>$90.000 ($180.000/2)</a:t>
                      </a:r>
                      <a:endParaRPr lang="en-US" sz="2400">
                        <a:latin typeface="Arial Narrow"/>
                        <a:ea typeface="Arial Narrow"/>
                        <a:cs typeface="Times New Roman"/>
                      </a:endParaRPr>
                    </a:p>
                  </a:txBody>
                  <a:tcPr marL="68580" marR="68580" marT="0" marB="0">
                    <a:lnL>
                      <a:noFill/>
                    </a:lnL>
                    <a:lnR>
                      <a:noFill/>
                    </a:lnR>
                    <a:lnT>
                      <a:noFill/>
                    </a:lnT>
                    <a:lnB>
                      <a:noFill/>
                    </a:lnB>
                    <a:solidFill>
                      <a:srgbClr val="FBD4B4"/>
                    </a:solidFill>
                  </a:tcPr>
                </a:tc>
                <a:tc>
                  <a:txBody>
                    <a:bodyPr/>
                    <a:lstStyle/>
                    <a:p>
                      <a:pPr marL="0" marR="0" algn="r">
                        <a:lnSpc>
                          <a:spcPct val="150000"/>
                        </a:lnSpc>
                        <a:spcBef>
                          <a:spcPts val="0"/>
                        </a:spcBef>
                        <a:spcAft>
                          <a:spcPts val="0"/>
                        </a:spcAft>
                      </a:pPr>
                      <a:r>
                        <a:rPr lang="en-US" sz="2400">
                          <a:latin typeface="Tahoma"/>
                          <a:ea typeface="Arial Narrow"/>
                          <a:cs typeface="Times New Roman"/>
                        </a:rPr>
                        <a:t>$90.000</a:t>
                      </a:r>
                      <a:endParaRPr lang="en-US" sz="2400">
                        <a:latin typeface="Arial Narrow"/>
                        <a:ea typeface="Arial Narrow"/>
                        <a:cs typeface="Times New Roman"/>
                      </a:endParaRPr>
                    </a:p>
                  </a:txBody>
                  <a:tcPr marL="68580" marR="68580" marT="0" marB="0">
                    <a:lnL>
                      <a:noFill/>
                    </a:lnL>
                    <a:lnR>
                      <a:noFill/>
                    </a:lnR>
                    <a:lnT>
                      <a:noFill/>
                    </a:lnT>
                    <a:lnB>
                      <a:noFill/>
                    </a:lnB>
                    <a:solidFill>
                      <a:srgbClr val="FBD4B4"/>
                    </a:solidFill>
                  </a:tcPr>
                </a:tc>
              </a:tr>
              <a:tr h="699385">
                <a:tc>
                  <a:txBody>
                    <a:bodyPr/>
                    <a:lstStyle/>
                    <a:p>
                      <a:pPr marL="0" marR="0" algn="ctr">
                        <a:lnSpc>
                          <a:spcPct val="150000"/>
                        </a:lnSpc>
                        <a:spcBef>
                          <a:spcPts val="0"/>
                        </a:spcBef>
                        <a:spcAft>
                          <a:spcPts val="0"/>
                        </a:spcAft>
                      </a:pPr>
                      <a:r>
                        <a:rPr lang="en-US" sz="2400">
                          <a:latin typeface="Tahoma"/>
                          <a:ea typeface="Arial Narrow"/>
                          <a:cs typeface="Times New Roman"/>
                        </a:rPr>
                        <a:t>2012</a:t>
                      </a:r>
                      <a:endParaRPr lang="en-US" sz="24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50000"/>
                        </a:lnSpc>
                        <a:spcBef>
                          <a:spcPts val="0"/>
                        </a:spcBef>
                        <a:spcAft>
                          <a:spcPts val="0"/>
                        </a:spcAft>
                      </a:pPr>
                      <a:r>
                        <a:rPr lang="en-US" sz="2400">
                          <a:latin typeface="Tahoma"/>
                          <a:ea typeface="Arial Narrow"/>
                          <a:cs typeface="Times New Roman"/>
                        </a:rPr>
                        <a:t>$90.000 ($180.000/2)</a:t>
                      </a:r>
                      <a:endParaRPr lang="en-US" sz="240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BD4B4"/>
                    </a:solidFill>
                  </a:tcPr>
                </a:tc>
                <a:tc>
                  <a:txBody>
                    <a:bodyPr/>
                    <a:lstStyle/>
                    <a:p>
                      <a:pPr marL="0" marR="0" algn="r">
                        <a:lnSpc>
                          <a:spcPct val="150000"/>
                        </a:lnSpc>
                        <a:spcBef>
                          <a:spcPts val="0"/>
                        </a:spcBef>
                        <a:spcAft>
                          <a:spcPts val="0"/>
                        </a:spcAft>
                      </a:pPr>
                      <a:r>
                        <a:rPr lang="en-US" sz="2400" dirty="0">
                          <a:latin typeface="Tahoma"/>
                          <a:ea typeface="Arial Narrow"/>
                          <a:cs typeface="Times New Roman"/>
                        </a:rPr>
                        <a:t>0</a:t>
                      </a:r>
                      <a:endParaRPr lang="en-US" sz="2400" dirty="0">
                        <a:latin typeface="Arial Narrow"/>
                        <a:ea typeface="Arial Narrow"/>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BD4B4"/>
                    </a:solidFill>
                  </a:tcPr>
                </a:tc>
              </a:tr>
            </a:tbl>
          </a:graphicData>
        </a:graphic>
      </p:graphicFrame>
    </p:spTree>
    <p:extLst>
      <p:ext uri="{BB962C8B-B14F-4D97-AF65-F5344CB8AC3E}">
        <p14:creationId xmlns:p14="http://schemas.microsoft.com/office/powerpoint/2010/main" xmlns="" val="2720491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Restorasi</a:t>
            </a:r>
            <a:r>
              <a:rPr lang="en-US" sz="3600" b="1" dirty="0" smtClean="0">
                <a:solidFill>
                  <a:schemeClr val="tx1"/>
                </a:solidFill>
              </a:rPr>
              <a:t> </a:t>
            </a:r>
            <a:r>
              <a:rPr lang="en-US" sz="3600" b="1" dirty="0" err="1" smtClean="0">
                <a:solidFill>
                  <a:schemeClr val="tx1"/>
                </a:solidFill>
              </a:rPr>
              <a:t>Kerugian</a:t>
            </a:r>
            <a:r>
              <a:rPr lang="en-US" sz="3600" b="1" dirty="0" smtClean="0">
                <a:solidFill>
                  <a:schemeClr val="tx1"/>
                </a:solidFill>
              </a:rPr>
              <a:t> </a:t>
            </a:r>
            <a:r>
              <a:rPr lang="en-US" sz="3600" b="1" dirty="0" err="1" smtClean="0">
                <a:solidFill>
                  <a:schemeClr val="tx1"/>
                </a:solidFill>
              </a:rPr>
              <a:t>Nilai</a:t>
            </a:r>
            <a:endParaRPr lang="en-US" sz="3600" b="1" dirty="0">
              <a:solidFill>
                <a:schemeClr val="tx1"/>
              </a:solidFill>
            </a:endParaRPr>
          </a:p>
        </p:txBody>
      </p:sp>
      <p:sp>
        <p:nvSpPr>
          <p:cNvPr id="7" name="TextBox 6"/>
          <p:cNvSpPr txBox="1"/>
          <p:nvPr/>
        </p:nvSpPr>
        <p:spPr>
          <a:xfrm>
            <a:off x="543697" y="1210962"/>
            <a:ext cx="10750379" cy="2862322"/>
          </a:xfrm>
          <a:prstGeom prst="rect">
            <a:avLst/>
          </a:prstGeom>
          <a:noFill/>
        </p:spPr>
        <p:txBody>
          <a:bodyPr wrap="square" rtlCol="0">
            <a:spAutoFit/>
          </a:bodyPr>
          <a:lstStyle/>
          <a:p>
            <a:pPr algn="just">
              <a:lnSpc>
                <a:spcPct val="150000"/>
              </a:lnSpc>
            </a:pPr>
            <a:r>
              <a:rPr lang="en-US" sz="2400" dirty="0" err="1" smtClean="0"/>
              <a:t>Pada</a:t>
            </a:r>
            <a:r>
              <a:rPr lang="en-US" sz="2400" dirty="0" smtClean="0"/>
              <a:t>  </a:t>
            </a:r>
            <a:r>
              <a:rPr lang="en-US" sz="2400" dirty="0" err="1" smtClean="0"/>
              <a:t>akhir</a:t>
            </a:r>
            <a:r>
              <a:rPr lang="en-US" sz="2400" dirty="0" smtClean="0"/>
              <a:t>  </a:t>
            </a:r>
            <a:r>
              <a:rPr lang="en-US" sz="2400" dirty="0" err="1" smtClean="0"/>
              <a:t>tahun</a:t>
            </a:r>
            <a:r>
              <a:rPr lang="en-US" sz="2400" dirty="0" smtClean="0"/>
              <a:t>  2011,  </a:t>
            </a:r>
            <a:r>
              <a:rPr lang="en-US" sz="2400" dirty="0" err="1" smtClean="0"/>
              <a:t>Raffa</a:t>
            </a:r>
            <a:r>
              <a:rPr lang="en-US" sz="2400" dirty="0" smtClean="0"/>
              <a:t> Co  </a:t>
            </a:r>
            <a:r>
              <a:rPr lang="en-US" sz="2400" dirty="0" err="1" smtClean="0"/>
              <a:t>menghitung</a:t>
            </a:r>
            <a:r>
              <a:rPr lang="en-US" sz="2400" dirty="0" smtClean="0"/>
              <a:t>  </a:t>
            </a:r>
            <a:r>
              <a:rPr lang="en-US" sz="2400" dirty="0" err="1" smtClean="0"/>
              <a:t>jumlah</a:t>
            </a:r>
            <a:r>
              <a:rPr lang="en-US" sz="2400" dirty="0" smtClean="0"/>
              <a:t>  </a:t>
            </a:r>
            <a:r>
              <a:rPr lang="en-US" sz="2400" dirty="0" err="1" smtClean="0"/>
              <a:t>pemulihan</a:t>
            </a:r>
            <a:r>
              <a:rPr lang="en-US" sz="2400" dirty="0" smtClean="0"/>
              <a:t>  </a:t>
            </a:r>
            <a:r>
              <a:rPr lang="en-US" sz="2400" dirty="0" err="1" smtClean="0"/>
              <a:t>kembali</a:t>
            </a:r>
            <a:r>
              <a:rPr lang="en-US" sz="2400" dirty="0" smtClean="0"/>
              <a:t>  </a:t>
            </a:r>
            <a:r>
              <a:rPr lang="en-US" sz="2400" dirty="0" err="1" smtClean="0"/>
              <a:t>dari</a:t>
            </a:r>
            <a:r>
              <a:rPr lang="en-US" sz="2400" dirty="0" smtClean="0"/>
              <a:t> </a:t>
            </a:r>
            <a:r>
              <a:rPr lang="en-US" sz="2400" dirty="0" err="1" smtClean="0"/>
              <a:t>peralatan</a:t>
            </a:r>
            <a:r>
              <a:rPr lang="en-US" sz="2400" dirty="0" smtClean="0"/>
              <a:t> </a:t>
            </a:r>
            <a:r>
              <a:rPr lang="en-US" sz="2400" dirty="0" err="1" smtClean="0"/>
              <a:t>sebesar</a:t>
            </a:r>
            <a:r>
              <a:rPr lang="en-US" sz="2400" dirty="0" smtClean="0"/>
              <a:t> $96,000. </a:t>
            </a:r>
            <a:r>
              <a:rPr lang="en-US" sz="2400" dirty="0" err="1" smtClean="0"/>
              <a:t>Raffa</a:t>
            </a:r>
            <a:r>
              <a:rPr lang="en-US" sz="2400" dirty="0" smtClean="0"/>
              <a:t> Co </a:t>
            </a:r>
            <a:r>
              <a:rPr lang="en-US" sz="2400" dirty="0" err="1" smtClean="0"/>
              <a:t>membalik</a:t>
            </a:r>
            <a:r>
              <a:rPr lang="en-US" sz="2400" dirty="0" smtClean="0"/>
              <a:t> </a:t>
            </a:r>
            <a:r>
              <a:rPr lang="en-US" sz="2400" dirty="0" err="1" smtClean="0"/>
              <a:t>peurunan</a:t>
            </a:r>
            <a:r>
              <a:rPr lang="en-US" sz="2400" dirty="0" smtClean="0"/>
              <a:t> </a:t>
            </a:r>
            <a:r>
              <a:rPr lang="en-US" sz="2400" dirty="0" err="1" smtClean="0"/>
              <a:t>kerugian</a:t>
            </a:r>
            <a:r>
              <a:rPr lang="en-US" sz="2400" dirty="0" smtClean="0"/>
              <a:t> </a:t>
            </a:r>
            <a:r>
              <a:rPr lang="en-US" sz="2400" dirty="0" err="1" smtClean="0"/>
              <a:t>sebagai</a:t>
            </a:r>
            <a:r>
              <a:rPr lang="en-US" sz="2400" dirty="0" smtClean="0"/>
              <a:t> </a:t>
            </a:r>
            <a:r>
              <a:rPr lang="en-US" sz="2400" dirty="0" err="1" smtClean="0"/>
              <a:t>berikut</a:t>
            </a:r>
            <a:r>
              <a:rPr lang="en-US" sz="2400" dirty="0" smtClean="0"/>
              <a:t>: </a:t>
            </a:r>
          </a:p>
          <a:p>
            <a:pPr algn="just">
              <a:lnSpc>
                <a:spcPct val="150000"/>
              </a:lnSpc>
            </a:pPr>
            <a:r>
              <a:rPr lang="en-US" sz="2400" dirty="0" smtClean="0"/>
              <a:t>Accumulated Depreciation—Equipment        6,000 </a:t>
            </a:r>
          </a:p>
          <a:p>
            <a:pPr algn="just">
              <a:lnSpc>
                <a:spcPct val="150000"/>
              </a:lnSpc>
            </a:pPr>
            <a:r>
              <a:rPr lang="en-US" sz="2400" dirty="0" smtClean="0"/>
              <a:t>    	Recovery of Impairment Loss         		 6,000</a:t>
            </a:r>
          </a:p>
        </p:txBody>
      </p:sp>
    </p:spTree>
    <p:extLst>
      <p:ext uri="{BB962C8B-B14F-4D97-AF65-F5344CB8AC3E}">
        <p14:creationId xmlns:p14="http://schemas.microsoft.com/office/powerpoint/2010/main" xmlns="" val="2720491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Aktiva</a:t>
            </a:r>
            <a:r>
              <a:rPr lang="en-US" sz="3600" b="1" dirty="0" smtClean="0">
                <a:solidFill>
                  <a:schemeClr val="tx1"/>
                </a:solidFill>
              </a:rPr>
              <a:t> yang </a:t>
            </a:r>
            <a:r>
              <a:rPr lang="en-US" sz="3600" b="1" dirty="0" err="1" smtClean="0">
                <a:solidFill>
                  <a:schemeClr val="tx1"/>
                </a:solidFill>
              </a:rPr>
              <a:t>Akan</a:t>
            </a:r>
            <a:r>
              <a:rPr lang="en-US" sz="3600" b="1" dirty="0" smtClean="0">
                <a:solidFill>
                  <a:schemeClr val="tx1"/>
                </a:solidFill>
              </a:rPr>
              <a:t> </a:t>
            </a:r>
            <a:r>
              <a:rPr lang="en-US" sz="3600" b="1" dirty="0" err="1" smtClean="0">
                <a:solidFill>
                  <a:schemeClr val="tx1"/>
                </a:solidFill>
              </a:rPr>
              <a:t>Dilepaskan</a:t>
            </a:r>
            <a:endParaRPr lang="en-US" sz="3600" b="1" dirty="0">
              <a:solidFill>
                <a:schemeClr val="tx1"/>
              </a:solidFill>
            </a:endParaRPr>
          </a:p>
        </p:txBody>
      </p:sp>
      <p:sp>
        <p:nvSpPr>
          <p:cNvPr id="7" name="TextBox 6"/>
          <p:cNvSpPr txBox="1"/>
          <p:nvPr/>
        </p:nvSpPr>
        <p:spPr>
          <a:xfrm>
            <a:off x="864972" y="1606378"/>
            <a:ext cx="10527957" cy="3347840"/>
          </a:xfrm>
          <a:prstGeom prst="rect">
            <a:avLst/>
          </a:prstGeom>
          <a:noFill/>
        </p:spPr>
        <p:txBody>
          <a:bodyPr wrap="square" rtlCol="0">
            <a:spAutoFit/>
          </a:bodyPr>
          <a:lstStyle/>
          <a:p>
            <a:pPr algn="just">
              <a:lnSpc>
                <a:spcPct val="150000"/>
              </a:lnSpc>
            </a:pPr>
            <a:r>
              <a:rPr lang="en-US" sz="2400" dirty="0" err="1" smtClean="0"/>
              <a:t>Aktiva</a:t>
            </a:r>
            <a:r>
              <a:rPr lang="en-US" sz="2400" dirty="0" smtClean="0"/>
              <a:t>  yang  </a:t>
            </a:r>
            <a:r>
              <a:rPr lang="en-US" sz="2400" dirty="0" err="1" smtClean="0"/>
              <a:t>ditahan</a:t>
            </a:r>
            <a:r>
              <a:rPr lang="en-US" sz="2400" dirty="0" smtClean="0"/>
              <a:t>  </a:t>
            </a:r>
            <a:r>
              <a:rPr lang="en-US" sz="2400" dirty="0" err="1" smtClean="0"/>
              <a:t>dengan</a:t>
            </a:r>
            <a:r>
              <a:rPr lang="en-US" sz="2400" dirty="0" smtClean="0"/>
              <a:t>  </a:t>
            </a:r>
            <a:r>
              <a:rPr lang="en-US" sz="2400" dirty="0" err="1" smtClean="0"/>
              <a:t>tujuan</a:t>
            </a:r>
            <a:r>
              <a:rPr lang="en-US" sz="2400" dirty="0" smtClean="0"/>
              <a:t>  </a:t>
            </a:r>
            <a:r>
              <a:rPr lang="en-US" sz="2400" dirty="0" err="1" smtClean="0"/>
              <a:t>dilepaskan</a:t>
            </a:r>
            <a:r>
              <a:rPr lang="en-US" sz="2400" dirty="0" smtClean="0"/>
              <a:t>  </a:t>
            </a:r>
            <a:r>
              <a:rPr lang="en-US" sz="2400" dirty="0" err="1" smtClean="0"/>
              <a:t>tidak</a:t>
            </a:r>
            <a:r>
              <a:rPr lang="en-US" sz="2400" dirty="0" smtClean="0"/>
              <a:t>  </a:t>
            </a:r>
            <a:r>
              <a:rPr lang="en-US" sz="2400" dirty="0" err="1" smtClean="0"/>
              <a:t>akan</a:t>
            </a:r>
            <a:r>
              <a:rPr lang="en-US" sz="2400" dirty="0" smtClean="0"/>
              <a:t>  </a:t>
            </a:r>
            <a:r>
              <a:rPr lang="en-US" sz="2400" dirty="0" err="1" smtClean="0"/>
              <a:t>dilakukan</a:t>
            </a:r>
            <a:r>
              <a:rPr lang="en-US" sz="2400" dirty="0" smtClean="0"/>
              <a:t> </a:t>
            </a:r>
            <a:r>
              <a:rPr lang="en-US" sz="2400" dirty="0" err="1" smtClean="0"/>
              <a:t>penyusutan</a:t>
            </a:r>
            <a:r>
              <a:rPr lang="en-US" sz="2400" dirty="0" smtClean="0"/>
              <a:t>  </a:t>
            </a:r>
            <a:r>
              <a:rPr lang="en-US" sz="2400" dirty="0" err="1" smtClean="0"/>
              <a:t>ataupun</a:t>
            </a:r>
            <a:r>
              <a:rPr lang="en-US" sz="2400" dirty="0" smtClean="0"/>
              <a:t>  </a:t>
            </a:r>
            <a:r>
              <a:rPr lang="en-US" sz="2400" dirty="0" err="1" smtClean="0"/>
              <a:t>dilakukan</a:t>
            </a:r>
            <a:r>
              <a:rPr lang="en-US" sz="2400" dirty="0" smtClean="0"/>
              <a:t>  </a:t>
            </a:r>
            <a:r>
              <a:rPr lang="en-US" sz="2400" dirty="0" err="1" smtClean="0"/>
              <a:t>amortisasi</a:t>
            </a:r>
            <a:r>
              <a:rPr lang="en-US" sz="2400" dirty="0" smtClean="0"/>
              <a:t>  </a:t>
            </a:r>
            <a:r>
              <a:rPr lang="en-US" sz="2400" dirty="0" err="1" smtClean="0"/>
              <a:t>selama</a:t>
            </a:r>
            <a:r>
              <a:rPr lang="en-US" sz="2400" dirty="0" smtClean="0"/>
              <a:t>  </a:t>
            </a:r>
            <a:r>
              <a:rPr lang="en-US" sz="2400" dirty="0" err="1" smtClean="0"/>
              <a:t>satu</a:t>
            </a:r>
            <a:r>
              <a:rPr lang="en-US" sz="2400" dirty="0" smtClean="0"/>
              <a:t>  </a:t>
            </a:r>
            <a:r>
              <a:rPr lang="en-US" sz="2400" dirty="0" err="1" smtClean="0"/>
              <a:t>periode</a:t>
            </a:r>
            <a:r>
              <a:rPr lang="en-US" sz="2400" dirty="0" smtClean="0"/>
              <a:t>  </a:t>
            </a:r>
            <a:r>
              <a:rPr lang="en-US" sz="2400" dirty="0" err="1" smtClean="0"/>
              <a:t>aktiva</a:t>
            </a:r>
            <a:r>
              <a:rPr lang="en-US" sz="2400" dirty="0" smtClean="0"/>
              <a:t>  </a:t>
            </a:r>
            <a:r>
              <a:rPr lang="en-US" sz="2400" dirty="0" err="1" smtClean="0"/>
              <a:t>tersebut</a:t>
            </a:r>
            <a:r>
              <a:rPr lang="en-US" sz="2400" dirty="0" smtClean="0"/>
              <a:t> </a:t>
            </a:r>
            <a:r>
              <a:rPr lang="en-US" sz="2400" dirty="0" err="1" smtClean="0"/>
              <a:t>dimiliki</a:t>
            </a:r>
            <a:r>
              <a:rPr lang="en-US" sz="2400" dirty="0" smtClean="0"/>
              <a:t>  </a:t>
            </a:r>
            <a:r>
              <a:rPr lang="en-US" sz="2400" dirty="0" err="1" smtClean="0"/>
              <a:t>perusahaan</a:t>
            </a:r>
            <a:r>
              <a:rPr lang="en-US" sz="2400" dirty="0" smtClean="0"/>
              <a:t>.  </a:t>
            </a:r>
            <a:r>
              <a:rPr lang="en-US" sz="2400" dirty="0" err="1" smtClean="0"/>
              <a:t>Dasar</a:t>
            </a:r>
            <a:r>
              <a:rPr lang="en-US" sz="2400" dirty="0" smtClean="0"/>
              <a:t>  </a:t>
            </a:r>
            <a:r>
              <a:rPr lang="en-US" sz="2400" dirty="0" err="1" smtClean="0"/>
              <a:t>pemikirannya</a:t>
            </a:r>
            <a:r>
              <a:rPr lang="en-US" sz="2400" dirty="0" smtClean="0"/>
              <a:t>  </a:t>
            </a:r>
            <a:r>
              <a:rPr lang="en-US" sz="2400" dirty="0" err="1" smtClean="0"/>
              <a:t>adalah</a:t>
            </a:r>
            <a:r>
              <a:rPr lang="en-US" sz="2400" dirty="0" smtClean="0"/>
              <a:t>  </a:t>
            </a:r>
            <a:r>
              <a:rPr lang="en-US" sz="2400" dirty="0" err="1" smtClean="0"/>
              <a:t>bahwa</a:t>
            </a:r>
            <a:r>
              <a:rPr lang="en-US" sz="2400" dirty="0" smtClean="0"/>
              <a:t>  </a:t>
            </a:r>
            <a:r>
              <a:rPr lang="en-US" sz="2400" dirty="0" err="1" smtClean="0"/>
              <a:t>penyusutan</a:t>
            </a:r>
            <a:r>
              <a:rPr lang="en-US" sz="2400" dirty="0" smtClean="0"/>
              <a:t>  </a:t>
            </a:r>
            <a:r>
              <a:rPr lang="en-US" sz="2400" dirty="0" err="1" smtClean="0"/>
              <a:t>tidak</a:t>
            </a:r>
            <a:r>
              <a:rPr lang="en-US" sz="2400" dirty="0" smtClean="0"/>
              <a:t> </a:t>
            </a:r>
            <a:r>
              <a:rPr lang="en-US" sz="2400" dirty="0" err="1" smtClean="0"/>
              <a:t>konsisten</a:t>
            </a:r>
            <a:r>
              <a:rPr lang="en-US" sz="2400" dirty="0" smtClean="0"/>
              <a:t>  </a:t>
            </a:r>
            <a:r>
              <a:rPr lang="en-US" sz="2400" dirty="0" err="1" smtClean="0"/>
              <a:t>dengan</a:t>
            </a:r>
            <a:r>
              <a:rPr lang="en-US" sz="2400" dirty="0" smtClean="0"/>
              <a:t>  </a:t>
            </a:r>
            <a:r>
              <a:rPr lang="en-US" sz="2400" dirty="0" err="1" smtClean="0"/>
              <a:t>pendapat</a:t>
            </a:r>
            <a:r>
              <a:rPr lang="en-US" sz="2400" dirty="0" smtClean="0"/>
              <a:t>  </a:t>
            </a:r>
            <a:r>
              <a:rPr lang="en-US" sz="2400" dirty="0" err="1" smtClean="0"/>
              <a:t>tentang</a:t>
            </a:r>
            <a:r>
              <a:rPr lang="en-US" sz="2400" dirty="0" smtClean="0"/>
              <a:t>  </a:t>
            </a:r>
            <a:r>
              <a:rPr lang="en-US" sz="2400" dirty="0" err="1" smtClean="0"/>
              <a:t>aktiva</a:t>
            </a:r>
            <a:r>
              <a:rPr lang="en-US" sz="2400" dirty="0" smtClean="0"/>
              <a:t>  yang  </a:t>
            </a:r>
            <a:r>
              <a:rPr lang="en-US" sz="2400" dirty="0" err="1" smtClean="0"/>
              <a:t>akan</a:t>
            </a:r>
            <a:r>
              <a:rPr lang="en-US" sz="2400" dirty="0" smtClean="0"/>
              <a:t>  </a:t>
            </a:r>
            <a:r>
              <a:rPr lang="en-US" sz="2400" dirty="0" err="1" smtClean="0"/>
              <a:t>dilepaskan</a:t>
            </a:r>
            <a:r>
              <a:rPr lang="en-US" sz="2400" dirty="0" smtClean="0"/>
              <a:t>  </a:t>
            </a:r>
            <a:r>
              <a:rPr lang="en-US" sz="2400" dirty="0" err="1" smtClean="0"/>
              <a:t>dan</a:t>
            </a:r>
            <a:r>
              <a:rPr lang="en-US" sz="2400" dirty="0" smtClean="0"/>
              <a:t> </a:t>
            </a:r>
            <a:r>
              <a:rPr lang="en-US" sz="2400" dirty="0" err="1" smtClean="0"/>
              <a:t>penggunaan</a:t>
            </a:r>
            <a:r>
              <a:rPr lang="en-US" sz="2400" dirty="0" smtClean="0"/>
              <a:t> </a:t>
            </a:r>
            <a:r>
              <a:rPr lang="en-US" sz="2400" dirty="0" err="1" smtClean="0"/>
              <a:t>mana</a:t>
            </a:r>
            <a:r>
              <a:rPr lang="en-US" sz="2400" dirty="0" smtClean="0"/>
              <a:t> yang </a:t>
            </a:r>
            <a:r>
              <a:rPr lang="en-US" sz="2400" dirty="0" err="1" smtClean="0"/>
              <a:t>terendah</a:t>
            </a:r>
            <a:r>
              <a:rPr lang="en-US" sz="2400" dirty="0" smtClean="0"/>
              <a:t> </a:t>
            </a:r>
            <a:r>
              <a:rPr lang="en-US" sz="2400" dirty="0" err="1" smtClean="0"/>
              <a:t>antara</a:t>
            </a:r>
            <a:r>
              <a:rPr lang="en-US" sz="2400" dirty="0" smtClean="0"/>
              <a:t> </a:t>
            </a:r>
            <a:r>
              <a:rPr lang="en-US" sz="2400" dirty="0" err="1" smtClean="0"/>
              <a:t>biaya</a:t>
            </a:r>
            <a:r>
              <a:rPr lang="en-US" sz="2400" dirty="0" smtClean="0"/>
              <a:t> </a:t>
            </a:r>
            <a:r>
              <a:rPr lang="en-US" sz="2400" dirty="0" err="1" smtClean="0"/>
              <a:t>atau</a:t>
            </a:r>
            <a:r>
              <a:rPr lang="en-US" sz="2400" dirty="0" smtClean="0"/>
              <a:t> </a:t>
            </a:r>
            <a:r>
              <a:rPr lang="en-US" sz="2400" dirty="0" err="1" smtClean="0"/>
              <a:t>niali</a:t>
            </a:r>
            <a:r>
              <a:rPr lang="en-US" sz="2400" dirty="0" smtClean="0"/>
              <a:t> </a:t>
            </a:r>
            <a:r>
              <a:rPr lang="en-US" sz="2400" dirty="0" err="1" smtClean="0"/>
              <a:t>realisasi</a:t>
            </a:r>
            <a:r>
              <a:rPr lang="en-US" sz="2400" dirty="0" smtClean="0"/>
              <a:t> </a:t>
            </a:r>
            <a:r>
              <a:rPr lang="en-US" sz="2400" dirty="0" err="1" smtClean="0"/>
              <a:t>bersih</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Deplesi</a:t>
            </a:r>
            <a:endParaRPr lang="en-US" sz="3600" b="1" dirty="0">
              <a:solidFill>
                <a:schemeClr val="tx1"/>
              </a:solidFill>
            </a:endParaRPr>
          </a:p>
        </p:txBody>
      </p:sp>
      <p:sp>
        <p:nvSpPr>
          <p:cNvPr id="7" name="TextBox 6"/>
          <p:cNvSpPr txBox="1"/>
          <p:nvPr/>
        </p:nvSpPr>
        <p:spPr>
          <a:xfrm>
            <a:off x="815546" y="1359243"/>
            <a:ext cx="10552670" cy="3970318"/>
          </a:xfrm>
          <a:prstGeom prst="rect">
            <a:avLst/>
          </a:prstGeom>
          <a:noFill/>
        </p:spPr>
        <p:txBody>
          <a:bodyPr wrap="square" rtlCol="0">
            <a:spAutoFit/>
          </a:bodyPr>
          <a:lstStyle/>
          <a:p>
            <a:pPr algn="just">
              <a:lnSpc>
                <a:spcPct val="150000"/>
              </a:lnSpc>
            </a:pPr>
            <a:r>
              <a:rPr lang="id-ID" sz="2800" dirty="0" smtClean="0"/>
              <a:t>Sumber  daya  alam,  atau  yang  disebut  aktiva  yang  bisa  habis,  yang mencakup  minyak,  kayu,  serta  mineral.  Aktiva  ini  diklasifikasikan  dalam  dua tipe, yaitu sebagai berikut: </a:t>
            </a:r>
            <a:endParaRPr lang="en-US" sz="2800" dirty="0" smtClean="0"/>
          </a:p>
          <a:p>
            <a:pPr marL="971550" lvl="1" indent="-514350" algn="just">
              <a:lnSpc>
                <a:spcPct val="150000"/>
              </a:lnSpc>
              <a:buFont typeface="+mj-lt"/>
              <a:buAutoNum type="arabicPeriod"/>
            </a:pPr>
            <a:r>
              <a:rPr lang="id-ID" sz="2800" dirty="0" smtClean="0"/>
              <a:t>Pengambilan (penggunaan) sepenuhnya aktiva itu, dan </a:t>
            </a:r>
            <a:endParaRPr lang="en-US" sz="2800" dirty="0" smtClean="0"/>
          </a:p>
          <a:p>
            <a:pPr marL="971550" lvl="1" indent="-514350" algn="just">
              <a:lnSpc>
                <a:spcPct val="150000"/>
              </a:lnSpc>
              <a:buFont typeface="+mj-lt"/>
              <a:buAutoNum type="arabicPeriod"/>
            </a:pPr>
            <a:r>
              <a:rPr lang="id-ID" sz="2800" dirty="0" smtClean="0"/>
              <a:t>Penggantian aktiva itu hanya dapat dilakukan oleh tindakan alam. </a:t>
            </a:r>
            <a:endParaRPr lang="en-US" sz="2800" dirty="0" smtClean="0"/>
          </a:p>
        </p:txBody>
      </p:sp>
    </p:spTree>
    <p:extLst>
      <p:ext uri="{BB962C8B-B14F-4D97-AF65-F5344CB8AC3E}">
        <p14:creationId xmlns:p14="http://schemas.microsoft.com/office/powerpoint/2010/main" xmlns="" val="2720491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Deplesi</a:t>
            </a:r>
            <a:endParaRPr lang="en-US" sz="3600" b="1" dirty="0">
              <a:solidFill>
                <a:schemeClr val="tx1"/>
              </a:solidFill>
            </a:endParaRPr>
          </a:p>
        </p:txBody>
      </p:sp>
      <p:sp>
        <p:nvSpPr>
          <p:cNvPr id="8" name="TextBox 7"/>
          <p:cNvSpPr txBox="1"/>
          <p:nvPr/>
        </p:nvSpPr>
        <p:spPr>
          <a:xfrm>
            <a:off x="617838" y="1383957"/>
            <a:ext cx="10750378" cy="4893647"/>
          </a:xfrm>
          <a:prstGeom prst="rect">
            <a:avLst/>
          </a:prstGeom>
          <a:noFill/>
        </p:spPr>
        <p:txBody>
          <a:bodyPr wrap="square" rtlCol="0">
            <a:spAutoFit/>
          </a:bodyPr>
          <a:lstStyle/>
          <a:p>
            <a:pPr algn="just"/>
            <a:r>
              <a:rPr lang="id-ID" sz="2400" dirty="0" smtClean="0"/>
              <a:t>Membangun Basis Deplesi  </a:t>
            </a:r>
            <a:endParaRPr lang="en-US" sz="2400" dirty="0" smtClean="0"/>
          </a:p>
          <a:p>
            <a:pPr algn="just"/>
            <a:r>
              <a:rPr lang="id-ID" sz="2400" dirty="0" smtClean="0"/>
              <a:t>Perhitungan dasar deplesi melibatkan benar akuntansi untuk tiga jenis belanja:  </a:t>
            </a:r>
            <a:endParaRPr lang="en-US" sz="2400" dirty="0" smtClean="0"/>
          </a:p>
          <a:p>
            <a:pPr marL="914400" lvl="1" indent="-457200" algn="just">
              <a:buFont typeface="+mj-lt"/>
              <a:buAutoNum type="arabicPeriod"/>
            </a:pPr>
            <a:r>
              <a:rPr lang="id-ID" sz="2400" dirty="0" smtClean="0"/>
              <a:t>Biaya Pra-eksplorasi  </a:t>
            </a:r>
            <a:endParaRPr lang="en-US" sz="2400" dirty="0" smtClean="0"/>
          </a:p>
          <a:p>
            <a:pPr marL="914400" lvl="1" indent="-457200" algn="just">
              <a:buFont typeface="+mj-lt"/>
              <a:buAutoNum type="arabicPeriod"/>
            </a:pPr>
            <a:r>
              <a:rPr lang="id-ID" sz="2400" dirty="0" smtClean="0"/>
              <a:t>Eksplorasi dan Biaya Evaluasi  </a:t>
            </a:r>
            <a:endParaRPr lang="en-US" sz="2400" dirty="0" smtClean="0"/>
          </a:p>
          <a:p>
            <a:pPr algn="just"/>
            <a:endParaRPr lang="en-US" sz="2400" dirty="0" smtClean="0"/>
          </a:p>
          <a:p>
            <a:pPr algn="just"/>
            <a:r>
              <a:rPr lang="id-ID" sz="2400" dirty="0" smtClean="0"/>
              <a:t>Contoh beberapa jenis Eksplorasi dan Biaya Evaluasi adalah sebagai berikut:  </a:t>
            </a:r>
            <a:endParaRPr lang="en-US" sz="2400" dirty="0" smtClean="0"/>
          </a:p>
          <a:p>
            <a:pPr marL="914400" lvl="1" indent="-457200" algn="just">
              <a:buFont typeface="+mj-lt"/>
              <a:buAutoNum type="arabicPeriod"/>
            </a:pPr>
            <a:r>
              <a:rPr lang="id-ID" sz="2400" dirty="0" smtClean="0"/>
              <a:t>Akuisisi hak untuk mengeksplorasi  </a:t>
            </a:r>
            <a:endParaRPr lang="en-US" sz="2400" dirty="0" smtClean="0"/>
          </a:p>
          <a:p>
            <a:pPr marL="914400" lvl="1" indent="-457200" algn="just">
              <a:buFont typeface="+mj-lt"/>
              <a:buAutoNum type="arabicPeriod"/>
            </a:pPr>
            <a:r>
              <a:rPr lang="id-ID" sz="2400" dirty="0" smtClean="0"/>
              <a:t>Topografi, geologi, geokimia, dan geofisika studi  </a:t>
            </a:r>
            <a:endParaRPr lang="en-US" sz="2400" dirty="0" smtClean="0"/>
          </a:p>
          <a:p>
            <a:pPr marL="914400" lvl="1" indent="-457200" algn="just">
              <a:buFont typeface="+mj-lt"/>
              <a:buAutoNum type="arabicPeriod"/>
            </a:pPr>
            <a:r>
              <a:rPr lang="id-ID" sz="2400" dirty="0" smtClean="0"/>
              <a:t>Pengeboran eksplorasi  </a:t>
            </a:r>
            <a:endParaRPr lang="en-US" sz="2400" dirty="0" smtClean="0"/>
          </a:p>
          <a:p>
            <a:pPr marL="914400" lvl="1" indent="-457200" algn="just">
              <a:buFont typeface="+mj-lt"/>
              <a:buAutoNum type="arabicPeriod"/>
            </a:pPr>
            <a:r>
              <a:rPr lang="id-ID" sz="2400" dirty="0" smtClean="0"/>
              <a:t>Sampling  </a:t>
            </a:r>
            <a:endParaRPr lang="en-US" sz="2400" dirty="0" smtClean="0"/>
          </a:p>
          <a:p>
            <a:pPr marL="914400" lvl="1" indent="-457200" algn="just">
              <a:buFont typeface="+mj-lt"/>
              <a:buAutoNum type="arabicPeriod"/>
            </a:pPr>
            <a:r>
              <a:rPr lang="id-ID" sz="2400" dirty="0" smtClean="0"/>
              <a:t>Kegiatan  yang  berkaitan  dengan  evaluasi  kelayakan  dan  komersial kelayakan teknis untuk penggalian sumber daya mineral</a:t>
            </a:r>
            <a:endParaRPr lang="en-US" sz="2400" dirty="0"/>
          </a:p>
        </p:txBody>
      </p:sp>
    </p:spTree>
    <p:extLst>
      <p:ext uri="{BB962C8B-B14F-4D97-AF65-F5344CB8AC3E}">
        <p14:creationId xmlns:p14="http://schemas.microsoft.com/office/powerpoint/2010/main" xmlns="" val="272049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46B91B93-95C2-491F-9023-3ADAC361D70E}"/>
              </a:ext>
            </a:extLst>
          </p:cNvPr>
          <p:cNvGrpSpPr/>
          <p:nvPr/>
        </p:nvGrpSpPr>
        <p:grpSpPr>
          <a:xfrm rot="10800000">
            <a:off x="4438650" y="302113"/>
            <a:ext cx="7600950" cy="1250874"/>
            <a:chOff x="2203174" y="4452730"/>
            <a:chExt cx="8540094" cy="1391478"/>
          </a:xfrm>
          <a:solidFill>
            <a:schemeClr val="accent2">
              <a:alpha val="70000"/>
            </a:schemeClr>
          </a:solidFill>
        </p:grpSpPr>
        <p:sp>
          <p:nvSpPr>
            <p:cNvPr id="27" name="Freeform: Shape 26">
              <a:extLst>
                <a:ext uri="{FF2B5EF4-FFF2-40B4-BE49-F238E27FC236}">
                  <a16:creationId xmlns:a16="http://schemas.microsoft.com/office/drawing/2014/main" xmlns="" id="{35B63EDC-9839-4591-8DBA-4C62F3F2E2DE}"/>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Chevron 27">
              <a:extLst>
                <a:ext uri="{FF2B5EF4-FFF2-40B4-BE49-F238E27FC236}">
                  <a16:creationId xmlns:a16="http://schemas.microsoft.com/office/drawing/2014/main" xmlns="" id="{455EFB1B-2616-41E5-9A82-BA9C978A91BA}"/>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Arrow: Chevron 28">
              <a:extLst>
                <a:ext uri="{FF2B5EF4-FFF2-40B4-BE49-F238E27FC236}">
                  <a16:creationId xmlns:a16="http://schemas.microsoft.com/office/drawing/2014/main" xmlns="" id="{4F3A7277-EDFE-45A9-A8D5-00F70C8413F0}"/>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Arrow: Chevron 29">
              <a:extLst>
                <a:ext uri="{FF2B5EF4-FFF2-40B4-BE49-F238E27FC236}">
                  <a16:creationId xmlns:a16="http://schemas.microsoft.com/office/drawing/2014/main" xmlns="" id="{CEDDA8C0-FD1F-4E3B-B8A5-6E3BF06C64A3}"/>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Arrow: Chevron 30">
              <a:extLst>
                <a:ext uri="{FF2B5EF4-FFF2-40B4-BE49-F238E27FC236}">
                  <a16:creationId xmlns:a16="http://schemas.microsoft.com/office/drawing/2014/main" xmlns="" id="{AAEFB0F5-1F65-4214-A966-DD7FF4A581F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 name="Group 3">
            <a:extLst>
              <a:ext uri="{FF2B5EF4-FFF2-40B4-BE49-F238E27FC236}">
                <a16:creationId xmlns:a16="http://schemas.microsoft.com/office/drawing/2014/main" xmlns="" id="{7DA86C59-34F4-4919-9F69-A6D243DD90AF}"/>
              </a:ext>
            </a:extLst>
          </p:cNvPr>
          <p:cNvGrpSpPr/>
          <p:nvPr/>
        </p:nvGrpSpPr>
        <p:grpSpPr>
          <a:xfrm>
            <a:off x="5324760" y="1602382"/>
            <a:ext cx="6867240" cy="777510"/>
            <a:chOff x="6102442" y="1483456"/>
            <a:chExt cx="6867240" cy="777510"/>
          </a:xfrm>
        </p:grpSpPr>
        <p:sp>
          <p:nvSpPr>
            <p:cNvPr id="5" name="TextBox 4">
              <a:extLst>
                <a:ext uri="{FF2B5EF4-FFF2-40B4-BE49-F238E27FC236}">
                  <a16:creationId xmlns:a16="http://schemas.microsoft.com/office/drawing/2014/main" xmlns="" id="{8591A18A-7559-4485-BC2C-6ACBBA9F87DF}"/>
                </a:ext>
              </a:extLst>
            </p:cNvPr>
            <p:cNvSpPr txBox="1"/>
            <p:nvPr/>
          </p:nvSpPr>
          <p:spPr>
            <a:xfrm>
              <a:off x="6860266" y="1604010"/>
              <a:ext cx="6109416" cy="507831"/>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Dep</a:t>
              </a:r>
              <a:r>
                <a:rPr lang="en-US" altLang="ko-KR" sz="2700" b="1" dirty="0" smtClean="0">
                  <a:solidFill>
                    <a:schemeClr val="bg1"/>
                  </a:solidFill>
                  <a:cs typeface="Arial" pitchFamily="34" charset="0"/>
                </a:rPr>
                <a:t>[</a:t>
              </a:r>
              <a:r>
                <a:rPr lang="en-US" altLang="ko-KR" sz="2700" b="1" dirty="0" err="1" smtClean="0">
                  <a:solidFill>
                    <a:schemeClr val="bg1"/>
                  </a:solidFill>
                  <a:cs typeface="Arial" pitchFamily="34" charset="0"/>
                </a:rPr>
                <a:t>esiasi</a:t>
              </a:r>
              <a:endParaRPr lang="ko-KR" altLang="en-US" sz="2700" b="1" dirty="0">
                <a:solidFill>
                  <a:schemeClr val="bg1"/>
                </a:solidFill>
                <a:cs typeface="Arial" pitchFamily="34" charset="0"/>
              </a:endParaRPr>
            </a:p>
          </p:txBody>
        </p:sp>
        <p:sp>
          <p:nvSpPr>
            <p:cNvPr id="6" name="TextBox 5">
              <a:extLst>
                <a:ext uri="{FF2B5EF4-FFF2-40B4-BE49-F238E27FC236}">
                  <a16:creationId xmlns:a16="http://schemas.microsoft.com/office/drawing/2014/main" xmlns="" id="{95E3BD7D-EEC6-41FC-867D-95F2B71346B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01</a:t>
              </a:r>
              <a:endParaRPr lang="ko-KR" altLang="en-US" sz="4400" b="1" dirty="0">
                <a:solidFill>
                  <a:schemeClr val="bg1"/>
                </a:solidFill>
                <a:cs typeface="Arial" pitchFamily="34" charset="0"/>
              </a:endParaRPr>
            </a:p>
          </p:txBody>
        </p:sp>
      </p:grpSp>
      <p:grpSp>
        <p:nvGrpSpPr>
          <p:cNvPr id="8" name="Group 7">
            <a:extLst>
              <a:ext uri="{FF2B5EF4-FFF2-40B4-BE49-F238E27FC236}">
                <a16:creationId xmlns:a16="http://schemas.microsoft.com/office/drawing/2014/main" xmlns="" id="{51E7642E-CD93-4445-B49C-21F1CF8B80D1}"/>
              </a:ext>
            </a:extLst>
          </p:cNvPr>
          <p:cNvGrpSpPr/>
          <p:nvPr/>
        </p:nvGrpSpPr>
        <p:grpSpPr>
          <a:xfrm>
            <a:off x="5324760" y="2518948"/>
            <a:ext cx="5419664" cy="777510"/>
            <a:chOff x="6102442" y="1483456"/>
            <a:chExt cx="5419664" cy="777510"/>
          </a:xfrm>
        </p:grpSpPr>
        <p:sp>
          <p:nvSpPr>
            <p:cNvPr id="9" name="TextBox 8">
              <a:extLst>
                <a:ext uri="{FF2B5EF4-FFF2-40B4-BE49-F238E27FC236}">
                  <a16:creationId xmlns:a16="http://schemas.microsoft.com/office/drawing/2014/main" xmlns="" id="{EC79CA3D-1245-4812-BE2C-A17717D31459}"/>
                </a:ext>
              </a:extLst>
            </p:cNvPr>
            <p:cNvSpPr txBox="1"/>
            <p:nvPr/>
          </p:nvSpPr>
          <p:spPr>
            <a:xfrm>
              <a:off x="6860266" y="1604010"/>
              <a:ext cx="4661840" cy="507831"/>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Penurunan</a:t>
              </a:r>
              <a:endParaRPr lang="ko-KR" altLang="en-US" sz="2700" b="1" dirty="0">
                <a:solidFill>
                  <a:schemeClr val="bg1"/>
                </a:solidFill>
                <a:cs typeface="Arial" pitchFamily="34" charset="0"/>
              </a:endParaRPr>
            </a:p>
          </p:txBody>
        </p:sp>
        <p:sp>
          <p:nvSpPr>
            <p:cNvPr id="10" name="TextBox 9">
              <a:extLst>
                <a:ext uri="{FF2B5EF4-FFF2-40B4-BE49-F238E27FC236}">
                  <a16:creationId xmlns:a16="http://schemas.microsoft.com/office/drawing/2014/main" xmlns="" id="{F627DDE9-FE7C-4B7E-A047-E092B6A88859}"/>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02</a:t>
              </a:r>
              <a:endParaRPr lang="ko-KR" altLang="en-US" sz="4400" b="1" dirty="0">
                <a:solidFill>
                  <a:schemeClr val="bg1"/>
                </a:solidFill>
                <a:cs typeface="Arial" pitchFamily="34" charset="0"/>
              </a:endParaRPr>
            </a:p>
          </p:txBody>
        </p:sp>
      </p:grpSp>
      <p:grpSp>
        <p:nvGrpSpPr>
          <p:cNvPr id="12" name="Group 11">
            <a:extLst>
              <a:ext uri="{FF2B5EF4-FFF2-40B4-BE49-F238E27FC236}">
                <a16:creationId xmlns:a16="http://schemas.microsoft.com/office/drawing/2014/main" xmlns="" id="{9D3E30DF-4F9D-4D5B-9110-CB46BA5063F2}"/>
              </a:ext>
            </a:extLst>
          </p:cNvPr>
          <p:cNvGrpSpPr/>
          <p:nvPr/>
        </p:nvGrpSpPr>
        <p:grpSpPr>
          <a:xfrm>
            <a:off x="5349474" y="3386086"/>
            <a:ext cx="5419664" cy="777510"/>
            <a:chOff x="6102442" y="1483456"/>
            <a:chExt cx="5419664" cy="777510"/>
          </a:xfrm>
        </p:grpSpPr>
        <p:sp>
          <p:nvSpPr>
            <p:cNvPr id="13" name="TextBox 12">
              <a:extLst>
                <a:ext uri="{FF2B5EF4-FFF2-40B4-BE49-F238E27FC236}">
                  <a16:creationId xmlns:a16="http://schemas.microsoft.com/office/drawing/2014/main" xmlns="" id="{5A5757E4-1723-4073-9FC5-1D351F20A151}"/>
                </a:ext>
              </a:extLst>
            </p:cNvPr>
            <p:cNvSpPr txBox="1"/>
            <p:nvPr/>
          </p:nvSpPr>
          <p:spPr>
            <a:xfrm>
              <a:off x="6860266" y="1604010"/>
              <a:ext cx="4661840" cy="507831"/>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Deplesi</a:t>
              </a:r>
              <a:endParaRPr lang="ko-KR" altLang="en-US" sz="2700" b="1" dirty="0">
                <a:solidFill>
                  <a:schemeClr val="bg1"/>
                </a:solidFill>
                <a:cs typeface="Arial" pitchFamily="34" charset="0"/>
              </a:endParaRPr>
            </a:p>
          </p:txBody>
        </p:sp>
        <p:sp>
          <p:nvSpPr>
            <p:cNvPr id="14" name="TextBox 13">
              <a:extLst>
                <a:ext uri="{FF2B5EF4-FFF2-40B4-BE49-F238E27FC236}">
                  <a16:creationId xmlns:a16="http://schemas.microsoft.com/office/drawing/2014/main" xmlns="" id="{D7B9AF74-CA02-49F9-88D7-98D77F70D10F}"/>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03</a:t>
              </a:r>
              <a:endParaRPr lang="ko-KR" altLang="en-US" sz="4400" b="1" dirty="0">
                <a:solidFill>
                  <a:schemeClr val="bg1"/>
                </a:solidFill>
                <a:cs typeface="Arial" pitchFamily="34" charset="0"/>
              </a:endParaRPr>
            </a:p>
          </p:txBody>
        </p:sp>
      </p:grpSp>
      <p:grpSp>
        <p:nvGrpSpPr>
          <p:cNvPr id="16" name="Group 15">
            <a:extLst>
              <a:ext uri="{FF2B5EF4-FFF2-40B4-BE49-F238E27FC236}">
                <a16:creationId xmlns:a16="http://schemas.microsoft.com/office/drawing/2014/main" xmlns="" id="{41FEFB00-F764-4A36-BDE0-EFBFFBAD9C92}"/>
              </a:ext>
            </a:extLst>
          </p:cNvPr>
          <p:cNvGrpSpPr/>
          <p:nvPr/>
        </p:nvGrpSpPr>
        <p:grpSpPr>
          <a:xfrm>
            <a:off x="5349474" y="4203796"/>
            <a:ext cx="5419664" cy="777510"/>
            <a:chOff x="6102442" y="1483456"/>
            <a:chExt cx="5419664" cy="777510"/>
          </a:xfrm>
        </p:grpSpPr>
        <p:sp>
          <p:nvSpPr>
            <p:cNvPr id="17" name="TextBox 16">
              <a:extLst>
                <a:ext uri="{FF2B5EF4-FFF2-40B4-BE49-F238E27FC236}">
                  <a16:creationId xmlns:a16="http://schemas.microsoft.com/office/drawing/2014/main" xmlns="" id="{493DF382-44DD-45C3-9704-34E8893BC3AC}"/>
                </a:ext>
              </a:extLst>
            </p:cNvPr>
            <p:cNvSpPr txBox="1"/>
            <p:nvPr/>
          </p:nvSpPr>
          <p:spPr>
            <a:xfrm>
              <a:off x="6860266" y="1628724"/>
              <a:ext cx="4661840" cy="507831"/>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Revaluasi</a:t>
              </a:r>
              <a:endParaRPr lang="ko-KR" altLang="en-US" sz="2700" b="1" dirty="0">
                <a:solidFill>
                  <a:schemeClr val="bg1"/>
                </a:solidFill>
                <a:cs typeface="Arial" pitchFamily="34" charset="0"/>
              </a:endParaRPr>
            </a:p>
          </p:txBody>
        </p:sp>
        <p:sp>
          <p:nvSpPr>
            <p:cNvPr id="18" name="TextBox 17">
              <a:extLst>
                <a:ext uri="{FF2B5EF4-FFF2-40B4-BE49-F238E27FC236}">
                  <a16:creationId xmlns:a16="http://schemas.microsoft.com/office/drawing/2014/main" xmlns=""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04</a:t>
              </a:r>
              <a:endParaRPr lang="ko-KR" altLang="en-US" sz="44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xmlns="" id="{042C12F7-AE9B-40D2-A6C4-2F1B6BC860EE}"/>
              </a:ext>
            </a:extLst>
          </p:cNvPr>
          <p:cNvSpPr txBox="1"/>
          <p:nvPr/>
        </p:nvSpPr>
        <p:spPr>
          <a:xfrm>
            <a:off x="5362837" y="458203"/>
            <a:ext cx="5659395" cy="769441"/>
          </a:xfrm>
          <a:prstGeom prst="rect">
            <a:avLst/>
          </a:prstGeom>
          <a:noFill/>
        </p:spPr>
        <p:txBody>
          <a:bodyPr wrap="square" rtlCol="0" anchor="ctr">
            <a:spAutoFit/>
          </a:bodyPr>
          <a:lstStyle/>
          <a:p>
            <a:r>
              <a:rPr lang="en-US" altLang="ko-KR" sz="4400" dirty="0" smtClean="0">
                <a:solidFill>
                  <a:schemeClr val="bg1"/>
                </a:solidFill>
                <a:latin typeface="+mj-lt"/>
                <a:cs typeface="Arial" pitchFamily="34" charset="0"/>
              </a:rPr>
              <a:t>Sub </a:t>
            </a:r>
            <a:r>
              <a:rPr lang="en-US" altLang="ko-KR" sz="4400" dirty="0" err="1" smtClean="0">
                <a:solidFill>
                  <a:schemeClr val="bg1"/>
                </a:solidFill>
                <a:latin typeface="+mj-lt"/>
                <a:cs typeface="Arial" pitchFamily="34" charset="0"/>
              </a:rPr>
              <a:t>Pokok</a:t>
            </a:r>
            <a:r>
              <a:rPr lang="en-US" altLang="ko-KR" sz="4400" dirty="0" smtClean="0">
                <a:solidFill>
                  <a:schemeClr val="bg1"/>
                </a:solidFill>
                <a:latin typeface="+mj-lt"/>
                <a:cs typeface="Arial" pitchFamily="34" charset="0"/>
              </a:rPr>
              <a:t> </a:t>
            </a:r>
            <a:r>
              <a:rPr lang="en-US" altLang="ko-KR" sz="4400" dirty="0" err="1" smtClean="0">
                <a:solidFill>
                  <a:schemeClr val="bg1"/>
                </a:solidFill>
                <a:latin typeface="+mj-lt"/>
                <a:cs typeface="Arial" pitchFamily="34" charset="0"/>
              </a:rPr>
              <a:t>Bahasan</a:t>
            </a:r>
            <a:endParaRPr lang="ko-KR" altLang="en-US" sz="4400" dirty="0">
              <a:solidFill>
                <a:schemeClr val="bg1"/>
              </a:solidFill>
              <a:latin typeface="+mj-lt"/>
              <a:cs typeface="Arial" pitchFamily="34" charset="0"/>
            </a:endParaRPr>
          </a:p>
        </p:txBody>
      </p:sp>
      <p:grpSp>
        <p:nvGrpSpPr>
          <p:cNvPr id="25" name="Group 24">
            <a:extLst>
              <a:ext uri="{FF2B5EF4-FFF2-40B4-BE49-F238E27FC236}">
                <a16:creationId xmlns:a16="http://schemas.microsoft.com/office/drawing/2014/main" xmlns="" id="{41FEFB00-F764-4A36-BDE0-EFBFFBAD9C92}"/>
              </a:ext>
            </a:extLst>
          </p:cNvPr>
          <p:cNvGrpSpPr/>
          <p:nvPr/>
        </p:nvGrpSpPr>
        <p:grpSpPr>
          <a:xfrm>
            <a:off x="5378304" y="4924618"/>
            <a:ext cx="5419664" cy="777510"/>
            <a:chOff x="6102442" y="1483456"/>
            <a:chExt cx="5419664" cy="777510"/>
          </a:xfrm>
        </p:grpSpPr>
        <p:sp>
          <p:nvSpPr>
            <p:cNvPr id="32" name="TextBox 31">
              <a:extLst>
                <a:ext uri="{FF2B5EF4-FFF2-40B4-BE49-F238E27FC236}">
                  <a16:creationId xmlns:a16="http://schemas.microsoft.com/office/drawing/2014/main" xmlns="" id="{493DF382-44DD-45C3-9704-34E8893BC3AC}"/>
                </a:ext>
              </a:extLst>
            </p:cNvPr>
            <p:cNvSpPr txBox="1"/>
            <p:nvPr/>
          </p:nvSpPr>
          <p:spPr>
            <a:xfrm>
              <a:off x="6860266" y="1604010"/>
              <a:ext cx="4661840" cy="507831"/>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Penyajian</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dan</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analisis</a:t>
              </a:r>
              <a:endParaRPr lang="ko-KR" altLang="en-US" sz="2700" b="1" dirty="0">
                <a:solidFill>
                  <a:schemeClr val="bg1"/>
                </a:solidFill>
                <a:cs typeface="Arial" pitchFamily="34" charset="0"/>
              </a:endParaRPr>
            </a:p>
          </p:txBody>
        </p:sp>
        <p:sp>
          <p:nvSpPr>
            <p:cNvPr id="33" name="TextBox 32">
              <a:extLst>
                <a:ext uri="{FF2B5EF4-FFF2-40B4-BE49-F238E27FC236}">
                  <a16:creationId xmlns:a16="http://schemas.microsoft.com/office/drawing/2014/main" xmlns=""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05</a:t>
              </a:r>
              <a:endParaRPr lang="ko-KR" altLang="en-US" sz="4400" b="1" dirty="0">
                <a:solidFill>
                  <a:schemeClr val="bg1"/>
                </a:solidFill>
                <a:cs typeface="Arial" pitchFamily="34" charset="0"/>
              </a:endParaRPr>
            </a:p>
          </p:txBody>
        </p:sp>
      </p:grpSp>
    </p:spTree>
    <p:extLst>
      <p:ext uri="{BB962C8B-B14F-4D97-AF65-F5344CB8AC3E}">
        <p14:creationId xmlns:p14="http://schemas.microsoft.com/office/powerpoint/2010/main" xmlns="" val="62406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Biaya</a:t>
            </a:r>
            <a:r>
              <a:rPr lang="en-US" sz="3200" b="1" dirty="0" smtClean="0">
                <a:solidFill>
                  <a:schemeClr val="tx1"/>
                </a:solidFill>
              </a:rPr>
              <a:t> </a:t>
            </a:r>
            <a:r>
              <a:rPr lang="en-US" sz="3200" b="1" dirty="0" err="1" smtClean="0">
                <a:solidFill>
                  <a:schemeClr val="tx1"/>
                </a:solidFill>
              </a:rPr>
              <a:t>Pengembangan</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 name="TextBox 8"/>
          <p:cNvSpPr txBox="1"/>
          <p:nvPr/>
        </p:nvSpPr>
        <p:spPr>
          <a:xfrm>
            <a:off x="642551" y="1309816"/>
            <a:ext cx="10478530" cy="4293483"/>
          </a:xfrm>
          <a:prstGeom prst="rect">
            <a:avLst/>
          </a:prstGeom>
          <a:noFill/>
        </p:spPr>
        <p:txBody>
          <a:bodyPr wrap="square" rtlCol="0">
            <a:spAutoFit/>
          </a:bodyPr>
          <a:lstStyle/>
          <a:p>
            <a:pPr algn="just">
              <a:lnSpc>
                <a:spcPct val="150000"/>
              </a:lnSpc>
            </a:pPr>
            <a:r>
              <a:rPr lang="id-ID" sz="2600" dirty="0" smtClean="0"/>
              <a:t>Suatu  perusahaan  dapat  melakukan  biaya  pengembangan  dalam  dua  bagian, yaitu:  </a:t>
            </a:r>
            <a:endParaRPr lang="en-US" sz="2600" dirty="0" smtClean="0"/>
          </a:p>
          <a:p>
            <a:pPr marL="971550" lvl="1" indent="-514350" algn="just">
              <a:lnSpc>
                <a:spcPct val="150000"/>
              </a:lnSpc>
              <a:buFont typeface="+mj-lt"/>
              <a:buAutoNum type="arabicPeriod"/>
            </a:pPr>
            <a:r>
              <a:rPr lang="id-ID" sz="2600" dirty="0" smtClean="0"/>
              <a:t>Biaya peralatan nyata. Sertakan semua alat berat dan transportasi lainnya yang diperlukan untuk mengekstrak sumber daya dan siap untuk pasar.  </a:t>
            </a:r>
            <a:endParaRPr lang="en-US" sz="2600" dirty="0" smtClean="0"/>
          </a:p>
          <a:p>
            <a:pPr marL="971550" lvl="1" indent="-514350" algn="just">
              <a:lnSpc>
                <a:spcPct val="150000"/>
              </a:lnSpc>
              <a:buFont typeface="+mj-lt"/>
              <a:buAutoNum type="arabicPeriod"/>
            </a:pPr>
            <a:r>
              <a:rPr lang="id-ID" sz="2600" dirty="0" smtClean="0"/>
              <a:t>Biaya  pengembangan  berwujud.  Apakah  barang-barang  seperti  biaya pengeboran, terowongan, lubang, dan sumur.  </a:t>
            </a:r>
            <a:endParaRPr lang="en-US" sz="2600" dirty="0" smtClean="0"/>
          </a:p>
        </p:txBody>
      </p:sp>
    </p:spTree>
    <p:extLst>
      <p:ext uri="{BB962C8B-B14F-4D97-AF65-F5344CB8AC3E}">
        <p14:creationId xmlns:p14="http://schemas.microsoft.com/office/powerpoint/2010/main" xmlns="" val="2720491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smtClean="0">
                <a:solidFill>
                  <a:schemeClr val="tx1"/>
                </a:solidFill>
              </a:rPr>
              <a:t>Write-Off </a:t>
            </a:r>
            <a:r>
              <a:rPr lang="en-US" sz="3200" b="1" dirty="0" err="1" smtClean="0">
                <a:solidFill>
                  <a:schemeClr val="tx1"/>
                </a:solidFill>
              </a:rPr>
              <a:t>Biaya</a:t>
            </a:r>
            <a:r>
              <a:rPr lang="en-US" sz="3200" b="1" dirty="0" smtClean="0">
                <a:solidFill>
                  <a:schemeClr val="tx1"/>
                </a:solidFill>
              </a:rPr>
              <a:t> </a:t>
            </a:r>
            <a:r>
              <a:rPr lang="en-US" sz="3200" b="1" dirty="0" err="1" smtClean="0">
                <a:solidFill>
                  <a:schemeClr val="tx1"/>
                </a:solidFill>
              </a:rPr>
              <a:t>Sumberdaya</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963827" y="1408670"/>
            <a:ext cx="10305535" cy="4819524"/>
          </a:xfrm>
          <a:prstGeom prst="rect">
            <a:avLst/>
          </a:prstGeom>
          <a:noFill/>
        </p:spPr>
        <p:txBody>
          <a:bodyPr wrap="square" rtlCol="0">
            <a:spAutoFit/>
          </a:bodyPr>
          <a:lstStyle/>
          <a:p>
            <a:pPr algn="just">
              <a:lnSpc>
                <a:spcPct val="150000"/>
              </a:lnSpc>
            </a:pPr>
            <a:r>
              <a:rPr lang="id-ID" sz="2600" dirty="0" smtClean="0"/>
              <a:t>Biasanya,  perusahaan  menghitung  deplesi  pada  metode  unit  produksi. Dengan demikian, deplesi merupakan fungsi yang berasal dari suatu jumlah unit diekstraksi  dalam  periode  itu.  Dalam  pendekatan  ini,  total  biaya  sumber  daya mineral kurang nilai sisa dibagi dengan jumlah unit yang diperkirakan berada di</a:t>
            </a:r>
            <a:r>
              <a:rPr lang="en-US" sz="2600" dirty="0" smtClean="0"/>
              <a:t> deposit  </a:t>
            </a:r>
            <a:r>
              <a:rPr lang="en-US" sz="2600" dirty="0" err="1" smtClean="0"/>
              <a:t>sumber</a:t>
            </a:r>
            <a:r>
              <a:rPr lang="en-US" sz="2600" dirty="0" smtClean="0"/>
              <a:t>  </a:t>
            </a:r>
            <a:r>
              <a:rPr lang="en-US" sz="2600" dirty="0" err="1" smtClean="0"/>
              <a:t>daya</a:t>
            </a:r>
            <a:r>
              <a:rPr lang="en-US" sz="2600" dirty="0" smtClean="0"/>
              <a:t>,  </a:t>
            </a:r>
            <a:r>
              <a:rPr lang="en-US" sz="2600" dirty="0" err="1" smtClean="0"/>
              <a:t>dalam</a:t>
            </a:r>
            <a:r>
              <a:rPr lang="en-US" sz="2600" dirty="0" smtClean="0"/>
              <a:t>  </a:t>
            </a:r>
            <a:r>
              <a:rPr lang="en-US" sz="2600" dirty="0" err="1" smtClean="0"/>
              <a:t>mendapatkan</a:t>
            </a:r>
            <a:r>
              <a:rPr lang="en-US" sz="2600" dirty="0" smtClean="0"/>
              <a:t>  </a:t>
            </a:r>
            <a:r>
              <a:rPr lang="en-US" sz="2600" dirty="0" err="1" smtClean="0"/>
              <a:t>biaya</a:t>
            </a:r>
            <a:r>
              <a:rPr lang="en-US" sz="2600" dirty="0" smtClean="0"/>
              <a:t>  per  unit  </a:t>
            </a:r>
            <a:r>
              <a:rPr lang="en-US" sz="2600" dirty="0" err="1" smtClean="0"/>
              <a:t>dari</a:t>
            </a:r>
            <a:r>
              <a:rPr lang="en-US" sz="2600" dirty="0" smtClean="0"/>
              <a:t>  </a:t>
            </a:r>
            <a:r>
              <a:rPr lang="en-US" sz="2600" dirty="0" err="1" smtClean="0"/>
              <a:t>suatu</a:t>
            </a:r>
            <a:r>
              <a:rPr lang="en-US" sz="2600" dirty="0" smtClean="0"/>
              <a:t>  </a:t>
            </a:r>
            <a:r>
              <a:rPr lang="en-US" sz="2600" dirty="0" err="1" smtClean="0"/>
              <a:t>produk</a:t>
            </a:r>
            <a:r>
              <a:rPr lang="en-US" sz="2600" dirty="0" smtClean="0"/>
              <a:t>. </a:t>
            </a:r>
            <a:r>
              <a:rPr lang="en-US" sz="2600" dirty="0" err="1" smtClean="0"/>
              <a:t>Dalam</a:t>
            </a:r>
            <a:r>
              <a:rPr lang="en-US" sz="2600" dirty="0" smtClean="0"/>
              <a:t>  </a:t>
            </a:r>
            <a:r>
              <a:rPr lang="en-US" sz="2600" dirty="0" err="1" smtClean="0"/>
              <a:t>melakukan</a:t>
            </a:r>
            <a:r>
              <a:rPr lang="en-US" sz="2600" dirty="0" smtClean="0"/>
              <a:t>  </a:t>
            </a:r>
            <a:r>
              <a:rPr lang="en-US" sz="2600" dirty="0" err="1" smtClean="0"/>
              <a:t>perhitungan</a:t>
            </a:r>
            <a:r>
              <a:rPr lang="en-US" sz="2600" dirty="0" smtClean="0"/>
              <a:t>  </a:t>
            </a:r>
            <a:r>
              <a:rPr lang="en-US" sz="2600" dirty="0" err="1" smtClean="0"/>
              <a:t>deplesi</a:t>
            </a:r>
            <a:r>
              <a:rPr lang="en-US" sz="2600" dirty="0" smtClean="0"/>
              <a:t>,  </a:t>
            </a:r>
            <a:r>
              <a:rPr lang="en-US" sz="2600" dirty="0" err="1" smtClean="0"/>
              <a:t>adanya</a:t>
            </a:r>
            <a:r>
              <a:rPr lang="en-US" sz="2600" dirty="0" smtClean="0"/>
              <a:t>  </a:t>
            </a:r>
            <a:r>
              <a:rPr lang="en-US" sz="2600" dirty="0" err="1" smtClean="0"/>
              <a:t>biaya</a:t>
            </a:r>
            <a:r>
              <a:rPr lang="en-US" sz="2600" dirty="0" smtClean="0"/>
              <a:t>  per  unit  </a:t>
            </a:r>
            <a:r>
              <a:rPr lang="en-US" sz="2600" dirty="0" err="1" smtClean="0"/>
              <a:t>kemudian</a:t>
            </a:r>
            <a:r>
              <a:rPr lang="en-US" sz="2600" dirty="0" smtClean="0"/>
              <a:t> </a:t>
            </a:r>
            <a:r>
              <a:rPr lang="en-US" sz="2600" dirty="0" err="1" smtClean="0"/>
              <a:t>dikalikan</a:t>
            </a:r>
            <a:r>
              <a:rPr lang="en-US" sz="2600" dirty="0" smtClean="0"/>
              <a:t> </a:t>
            </a:r>
            <a:r>
              <a:rPr lang="en-US" sz="2600" dirty="0" err="1" smtClean="0"/>
              <a:t>dengan</a:t>
            </a:r>
            <a:r>
              <a:rPr lang="en-US" sz="2600" dirty="0" smtClean="0"/>
              <a:t> </a:t>
            </a:r>
            <a:r>
              <a:rPr lang="en-US" sz="2600" dirty="0" err="1" smtClean="0"/>
              <a:t>jumlah</a:t>
            </a:r>
            <a:r>
              <a:rPr lang="en-US" sz="2600" dirty="0" smtClean="0"/>
              <a:t> unit </a:t>
            </a:r>
            <a:r>
              <a:rPr lang="en-US" sz="2600" dirty="0" err="1" smtClean="0"/>
              <a:t>diekstraksi</a:t>
            </a:r>
            <a:r>
              <a:rPr lang="en-US" sz="26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Memperkirakan</a:t>
            </a:r>
            <a:r>
              <a:rPr lang="en-US" sz="3200" b="1" dirty="0" smtClean="0">
                <a:solidFill>
                  <a:schemeClr val="tx1"/>
                </a:solidFill>
              </a:rPr>
              <a:t> </a:t>
            </a:r>
            <a:r>
              <a:rPr lang="en-US" sz="3200" b="1" dirty="0" err="1" smtClean="0">
                <a:solidFill>
                  <a:schemeClr val="tx1"/>
                </a:solidFill>
              </a:rPr>
              <a:t>Cadangan</a:t>
            </a:r>
            <a:r>
              <a:rPr lang="en-US" sz="3200" b="1" dirty="0" smtClean="0">
                <a:solidFill>
                  <a:schemeClr val="tx1"/>
                </a:solidFill>
              </a:rPr>
              <a:t> </a:t>
            </a:r>
            <a:r>
              <a:rPr lang="en-US" sz="3200" b="1" dirty="0" err="1" smtClean="0">
                <a:solidFill>
                  <a:schemeClr val="tx1"/>
                </a:solidFill>
              </a:rPr>
              <a:t>Dipulihkan</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543697" y="1260382"/>
            <a:ext cx="10972800" cy="5009833"/>
          </a:xfrm>
          <a:prstGeom prst="rect">
            <a:avLst/>
          </a:prstGeom>
          <a:noFill/>
        </p:spPr>
        <p:txBody>
          <a:bodyPr wrap="square" rtlCol="0">
            <a:spAutoFit/>
          </a:bodyPr>
          <a:lstStyle/>
          <a:p>
            <a:pPr algn="just">
              <a:lnSpc>
                <a:spcPct val="150000"/>
              </a:lnSpc>
            </a:pPr>
            <a:r>
              <a:rPr lang="en-US" sz="2400" dirty="0" err="1" smtClean="0"/>
              <a:t>Kadang-kadang</a:t>
            </a:r>
            <a:r>
              <a:rPr lang="en-US" sz="2400" dirty="0" smtClean="0"/>
              <a:t>  </a:t>
            </a:r>
            <a:r>
              <a:rPr lang="en-US" sz="2400" dirty="0" err="1" smtClean="0"/>
              <a:t>perusahaan</a:t>
            </a:r>
            <a:r>
              <a:rPr lang="en-US" sz="2400" dirty="0" smtClean="0"/>
              <a:t>  </a:t>
            </a:r>
            <a:r>
              <a:rPr lang="en-US" sz="2400" dirty="0" err="1" smtClean="0"/>
              <a:t>perlu</a:t>
            </a:r>
            <a:r>
              <a:rPr lang="en-US" sz="2400" dirty="0" smtClean="0"/>
              <a:t>  </a:t>
            </a:r>
            <a:r>
              <a:rPr lang="en-US" sz="2400" dirty="0" err="1" smtClean="0"/>
              <a:t>mengubah</a:t>
            </a:r>
            <a:r>
              <a:rPr lang="en-US" sz="2400" dirty="0" smtClean="0"/>
              <a:t>  </a:t>
            </a:r>
            <a:r>
              <a:rPr lang="en-US" sz="2400" dirty="0" err="1" smtClean="0"/>
              <a:t>perkiraan</a:t>
            </a:r>
            <a:r>
              <a:rPr lang="en-US" sz="2400" dirty="0" smtClean="0"/>
              <a:t>  </a:t>
            </a:r>
            <a:r>
              <a:rPr lang="en-US" sz="2400" dirty="0" err="1" smtClean="0"/>
              <a:t>cadangan</a:t>
            </a:r>
            <a:r>
              <a:rPr lang="en-US" sz="2400" dirty="0" smtClean="0"/>
              <a:t> </a:t>
            </a:r>
            <a:r>
              <a:rPr lang="en-US" sz="2400" dirty="0" err="1" smtClean="0"/>
              <a:t>dipulihkan</a:t>
            </a:r>
            <a:r>
              <a:rPr lang="en-US" sz="2400" dirty="0" smtClean="0"/>
              <a:t>. </a:t>
            </a:r>
            <a:r>
              <a:rPr lang="en-US" sz="2400" dirty="0" err="1" smtClean="0"/>
              <a:t>Mereka</a:t>
            </a:r>
            <a:r>
              <a:rPr lang="en-US" sz="2400" dirty="0" smtClean="0"/>
              <a:t> </a:t>
            </a:r>
            <a:r>
              <a:rPr lang="en-US" sz="2400" dirty="0" err="1" smtClean="0"/>
              <a:t>melakukannya</a:t>
            </a:r>
            <a:r>
              <a:rPr lang="en-US" sz="2400" dirty="0" smtClean="0"/>
              <a:t> </a:t>
            </a:r>
            <a:r>
              <a:rPr lang="en-US" sz="2400" dirty="0" err="1" smtClean="0"/>
              <a:t>baik</a:t>
            </a:r>
            <a:r>
              <a:rPr lang="en-US" sz="2400" dirty="0" smtClean="0"/>
              <a:t> </a:t>
            </a:r>
            <a:r>
              <a:rPr lang="en-US" sz="2400" dirty="0" err="1" smtClean="0"/>
              <a:t>karena</a:t>
            </a:r>
            <a:r>
              <a:rPr lang="en-US" sz="2400" dirty="0" smtClean="0"/>
              <a:t> </a:t>
            </a:r>
            <a:r>
              <a:rPr lang="en-US" sz="2400" dirty="0" err="1" smtClean="0"/>
              <a:t>mereka</a:t>
            </a:r>
            <a:r>
              <a:rPr lang="en-US" sz="2400" dirty="0" smtClean="0"/>
              <a:t> </a:t>
            </a:r>
            <a:r>
              <a:rPr lang="en-US" sz="2400" dirty="0" err="1" smtClean="0"/>
              <a:t>memiliki</a:t>
            </a:r>
            <a:r>
              <a:rPr lang="en-US" sz="2400" dirty="0" smtClean="0"/>
              <a:t> </a:t>
            </a:r>
            <a:r>
              <a:rPr lang="en-US" sz="2400" dirty="0" err="1" smtClean="0"/>
              <a:t>informasi</a:t>
            </a:r>
            <a:r>
              <a:rPr lang="en-US" sz="2400" dirty="0" smtClean="0"/>
              <a:t> </a:t>
            </a:r>
            <a:r>
              <a:rPr lang="en-US" sz="2400" dirty="0" err="1" smtClean="0"/>
              <a:t>baru</a:t>
            </a:r>
            <a:r>
              <a:rPr lang="en-US" sz="2400" dirty="0" smtClean="0"/>
              <a:t> </a:t>
            </a:r>
            <a:r>
              <a:rPr lang="en-US" sz="2400" dirty="0" err="1" smtClean="0"/>
              <a:t>atau</a:t>
            </a:r>
            <a:r>
              <a:rPr lang="en-US" sz="2400" dirty="0" smtClean="0"/>
              <a:t>  </a:t>
            </a:r>
            <a:r>
              <a:rPr lang="en-US" sz="2400" dirty="0" err="1" smtClean="0"/>
              <a:t>karena</a:t>
            </a:r>
            <a:r>
              <a:rPr lang="en-US" sz="2400" dirty="0" smtClean="0"/>
              <a:t>  </a:t>
            </a:r>
            <a:r>
              <a:rPr lang="en-US" sz="2400" dirty="0" err="1" smtClean="0"/>
              <a:t>adanya</a:t>
            </a:r>
            <a:r>
              <a:rPr lang="en-US" sz="2400" dirty="0" smtClean="0"/>
              <a:t>  </a:t>
            </a:r>
            <a:r>
              <a:rPr lang="en-US" sz="2400" dirty="0" err="1" smtClean="0"/>
              <a:t>suatu</a:t>
            </a:r>
            <a:r>
              <a:rPr lang="en-US" sz="2400" dirty="0" smtClean="0"/>
              <a:t>  </a:t>
            </a:r>
            <a:r>
              <a:rPr lang="en-US" sz="2400" dirty="0" err="1" smtClean="0"/>
              <a:t>proses</a:t>
            </a:r>
            <a:r>
              <a:rPr lang="en-US" sz="2400" dirty="0" smtClean="0"/>
              <a:t>  </a:t>
            </a:r>
            <a:r>
              <a:rPr lang="en-US" sz="2400" dirty="0" err="1" smtClean="0"/>
              <a:t>produksi</a:t>
            </a:r>
            <a:r>
              <a:rPr lang="en-US" sz="2400" dirty="0" smtClean="0"/>
              <a:t>  yang  </a:t>
            </a:r>
            <a:r>
              <a:rPr lang="en-US" sz="2400" dirty="0" err="1" smtClean="0"/>
              <a:t>ternyata</a:t>
            </a:r>
            <a:r>
              <a:rPr lang="en-US" sz="2400" dirty="0" smtClean="0"/>
              <a:t>  </a:t>
            </a:r>
            <a:r>
              <a:rPr lang="en-US" sz="2400" dirty="0" err="1" smtClean="0"/>
              <a:t>lebih</a:t>
            </a:r>
            <a:r>
              <a:rPr lang="en-US" sz="2400" dirty="0" smtClean="0"/>
              <a:t>  </a:t>
            </a:r>
            <a:r>
              <a:rPr lang="en-US" sz="2400" dirty="0" err="1" smtClean="0"/>
              <a:t>canggih</a:t>
            </a:r>
            <a:r>
              <a:rPr lang="en-US" sz="2400" dirty="0" smtClean="0"/>
              <a:t>  </a:t>
            </a:r>
            <a:r>
              <a:rPr lang="en-US" sz="2400" dirty="0" err="1" smtClean="0"/>
              <a:t>dan</a:t>
            </a:r>
            <a:r>
              <a:rPr lang="en-US" sz="2400" dirty="0" smtClean="0"/>
              <a:t> </a:t>
            </a:r>
            <a:r>
              <a:rPr lang="en-US" sz="2400" dirty="0" err="1" smtClean="0"/>
              <a:t>tersedia</a:t>
            </a:r>
            <a:r>
              <a:rPr lang="en-US" sz="2400" dirty="0" smtClean="0"/>
              <a:t>.  </a:t>
            </a:r>
            <a:r>
              <a:rPr lang="en-US" sz="2400" dirty="0" err="1" smtClean="0"/>
              <a:t>Masalah</a:t>
            </a:r>
            <a:r>
              <a:rPr lang="en-US" sz="2400" dirty="0" smtClean="0"/>
              <a:t>  </a:t>
            </a:r>
            <a:r>
              <a:rPr lang="en-US" sz="2400" dirty="0" err="1" smtClean="0"/>
              <a:t>ini</a:t>
            </a:r>
            <a:r>
              <a:rPr lang="en-US" sz="2400" dirty="0" smtClean="0"/>
              <a:t>  </a:t>
            </a:r>
            <a:r>
              <a:rPr lang="en-US" sz="2400" dirty="0" err="1" smtClean="0"/>
              <a:t>sama</a:t>
            </a:r>
            <a:r>
              <a:rPr lang="en-US" sz="2400" dirty="0" smtClean="0"/>
              <a:t>  </a:t>
            </a:r>
            <a:r>
              <a:rPr lang="en-US" sz="2400" dirty="0" err="1" smtClean="0"/>
              <a:t>dengan</a:t>
            </a:r>
            <a:r>
              <a:rPr lang="en-US" sz="2400" dirty="0" smtClean="0"/>
              <a:t>  </a:t>
            </a:r>
            <a:r>
              <a:rPr lang="en-US" sz="2400" dirty="0" err="1" smtClean="0"/>
              <a:t>akuntansi</a:t>
            </a:r>
            <a:r>
              <a:rPr lang="en-US" sz="2400" dirty="0" smtClean="0"/>
              <a:t>  </a:t>
            </a:r>
            <a:r>
              <a:rPr lang="en-US" sz="2400" dirty="0" err="1" smtClean="0"/>
              <a:t>untuk</a:t>
            </a:r>
            <a:r>
              <a:rPr lang="en-US" sz="2400" dirty="0" smtClean="0"/>
              <a:t>  </a:t>
            </a:r>
            <a:r>
              <a:rPr lang="en-US" sz="2400" dirty="0" err="1" smtClean="0"/>
              <a:t>perubahan</a:t>
            </a:r>
            <a:r>
              <a:rPr lang="en-US" sz="2400" dirty="0" smtClean="0"/>
              <a:t>  </a:t>
            </a:r>
            <a:r>
              <a:rPr lang="en-US" sz="2400" dirty="0" err="1" smtClean="0"/>
              <a:t>perkiraan</a:t>
            </a:r>
            <a:r>
              <a:rPr lang="en-US" sz="2400" dirty="0" smtClean="0"/>
              <a:t>  </a:t>
            </a:r>
            <a:r>
              <a:rPr lang="en-US" sz="2400" dirty="0" err="1" smtClean="0"/>
              <a:t>untuk</a:t>
            </a:r>
            <a:r>
              <a:rPr lang="en-US" sz="2400" dirty="0" smtClean="0"/>
              <a:t> </a:t>
            </a:r>
            <a:r>
              <a:rPr lang="en-US" sz="2400" dirty="0" err="1" smtClean="0"/>
              <a:t>masa</a:t>
            </a:r>
            <a:r>
              <a:rPr lang="en-US" sz="2400" dirty="0" smtClean="0"/>
              <a:t>  </a:t>
            </a:r>
            <a:r>
              <a:rPr lang="en-US" sz="2400" dirty="0" err="1" smtClean="0"/>
              <a:t>manfaat</a:t>
            </a:r>
            <a:r>
              <a:rPr lang="en-US" sz="2400" dirty="0" smtClean="0"/>
              <a:t>  </a:t>
            </a:r>
            <a:r>
              <a:rPr lang="en-US" sz="2400" dirty="0" err="1" smtClean="0"/>
              <a:t>aset</a:t>
            </a:r>
            <a:r>
              <a:rPr lang="en-US" sz="2400" dirty="0" smtClean="0"/>
              <a:t>  </a:t>
            </a:r>
            <a:r>
              <a:rPr lang="en-US" sz="2400" dirty="0" err="1" smtClean="0"/>
              <a:t>tetap</a:t>
            </a:r>
            <a:r>
              <a:rPr lang="en-US" sz="2400" dirty="0" smtClean="0"/>
              <a:t>.  </a:t>
            </a:r>
            <a:r>
              <a:rPr lang="en-US" sz="2400" dirty="0" err="1" smtClean="0"/>
              <a:t>Prosedur</a:t>
            </a:r>
            <a:r>
              <a:rPr lang="en-US" sz="2400" dirty="0" smtClean="0"/>
              <a:t>  </a:t>
            </a:r>
            <a:r>
              <a:rPr lang="en-US" sz="2400" dirty="0" err="1" smtClean="0"/>
              <a:t>ini</a:t>
            </a:r>
            <a:r>
              <a:rPr lang="en-US" sz="2400" dirty="0" smtClean="0"/>
              <a:t>  </a:t>
            </a:r>
            <a:r>
              <a:rPr lang="en-US" sz="2400" dirty="0" err="1" smtClean="0"/>
              <a:t>untuk</a:t>
            </a:r>
            <a:r>
              <a:rPr lang="en-US" sz="2400" dirty="0" smtClean="0"/>
              <a:t>  </a:t>
            </a:r>
            <a:r>
              <a:rPr lang="en-US" sz="2400" dirty="0" err="1" smtClean="0"/>
              <a:t>merevisi</a:t>
            </a:r>
            <a:r>
              <a:rPr lang="en-US" sz="2400" dirty="0" smtClean="0"/>
              <a:t>  </a:t>
            </a:r>
            <a:r>
              <a:rPr lang="en-US" sz="2400" dirty="0" err="1" smtClean="0"/>
              <a:t>tingkat</a:t>
            </a:r>
            <a:r>
              <a:rPr lang="en-US" sz="2400" dirty="0" smtClean="0"/>
              <a:t>  </a:t>
            </a:r>
            <a:r>
              <a:rPr lang="en-US" sz="2400" dirty="0" err="1" smtClean="0"/>
              <a:t>penipisan</a:t>
            </a:r>
            <a:r>
              <a:rPr lang="en-US" sz="2400" dirty="0" smtClean="0"/>
              <a:t>  </a:t>
            </a:r>
            <a:r>
              <a:rPr lang="en-US" sz="2400" dirty="0" err="1" smtClean="0"/>
              <a:t>secara</a:t>
            </a:r>
            <a:r>
              <a:rPr lang="en-US" sz="2400" dirty="0" smtClean="0"/>
              <a:t> </a:t>
            </a:r>
            <a:r>
              <a:rPr lang="en-US" sz="2400" dirty="0" err="1" smtClean="0"/>
              <a:t>prospektif</a:t>
            </a:r>
            <a:r>
              <a:rPr lang="en-US" sz="2400" dirty="0" smtClean="0"/>
              <a:t>. </a:t>
            </a:r>
            <a:r>
              <a:rPr lang="en-US" sz="2400" dirty="0" err="1" smtClean="0"/>
              <a:t>Sebuah</a:t>
            </a:r>
            <a:r>
              <a:rPr lang="en-US" sz="2400" dirty="0" smtClean="0"/>
              <a:t> </a:t>
            </a:r>
            <a:r>
              <a:rPr lang="en-US" sz="2400" dirty="0" err="1" smtClean="0"/>
              <a:t>perusahaan</a:t>
            </a:r>
            <a:r>
              <a:rPr lang="en-US" sz="2400" dirty="0" smtClean="0"/>
              <a:t> </a:t>
            </a:r>
            <a:r>
              <a:rPr lang="en-US" sz="2400" dirty="0" err="1" smtClean="0"/>
              <a:t>membagi</a:t>
            </a:r>
            <a:r>
              <a:rPr lang="en-US" sz="2400" dirty="0" smtClean="0"/>
              <a:t> </a:t>
            </a:r>
            <a:r>
              <a:rPr lang="en-US" sz="2400" dirty="0" err="1" smtClean="0"/>
              <a:t>biaya</a:t>
            </a:r>
            <a:r>
              <a:rPr lang="en-US" sz="2400" dirty="0" smtClean="0"/>
              <a:t> yang </a:t>
            </a:r>
            <a:r>
              <a:rPr lang="en-US" sz="2400" dirty="0" err="1" smtClean="0"/>
              <a:t>tersisa</a:t>
            </a:r>
            <a:r>
              <a:rPr lang="en-US" sz="2400" dirty="0" smtClean="0"/>
              <a:t> </a:t>
            </a:r>
            <a:r>
              <a:rPr lang="en-US" sz="2400" dirty="0" err="1" smtClean="0"/>
              <a:t>dengan</a:t>
            </a:r>
            <a:r>
              <a:rPr lang="en-US" sz="2400" dirty="0" smtClean="0"/>
              <a:t> </a:t>
            </a:r>
            <a:r>
              <a:rPr lang="en-US" sz="2400" dirty="0" err="1" smtClean="0"/>
              <a:t>estimasi</a:t>
            </a:r>
            <a:r>
              <a:rPr lang="en-US" sz="2400" dirty="0" smtClean="0"/>
              <a:t> </a:t>
            </a:r>
            <a:r>
              <a:rPr lang="en-US" sz="2400" dirty="0" err="1" smtClean="0"/>
              <a:t>baru</a:t>
            </a:r>
            <a:r>
              <a:rPr lang="en-US" sz="2400" dirty="0" smtClean="0"/>
              <a:t> </a:t>
            </a:r>
            <a:r>
              <a:rPr lang="en-US" sz="2400" dirty="0" err="1" smtClean="0"/>
              <a:t>dari</a:t>
            </a:r>
            <a:r>
              <a:rPr lang="en-US" sz="2400" dirty="0" smtClean="0"/>
              <a:t>  </a:t>
            </a:r>
            <a:r>
              <a:rPr lang="en-US" sz="2400" dirty="0" err="1" smtClean="0"/>
              <a:t>cadangan</a:t>
            </a:r>
            <a:r>
              <a:rPr lang="en-US" sz="2400" dirty="0" smtClean="0"/>
              <a:t>  yang  </a:t>
            </a:r>
            <a:r>
              <a:rPr lang="en-US" sz="2400" dirty="0" err="1" smtClean="0"/>
              <a:t>dipulihkan</a:t>
            </a:r>
            <a:r>
              <a:rPr lang="en-US" sz="2400" dirty="0" smtClean="0"/>
              <a:t>.  </a:t>
            </a:r>
            <a:r>
              <a:rPr lang="en-US" sz="2400" dirty="0" err="1" smtClean="0"/>
              <a:t>Adanya</a:t>
            </a:r>
            <a:r>
              <a:rPr lang="en-US" sz="2400" dirty="0" smtClean="0"/>
              <a:t>  </a:t>
            </a:r>
            <a:r>
              <a:rPr lang="en-US" sz="2400" dirty="0" err="1" smtClean="0"/>
              <a:t>pendekatan</a:t>
            </a:r>
            <a:r>
              <a:rPr lang="en-US" sz="2400" dirty="0" smtClean="0"/>
              <a:t>  </a:t>
            </a:r>
            <a:r>
              <a:rPr lang="en-US" sz="2400" dirty="0" err="1" smtClean="0"/>
              <a:t>ini</a:t>
            </a:r>
            <a:r>
              <a:rPr lang="en-US" sz="2400" dirty="0" smtClean="0"/>
              <a:t>  </a:t>
            </a:r>
            <a:r>
              <a:rPr lang="en-US" sz="2400" dirty="0" err="1" smtClean="0"/>
              <a:t>mempunyai</a:t>
            </a:r>
            <a:r>
              <a:rPr lang="en-US" sz="2400" dirty="0" smtClean="0"/>
              <a:t>  </a:t>
            </a:r>
            <a:r>
              <a:rPr lang="en-US" sz="2400" dirty="0" err="1" smtClean="0"/>
              <a:t>banyak</a:t>
            </a:r>
            <a:r>
              <a:rPr lang="en-US" sz="2400" dirty="0" smtClean="0"/>
              <a:t> </a:t>
            </a:r>
            <a:r>
              <a:rPr lang="en-US" sz="2400" dirty="0" err="1" smtClean="0"/>
              <a:t>manfaat</a:t>
            </a:r>
            <a:r>
              <a:rPr lang="en-US" sz="2400" dirty="0" smtClean="0"/>
              <a:t> </a:t>
            </a:r>
            <a:r>
              <a:rPr lang="en-US" sz="2400" dirty="0" err="1" smtClean="0"/>
              <a:t>sebab</a:t>
            </a:r>
            <a:r>
              <a:rPr lang="en-US" sz="2400" dirty="0" smtClean="0"/>
              <a:t>  </a:t>
            </a:r>
            <a:r>
              <a:rPr lang="en-US" sz="2400" dirty="0" err="1" smtClean="0"/>
              <a:t>estimasi</a:t>
            </a:r>
            <a:r>
              <a:rPr lang="en-US" sz="2400" dirty="0" smtClean="0"/>
              <a:t> yang </a:t>
            </a:r>
            <a:r>
              <a:rPr lang="en-US" sz="2400" dirty="0" err="1" smtClean="0"/>
              <a:t>diperlukan</a:t>
            </a:r>
            <a:r>
              <a:rPr lang="en-US" sz="2400" dirty="0" smtClean="0"/>
              <a:t> </a:t>
            </a:r>
            <a:r>
              <a:rPr lang="en-US" sz="2400" dirty="0" err="1" smtClean="0"/>
              <a:t>begitu</a:t>
            </a:r>
            <a:r>
              <a:rPr lang="en-US" sz="2400" dirty="0" smtClean="0"/>
              <a:t> </a:t>
            </a:r>
            <a:r>
              <a:rPr lang="en-US" sz="2400" dirty="0" err="1" smtClean="0"/>
              <a:t>pasti</a:t>
            </a:r>
            <a:r>
              <a:rPr lang="en-US" sz="2400" dirty="0" smtClean="0"/>
              <a:t>. </a:t>
            </a:r>
            <a:endParaRPr lang="en-US" sz="2400" dirty="0"/>
          </a:p>
        </p:txBody>
      </p:sp>
    </p:spTree>
    <p:extLst>
      <p:ext uri="{BB962C8B-B14F-4D97-AF65-F5344CB8AC3E}">
        <p14:creationId xmlns:p14="http://schemas.microsoft.com/office/powerpoint/2010/main" xmlns="" val="2720491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smtClean="0">
                <a:solidFill>
                  <a:schemeClr val="tx1"/>
                </a:solidFill>
              </a:rPr>
              <a:t>Liquidating </a:t>
            </a:r>
            <a:r>
              <a:rPr lang="en-US" sz="3200" b="1" dirty="0" err="1" smtClean="0">
                <a:solidFill>
                  <a:schemeClr val="tx1"/>
                </a:solidFill>
              </a:rPr>
              <a:t>Dividens</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568410" y="1408670"/>
            <a:ext cx="10997514" cy="4819524"/>
          </a:xfrm>
          <a:prstGeom prst="rect">
            <a:avLst/>
          </a:prstGeom>
          <a:noFill/>
        </p:spPr>
        <p:txBody>
          <a:bodyPr wrap="square" rtlCol="0">
            <a:spAutoFit/>
          </a:bodyPr>
          <a:lstStyle/>
          <a:p>
            <a:pPr algn="just">
              <a:lnSpc>
                <a:spcPct val="150000"/>
              </a:lnSpc>
            </a:pPr>
            <a:r>
              <a:rPr lang="en-US" sz="2600" dirty="0" err="1" smtClean="0"/>
              <a:t>Sebuah</a:t>
            </a:r>
            <a:r>
              <a:rPr lang="en-US" sz="2600" dirty="0" smtClean="0"/>
              <a:t>  </a:t>
            </a:r>
            <a:r>
              <a:rPr lang="en-US" sz="2600" dirty="0" err="1" smtClean="0"/>
              <a:t>perusahaan</a:t>
            </a:r>
            <a:r>
              <a:rPr lang="en-US" sz="2600" dirty="0" smtClean="0"/>
              <a:t>  </a:t>
            </a:r>
            <a:r>
              <a:rPr lang="en-US" sz="2600" dirty="0" err="1" smtClean="0"/>
              <a:t>sering</a:t>
            </a:r>
            <a:r>
              <a:rPr lang="en-US" sz="2600" dirty="0" smtClean="0"/>
              <a:t>  </a:t>
            </a:r>
            <a:r>
              <a:rPr lang="en-US" sz="2600" dirty="0" err="1" smtClean="0"/>
              <a:t>memiliki</a:t>
            </a:r>
            <a:r>
              <a:rPr lang="en-US" sz="2600" dirty="0" smtClean="0"/>
              <a:t>  </a:t>
            </a:r>
            <a:r>
              <a:rPr lang="en-US" sz="2600" dirty="0" err="1" smtClean="0"/>
              <a:t>aset</a:t>
            </a:r>
            <a:r>
              <a:rPr lang="en-US" sz="2600" dirty="0" smtClean="0"/>
              <a:t>  </a:t>
            </a:r>
            <a:r>
              <a:rPr lang="en-US" sz="2600" dirty="0" err="1" smtClean="0"/>
              <a:t>utama</a:t>
            </a:r>
            <a:r>
              <a:rPr lang="en-US" sz="2600" dirty="0" smtClean="0"/>
              <a:t>  </a:t>
            </a:r>
            <a:r>
              <a:rPr lang="en-US" sz="2600" dirty="0" err="1" smtClean="0"/>
              <a:t>sebagai</a:t>
            </a:r>
            <a:r>
              <a:rPr lang="en-US" sz="2600" dirty="0" smtClean="0"/>
              <a:t>    </a:t>
            </a:r>
            <a:r>
              <a:rPr lang="en-US" sz="2600" dirty="0" err="1" smtClean="0"/>
              <a:t>properti</a:t>
            </a:r>
            <a:r>
              <a:rPr lang="en-US" sz="2600" dirty="0" smtClean="0"/>
              <a:t>  yang </a:t>
            </a:r>
            <a:r>
              <a:rPr lang="en-US" sz="2600" dirty="0" err="1" smtClean="0"/>
              <a:t>hanya</a:t>
            </a:r>
            <a:r>
              <a:rPr lang="en-US" sz="2600" dirty="0" smtClean="0"/>
              <a:t>  </a:t>
            </a:r>
            <a:r>
              <a:rPr lang="en-US" sz="2600" dirty="0" err="1" smtClean="0"/>
              <a:t>berniat</a:t>
            </a:r>
            <a:r>
              <a:rPr lang="en-US" sz="2600" dirty="0" smtClean="0"/>
              <a:t>  </a:t>
            </a:r>
            <a:r>
              <a:rPr lang="en-US" sz="2600" dirty="0" err="1" smtClean="0"/>
              <a:t>untuk</a:t>
            </a:r>
            <a:r>
              <a:rPr lang="en-US" sz="2600" dirty="0" smtClean="0"/>
              <a:t>  </a:t>
            </a:r>
            <a:r>
              <a:rPr lang="en-US" sz="2600" dirty="0" err="1" smtClean="0"/>
              <a:t>mengekstrak</a:t>
            </a:r>
            <a:r>
              <a:rPr lang="en-US" sz="2600" dirty="0" smtClean="0"/>
              <a:t>  </a:t>
            </a:r>
            <a:r>
              <a:rPr lang="en-US" sz="2600" dirty="0" err="1" smtClean="0"/>
              <a:t>sumber</a:t>
            </a:r>
            <a:r>
              <a:rPr lang="en-US" sz="2600" dirty="0" smtClean="0"/>
              <a:t>  </a:t>
            </a:r>
            <a:r>
              <a:rPr lang="en-US" sz="2600" dirty="0" err="1" smtClean="0"/>
              <a:t>daya</a:t>
            </a:r>
            <a:r>
              <a:rPr lang="en-US" sz="2600" dirty="0" smtClean="0"/>
              <a:t>  mineral.  </a:t>
            </a:r>
            <a:r>
              <a:rPr lang="en-US" sz="2600" dirty="0" err="1" smtClean="0"/>
              <a:t>Apabila</a:t>
            </a:r>
            <a:r>
              <a:rPr lang="en-US" sz="2600" dirty="0" smtClean="0"/>
              <a:t>  </a:t>
            </a:r>
            <a:r>
              <a:rPr lang="en-US" sz="2600" dirty="0" err="1" smtClean="0"/>
              <a:t>suatu</a:t>
            </a:r>
            <a:r>
              <a:rPr lang="en-US" sz="2600" dirty="0" smtClean="0"/>
              <a:t> </a:t>
            </a:r>
            <a:r>
              <a:rPr lang="en-US" sz="2600" dirty="0" err="1" smtClean="0"/>
              <a:t>perusahaan</a:t>
            </a:r>
            <a:r>
              <a:rPr lang="en-US" sz="2600" dirty="0" smtClean="0"/>
              <a:t>  </a:t>
            </a:r>
            <a:r>
              <a:rPr lang="en-US" sz="2600" dirty="0" err="1" smtClean="0"/>
              <a:t>tidak</a:t>
            </a:r>
            <a:r>
              <a:rPr lang="en-US" sz="2600" dirty="0" smtClean="0"/>
              <a:t>  </a:t>
            </a:r>
            <a:r>
              <a:rPr lang="en-US" sz="2600" dirty="0" err="1" smtClean="0"/>
              <a:t>mengharapkan</a:t>
            </a:r>
            <a:r>
              <a:rPr lang="en-US" sz="2600" dirty="0" smtClean="0"/>
              <a:t>  </a:t>
            </a:r>
            <a:r>
              <a:rPr lang="en-US" sz="2600" dirty="0" err="1" smtClean="0"/>
              <a:t>pembelian</a:t>
            </a:r>
            <a:r>
              <a:rPr lang="en-US" sz="2600" dirty="0" smtClean="0"/>
              <a:t>  property  </a:t>
            </a:r>
            <a:r>
              <a:rPr lang="en-US" sz="2600" dirty="0" err="1" smtClean="0"/>
              <a:t>ataupun</a:t>
            </a:r>
            <a:r>
              <a:rPr lang="en-US" sz="2600" dirty="0" smtClean="0"/>
              <a:t>  </a:t>
            </a:r>
            <a:r>
              <a:rPr lang="en-US" sz="2600" dirty="0" err="1" smtClean="0"/>
              <a:t>peralatan</a:t>
            </a:r>
            <a:r>
              <a:rPr lang="en-US" sz="2600" dirty="0" smtClean="0"/>
              <a:t> </a:t>
            </a:r>
            <a:r>
              <a:rPr lang="en-US" sz="2600" dirty="0" err="1" smtClean="0"/>
              <a:t>tambahan</a:t>
            </a:r>
            <a:r>
              <a:rPr lang="en-US" sz="2600" dirty="0" smtClean="0"/>
              <a:t>,  </a:t>
            </a:r>
            <a:r>
              <a:rPr lang="en-US" sz="2600" dirty="0" err="1" smtClean="0"/>
              <a:t>mungkin</a:t>
            </a:r>
            <a:r>
              <a:rPr lang="en-US" sz="2600" dirty="0" smtClean="0"/>
              <a:t>  </a:t>
            </a:r>
            <a:r>
              <a:rPr lang="en-US" sz="2600" dirty="0" err="1" smtClean="0"/>
              <a:t>secara</a:t>
            </a:r>
            <a:r>
              <a:rPr lang="en-US" sz="2600" dirty="0" smtClean="0"/>
              <a:t>  </a:t>
            </a:r>
            <a:r>
              <a:rPr lang="en-US" sz="2600" dirty="0" err="1" smtClean="0"/>
              <a:t>bertahap</a:t>
            </a:r>
            <a:r>
              <a:rPr lang="en-US" sz="2600" dirty="0" smtClean="0"/>
              <a:t>  </a:t>
            </a:r>
            <a:r>
              <a:rPr lang="en-US" sz="2600" dirty="0" err="1" smtClean="0"/>
              <a:t>melakukan</a:t>
            </a:r>
            <a:r>
              <a:rPr lang="en-US" sz="2600" dirty="0" smtClean="0"/>
              <a:t>  </a:t>
            </a:r>
            <a:r>
              <a:rPr lang="en-US" sz="2600" dirty="0" err="1" smtClean="0"/>
              <a:t>pendistribusian</a:t>
            </a:r>
            <a:r>
              <a:rPr lang="en-US" sz="2600" dirty="0" smtClean="0"/>
              <a:t>  </a:t>
            </a:r>
            <a:r>
              <a:rPr lang="en-US" sz="2600" dirty="0" err="1" smtClean="0"/>
              <a:t>terhadap</a:t>
            </a:r>
            <a:r>
              <a:rPr lang="en-US" sz="2600" dirty="0" smtClean="0"/>
              <a:t> </a:t>
            </a:r>
            <a:r>
              <a:rPr lang="en-US" sz="2600" dirty="0" err="1" smtClean="0"/>
              <a:t>pemegang</a:t>
            </a:r>
            <a:r>
              <a:rPr lang="en-US" sz="2600" dirty="0" smtClean="0"/>
              <a:t>  </a:t>
            </a:r>
            <a:r>
              <a:rPr lang="en-US" sz="2600" dirty="0" err="1" smtClean="0"/>
              <a:t>saham</a:t>
            </a:r>
            <a:r>
              <a:rPr lang="en-US" sz="2600" dirty="0" smtClean="0"/>
              <a:t>  </a:t>
            </a:r>
            <a:r>
              <a:rPr lang="en-US" sz="2600" dirty="0" err="1" smtClean="0"/>
              <a:t>dari</a:t>
            </a:r>
            <a:r>
              <a:rPr lang="en-US" sz="2600" dirty="0" smtClean="0"/>
              <a:t>  </a:t>
            </a:r>
            <a:r>
              <a:rPr lang="en-US" sz="2600" dirty="0" err="1" smtClean="0"/>
              <a:t>investasi</a:t>
            </a:r>
            <a:r>
              <a:rPr lang="en-US" sz="2600" dirty="0" smtClean="0"/>
              <a:t>  modal  </a:t>
            </a:r>
            <a:r>
              <a:rPr lang="en-US" sz="2600" dirty="0" err="1" smtClean="0"/>
              <a:t>mereka</a:t>
            </a:r>
            <a:r>
              <a:rPr lang="en-US" sz="2600" dirty="0" smtClean="0"/>
              <a:t>  </a:t>
            </a:r>
            <a:r>
              <a:rPr lang="en-US" sz="2600" dirty="0" err="1" smtClean="0"/>
              <a:t>dengan</a:t>
            </a:r>
            <a:r>
              <a:rPr lang="en-US" sz="2600" dirty="0" smtClean="0"/>
              <a:t>  </a:t>
            </a:r>
            <a:r>
              <a:rPr lang="en-US" sz="2600" dirty="0" err="1" smtClean="0"/>
              <a:t>cara</a:t>
            </a:r>
            <a:r>
              <a:rPr lang="en-US" sz="2600" dirty="0" smtClean="0"/>
              <a:t>  </a:t>
            </a:r>
            <a:r>
              <a:rPr lang="en-US" sz="2600" dirty="0" err="1" smtClean="0"/>
              <a:t>melakukan</a:t>
            </a:r>
            <a:r>
              <a:rPr lang="en-US" sz="2600" dirty="0" smtClean="0"/>
              <a:t> </a:t>
            </a:r>
            <a:r>
              <a:rPr lang="en-US" sz="2600" dirty="0" err="1" smtClean="0"/>
              <a:t>pembayaran</a:t>
            </a:r>
            <a:r>
              <a:rPr lang="en-US" sz="2600" dirty="0" smtClean="0"/>
              <a:t>  Liquidating  Dividends,  </a:t>
            </a:r>
            <a:r>
              <a:rPr lang="en-US" sz="2600" dirty="0" err="1" smtClean="0"/>
              <a:t>dividen</a:t>
            </a:r>
            <a:r>
              <a:rPr lang="en-US" sz="2600" dirty="0" smtClean="0"/>
              <a:t>  yang  </a:t>
            </a:r>
            <a:r>
              <a:rPr lang="en-US" sz="2600" dirty="0" err="1" smtClean="0"/>
              <a:t>lebih</a:t>
            </a:r>
            <a:r>
              <a:rPr lang="en-US" sz="2600" dirty="0" smtClean="0"/>
              <a:t>  </a:t>
            </a:r>
            <a:r>
              <a:rPr lang="en-US" sz="2600" dirty="0" err="1" smtClean="0"/>
              <a:t>besar</a:t>
            </a:r>
            <a:r>
              <a:rPr lang="en-US" sz="2600" dirty="0" smtClean="0"/>
              <a:t>  </a:t>
            </a:r>
            <a:r>
              <a:rPr lang="en-US" sz="2600" dirty="0" err="1" smtClean="0"/>
              <a:t>dari</a:t>
            </a:r>
            <a:r>
              <a:rPr lang="en-US" sz="2600" dirty="0" smtClean="0"/>
              <a:t>  </a:t>
            </a:r>
            <a:r>
              <a:rPr lang="en-US" sz="2600" dirty="0" err="1" smtClean="0"/>
              <a:t>jumlah</a:t>
            </a:r>
            <a:r>
              <a:rPr lang="en-US" sz="2600" dirty="0" smtClean="0"/>
              <a:t> </a:t>
            </a:r>
            <a:r>
              <a:rPr lang="en-US" sz="2600" dirty="0" err="1" smtClean="0"/>
              <a:t>pendapatan</a:t>
            </a:r>
            <a:r>
              <a:rPr lang="en-US" sz="2600" dirty="0" smtClean="0"/>
              <a:t> </a:t>
            </a:r>
            <a:r>
              <a:rPr lang="en-US" sz="2600" dirty="0" err="1" smtClean="0"/>
              <a:t>bersih</a:t>
            </a:r>
            <a:r>
              <a:rPr lang="en-US" sz="2600" dirty="0" smtClean="0"/>
              <a:t> yang </a:t>
            </a:r>
            <a:r>
              <a:rPr lang="en-US" sz="2600" dirty="0" err="1" smtClean="0"/>
              <a:t>diakumulasikan</a:t>
            </a:r>
            <a:r>
              <a:rPr lang="en-US" sz="2600" dirty="0" smtClean="0"/>
              <a:t>.</a:t>
            </a:r>
            <a:endParaRPr lang="en-US" sz="2600" dirty="0"/>
          </a:p>
        </p:txBody>
      </p:sp>
    </p:spTree>
    <p:extLst>
      <p:ext uri="{BB962C8B-B14F-4D97-AF65-F5344CB8AC3E}">
        <p14:creationId xmlns:p14="http://schemas.microsoft.com/office/powerpoint/2010/main" xmlns="" val="2720491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smtClean="0">
                <a:solidFill>
                  <a:schemeClr val="tx1"/>
                </a:solidFill>
              </a:rPr>
              <a:t>Liquidating </a:t>
            </a:r>
            <a:r>
              <a:rPr lang="en-US" sz="3200" b="1" dirty="0" err="1" smtClean="0">
                <a:solidFill>
                  <a:schemeClr val="tx1"/>
                </a:solidFill>
              </a:rPr>
              <a:t>Dividens</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568410" y="1285100"/>
            <a:ext cx="10997514" cy="5262979"/>
          </a:xfrm>
          <a:prstGeom prst="rect">
            <a:avLst/>
          </a:prstGeom>
          <a:noFill/>
        </p:spPr>
        <p:txBody>
          <a:bodyPr wrap="square" rtlCol="0">
            <a:spAutoFit/>
          </a:bodyPr>
          <a:lstStyle/>
          <a:p>
            <a:pPr algn="just"/>
            <a:r>
              <a:rPr lang="en-US" sz="2400" b="1" dirty="0" err="1" smtClean="0"/>
              <a:t>Contoh</a:t>
            </a:r>
            <a:r>
              <a:rPr lang="en-US" sz="2400" b="1" dirty="0" smtClean="0"/>
              <a:t> :</a:t>
            </a:r>
            <a:endParaRPr lang="en-US" sz="2400" dirty="0" smtClean="0"/>
          </a:p>
          <a:p>
            <a:pPr algn="just"/>
            <a:r>
              <a:rPr lang="en-US" sz="2400" dirty="0" err="1" smtClean="0"/>
              <a:t>Akhir</a:t>
            </a:r>
            <a:r>
              <a:rPr lang="en-US" sz="2400" dirty="0" smtClean="0"/>
              <a:t>  </a:t>
            </a:r>
            <a:r>
              <a:rPr lang="en-US" sz="2400" dirty="0" err="1" smtClean="0"/>
              <a:t>tahun</a:t>
            </a:r>
            <a:r>
              <a:rPr lang="en-US" sz="2400" dirty="0" smtClean="0"/>
              <a:t>,  Perusahaan  </a:t>
            </a:r>
            <a:r>
              <a:rPr lang="en-US" sz="2400" dirty="0" err="1" smtClean="0"/>
              <a:t>mempunyai</a:t>
            </a:r>
            <a:r>
              <a:rPr lang="en-US" sz="2400" dirty="0" smtClean="0"/>
              <a:t>  retained  earning  </a:t>
            </a:r>
            <a:r>
              <a:rPr lang="en-US" sz="2400" dirty="0" err="1" smtClean="0"/>
              <a:t>sebesar</a:t>
            </a:r>
            <a:r>
              <a:rPr lang="en-US" sz="2400" dirty="0" smtClean="0"/>
              <a:t> $1,650,000,  </a:t>
            </a:r>
            <a:r>
              <a:rPr lang="en-US" sz="2400" dirty="0" err="1" smtClean="0"/>
              <a:t>akumulasi</a:t>
            </a:r>
            <a:r>
              <a:rPr lang="en-US" sz="2400" dirty="0" smtClean="0"/>
              <a:t>  </a:t>
            </a:r>
            <a:r>
              <a:rPr lang="en-US" sz="2400" dirty="0" err="1" smtClean="0"/>
              <a:t>depresiasi</a:t>
            </a:r>
            <a:r>
              <a:rPr lang="en-US" sz="2400" dirty="0" smtClean="0"/>
              <a:t>  mineral  properties  $2,100,000  </a:t>
            </a:r>
            <a:r>
              <a:rPr lang="en-US" sz="2400" dirty="0" err="1" smtClean="0"/>
              <a:t>dan</a:t>
            </a:r>
            <a:r>
              <a:rPr lang="en-US" sz="2400" dirty="0" smtClean="0"/>
              <a:t>  share premium  $5,435,493.  Perusahaan  </a:t>
            </a:r>
            <a:r>
              <a:rPr lang="en-US" sz="2400" dirty="0" err="1" smtClean="0"/>
              <a:t>menyatakan</a:t>
            </a:r>
            <a:r>
              <a:rPr lang="en-US" sz="2400" dirty="0" smtClean="0"/>
              <a:t>  </a:t>
            </a:r>
            <a:r>
              <a:rPr lang="en-US" sz="2400" dirty="0" err="1" smtClean="0"/>
              <a:t>deviden</a:t>
            </a:r>
            <a:r>
              <a:rPr lang="en-US" sz="2400" dirty="0" smtClean="0"/>
              <a:t>  </a:t>
            </a:r>
            <a:r>
              <a:rPr lang="en-US" sz="2400" dirty="0" err="1" smtClean="0"/>
              <a:t>sebesar</a:t>
            </a:r>
            <a:r>
              <a:rPr lang="en-US" sz="2400" dirty="0" smtClean="0"/>
              <a:t>  3  per  </a:t>
            </a:r>
            <a:r>
              <a:rPr lang="en-US" sz="2400" dirty="0" err="1" smtClean="0"/>
              <a:t>saham</a:t>
            </a:r>
            <a:r>
              <a:rPr lang="en-US" sz="2400" dirty="0" smtClean="0"/>
              <a:t> </a:t>
            </a:r>
            <a:r>
              <a:rPr lang="en-US" sz="2400" dirty="0" err="1" smtClean="0"/>
              <a:t>dalam</a:t>
            </a:r>
            <a:r>
              <a:rPr lang="en-US" sz="2400" dirty="0" smtClean="0"/>
              <a:t> 1,000,000 shares outstanding. </a:t>
            </a:r>
            <a:r>
              <a:rPr lang="en-US" sz="2400" dirty="0" err="1" smtClean="0"/>
              <a:t>Dicatat</a:t>
            </a:r>
            <a:r>
              <a:rPr lang="en-US" sz="2400" dirty="0" smtClean="0"/>
              <a:t> $3,000,000. </a:t>
            </a:r>
          </a:p>
          <a:p>
            <a:pPr algn="just"/>
            <a:endParaRPr lang="en-US" sz="2400" dirty="0" smtClean="0"/>
          </a:p>
          <a:p>
            <a:pPr algn="just"/>
            <a:r>
              <a:rPr lang="en-US" sz="2400" dirty="0" smtClean="0"/>
              <a:t>Retained earnings        	1,650,000 </a:t>
            </a:r>
          </a:p>
          <a:p>
            <a:pPr algn="just"/>
            <a:r>
              <a:rPr lang="en-US" sz="2400" dirty="0" smtClean="0"/>
              <a:t>Share Premium – Ordinary 1,350,000 </a:t>
            </a:r>
          </a:p>
          <a:p>
            <a:pPr algn="just"/>
            <a:r>
              <a:rPr lang="en-US" sz="2400" dirty="0" smtClean="0"/>
              <a:t>      Cash              			3,000,000 </a:t>
            </a:r>
          </a:p>
          <a:p>
            <a:pPr algn="just"/>
            <a:endParaRPr lang="en-US" sz="2400" dirty="0" smtClean="0"/>
          </a:p>
          <a:p>
            <a:pPr algn="just"/>
            <a:r>
              <a:rPr lang="en-US" sz="2400" dirty="0" smtClean="0"/>
              <a:t>Perusahaan  </a:t>
            </a:r>
            <a:r>
              <a:rPr lang="en-US" sz="2400" dirty="0" err="1" smtClean="0"/>
              <a:t>menginformasikan</a:t>
            </a:r>
            <a:r>
              <a:rPr lang="en-US" sz="2400" dirty="0" smtClean="0"/>
              <a:t>  </a:t>
            </a:r>
            <a:r>
              <a:rPr lang="en-US" sz="2400" dirty="0" err="1" smtClean="0"/>
              <a:t>ke</a:t>
            </a:r>
            <a:r>
              <a:rPr lang="en-US" sz="2400" dirty="0" smtClean="0"/>
              <a:t>  </a:t>
            </a:r>
            <a:r>
              <a:rPr lang="en-US" sz="2400" dirty="0" err="1" smtClean="0"/>
              <a:t>pemegang</a:t>
            </a:r>
            <a:r>
              <a:rPr lang="en-US" sz="2400" dirty="0" smtClean="0"/>
              <a:t>  </a:t>
            </a:r>
            <a:r>
              <a:rPr lang="en-US" sz="2400" dirty="0" err="1" smtClean="0"/>
              <a:t>saham</a:t>
            </a:r>
            <a:r>
              <a:rPr lang="en-US" sz="2400" dirty="0" smtClean="0"/>
              <a:t>  </a:t>
            </a:r>
            <a:r>
              <a:rPr lang="en-US" sz="2400" dirty="0" err="1" smtClean="0"/>
              <a:t>jika</a:t>
            </a:r>
            <a:r>
              <a:rPr lang="en-US" sz="2400" dirty="0" smtClean="0"/>
              <a:t>  </a:t>
            </a:r>
            <a:r>
              <a:rPr lang="en-US" sz="2400" dirty="0" err="1" smtClean="0"/>
              <a:t>deviden</a:t>
            </a:r>
            <a:r>
              <a:rPr lang="en-US" sz="2400" dirty="0" smtClean="0"/>
              <a:t>  3  per </a:t>
            </a:r>
            <a:r>
              <a:rPr lang="en-US" sz="2400" dirty="0" err="1" smtClean="0"/>
              <a:t>saham</a:t>
            </a:r>
            <a:r>
              <a:rPr lang="en-US" sz="2400" dirty="0" smtClean="0"/>
              <a:t>  </a:t>
            </a:r>
            <a:r>
              <a:rPr lang="en-US" sz="2400" dirty="0" err="1" smtClean="0"/>
              <a:t>mempersentasikan</a:t>
            </a:r>
            <a:r>
              <a:rPr lang="en-US" sz="2400" dirty="0" smtClean="0"/>
              <a:t>  1.65  (1,650,000  :  1,000,000)  per  </a:t>
            </a:r>
            <a:r>
              <a:rPr lang="en-US" sz="2400" dirty="0" err="1" smtClean="0"/>
              <a:t>saham</a:t>
            </a:r>
            <a:r>
              <a:rPr lang="en-US" sz="2400" dirty="0" smtClean="0"/>
              <a:t>  </a:t>
            </a:r>
            <a:r>
              <a:rPr lang="en-US" sz="2400" dirty="0" err="1" smtClean="0"/>
              <a:t>kembali</a:t>
            </a:r>
            <a:r>
              <a:rPr lang="en-US" sz="2400" dirty="0" smtClean="0"/>
              <a:t> </a:t>
            </a:r>
            <a:r>
              <a:rPr lang="en-US" sz="2400" dirty="0" err="1" smtClean="0"/>
              <a:t>dalam</a:t>
            </a:r>
            <a:r>
              <a:rPr lang="en-US" sz="2400" dirty="0" smtClean="0"/>
              <a:t>  </a:t>
            </a:r>
            <a:r>
              <a:rPr lang="en-US" sz="2400" dirty="0" err="1" smtClean="0"/>
              <a:t>investasi</a:t>
            </a:r>
            <a:r>
              <a:rPr lang="en-US" sz="2400" dirty="0" smtClean="0"/>
              <a:t>  </a:t>
            </a:r>
            <a:r>
              <a:rPr lang="en-US" sz="2400" dirty="0" err="1" smtClean="0"/>
              <a:t>dan</a:t>
            </a:r>
            <a:r>
              <a:rPr lang="en-US" sz="2400" dirty="0" smtClean="0"/>
              <a:t>  1.35  (1,350,000  :  1,000,000)  per  </a:t>
            </a:r>
            <a:r>
              <a:rPr lang="en-US" sz="2400" dirty="0" err="1" smtClean="0"/>
              <a:t>saham</a:t>
            </a:r>
            <a:r>
              <a:rPr lang="en-US" sz="2400" dirty="0" smtClean="0"/>
              <a:t>  liquidating dividends.</a:t>
            </a:r>
            <a:endParaRPr lang="en-US" sz="2400" dirty="0"/>
          </a:p>
        </p:txBody>
      </p:sp>
    </p:spTree>
    <p:extLst>
      <p:ext uri="{BB962C8B-B14F-4D97-AF65-F5344CB8AC3E}">
        <p14:creationId xmlns:p14="http://schemas.microsoft.com/office/powerpoint/2010/main" xmlns="" val="2720491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Revaluasi</a:t>
            </a:r>
            <a:r>
              <a:rPr lang="en-US" sz="3200" b="1" dirty="0" smtClean="0">
                <a:solidFill>
                  <a:schemeClr val="tx1"/>
                </a:solidFill>
              </a:rPr>
              <a:t> - Land</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 name="TextBox 8"/>
          <p:cNvSpPr txBox="1"/>
          <p:nvPr/>
        </p:nvSpPr>
        <p:spPr>
          <a:xfrm>
            <a:off x="617834" y="1482806"/>
            <a:ext cx="10898659" cy="3347840"/>
          </a:xfrm>
          <a:prstGeom prst="rect">
            <a:avLst/>
          </a:prstGeom>
          <a:noFill/>
        </p:spPr>
        <p:txBody>
          <a:bodyPr wrap="square" rtlCol="0">
            <a:spAutoFit/>
          </a:bodyPr>
          <a:lstStyle/>
          <a:p>
            <a:pPr algn="just">
              <a:lnSpc>
                <a:spcPct val="150000"/>
              </a:lnSpc>
            </a:pPr>
            <a:r>
              <a:rPr lang="id-ID" sz="2400" dirty="0" smtClean="0"/>
              <a:t>Contoh:  Perusahaan  membeli  tanah  $20,000  tanggal  5  Januari  2010. Perusahaan  menggunakan  revaluation  untuk  tanah  dalam  periode  kemudian. 31 Desember 2010, nilai tanah $23,000. Perusahaan mencatat pembelian tanah tersebut sebagai berikut: </a:t>
            </a:r>
            <a:endParaRPr lang="en-US" sz="2400" dirty="0" smtClean="0"/>
          </a:p>
          <a:p>
            <a:pPr algn="just">
              <a:lnSpc>
                <a:spcPct val="150000"/>
              </a:lnSpc>
            </a:pPr>
            <a:r>
              <a:rPr lang="id-ID" sz="2400" dirty="0" smtClean="0"/>
              <a:t>Land             </a:t>
            </a:r>
            <a:r>
              <a:rPr lang="en-US" sz="2400" dirty="0" smtClean="0"/>
              <a:t>						</a:t>
            </a:r>
            <a:r>
              <a:rPr lang="id-ID" sz="2400" dirty="0" smtClean="0"/>
              <a:t> 23,000 </a:t>
            </a:r>
            <a:endParaRPr lang="en-US" sz="2400" dirty="0" smtClean="0"/>
          </a:p>
          <a:p>
            <a:pPr algn="just">
              <a:lnSpc>
                <a:spcPct val="150000"/>
              </a:lnSpc>
            </a:pPr>
            <a:r>
              <a:rPr lang="id-ID" sz="2400" dirty="0" smtClean="0"/>
              <a:t>    Unrealized Gain on Revaluation – Land   </a:t>
            </a:r>
            <a:r>
              <a:rPr lang="en-US" sz="2400" dirty="0" smtClean="0"/>
              <a:t>		</a:t>
            </a:r>
            <a:r>
              <a:rPr lang="id-ID" sz="2400" dirty="0" smtClean="0"/>
              <a:t> 23,000 </a:t>
            </a:r>
            <a:endParaRPr lang="en-US" sz="2400" dirty="0"/>
          </a:p>
        </p:txBody>
      </p:sp>
    </p:spTree>
    <p:extLst>
      <p:ext uri="{BB962C8B-B14F-4D97-AF65-F5344CB8AC3E}">
        <p14:creationId xmlns:p14="http://schemas.microsoft.com/office/powerpoint/2010/main" xmlns="" val="2720491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smtClean="0">
                <a:solidFill>
                  <a:schemeClr val="tx1"/>
                </a:solidFill>
              </a:rPr>
              <a:t>Revaluation-Depreciable Assets</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667265" y="1260389"/>
            <a:ext cx="10676238" cy="3693319"/>
          </a:xfrm>
          <a:prstGeom prst="rect">
            <a:avLst/>
          </a:prstGeom>
          <a:noFill/>
        </p:spPr>
        <p:txBody>
          <a:bodyPr wrap="square" rtlCol="0">
            <a:spAutoFit/>
          </a:bodyPr>
          <a:lstStyle/>
          <a:p>
            <a:pPr algn="just">
              <a:lnSpc>
                <a:spcPct val="150000"/>
              </a:lnSpc>
            </a:pPr>
            <a:r>
              <a:rPr lang="id-ID" sz="2600" dirty="0" smtClean="0"/>
              <a:t>Contoh, perusahaan membeli peralatan $40,000 pada tanggal 2 Januari 2010.  Peralatannya  digunakan  4  tahun,  menggunakan  metode  garis  lurus  dan nilai  residunya  0.  Perusahaan  mencatat  biaya  depresiasi  10,000  (40,000  :  4) pada 31 Desember 2010. </a:t>
            </a:r>
            <a:endParaRPr lang="en-US" sz="2600" dirty="0" smtClean="0"/>
          </a:p>
          <a:p>
            <a:pPr algn="just">
              <a:lnSpc>
                <a:spcPct val="150000"/>
              </a:lnSpc>
            </a:pPr>
            <a:r>
              <a:rPr lang="id-ID" sz="2600" dirty="0" smtClean="0"/>
              <a:t>Depreciation Expense         </a:t>
            </a:r>
            <a:r>
              <a:rPr lang="en-US" sz="2600" dirty="0" smtClean="0"/>
              <a:t>		</a:t>
            </a:r>
            <a:r>
              <a:rPr lang="id-ID" sz="2600" dirty="0" smtClean="0"/>
              <a:t> 10,000 </a:t>
            </a:r>
            <a:endParaRPr lang="en-US" sz="2600" dirty="0" smtClean="0"/>
          </a:p>
          <a:p>
            <a:pPr algn="just">
              <a:lnSpc>
                <a:spcPct val="150000"/>
              </a:lnSpc>
            </a:pPr>
            <a:r>
              <a:rPr lang="id-ID" sz="2600" dirty="0" smtClean="0"/>
              <a:t>    Accumulated Depreciation – Eq        </a:t>
            </a:r>
            <a:r>
              <a:rPr lang="en-US" sz="2600" dirty="0" smtClean="0"/>
              <a:t>	</a:t>
            </a:r>
            <a:r>
              <a:rPr lang="id-ID" sz="2600" dirty="0" smtClean="0"/>
              <a:t>10,000 </a:t>
            </a:r>
            <a:endParaRPr lang="en-US" sz="2600" dirty="0"/>
          </a:p>
        </p:txBody>
      </p:sp>
    </p:spTree>
    <p:extLst>
      <p:ext uri="{BB962C8B-B14F-4D97-AF65-F5344CB8AC3E}">
        <p14:creationId xmlns:p14="http://schemas.microsoft.com/office/powerpoint/2010/main" xmlns="" val="2720491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smtClean="0">
                <a:solidFill>
                  <a:schemeClr val="tx1"/>
                </a:solidFill>
              </a:rPr>
              <a:t>Revaluation-Depreciable Assets</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667265" y="1260389"/>
            <a:ext cx="10676238" cy="4093428"/>
          </a:xfrm>
          <a:prstGeom prst="rect">
            <a:avLst/>
          </a:prstGeom>
          <a:noFill/>
        </p:spPr>
        <p:txBody>
          <a:bodyPr wrap="square" rtlCol="0">
            <a:spAutoFit/>
          </a:bodyPr>
          <a:lstStyle/>
          <a:p>
            <a:pPr algn="just"/>
            <a:r>
              <a:rPr lang="id-ID" sz="2600" dirty="0" smtClean="0"/>
              <a:t>Setelah  ini,  peralatan  memiliki  nilai  30,000.  Perusahaan  menerima  penilaian untuk nilai peralatan pada 31 Desember 2010 sebesar 26.000. Pencatatannya. </a:t>
            </a:r>
            <a:endParaRPr lang="en-US" sz="2600" dirty="0" smtClean="0"/>
          </a:p>
          <a:p>
            <a:pPr marL="971550" lvl="1" indent="-514350" algn="just">
              <a:buFont typeface="+mj-lt"/>
              <a:buAutoNum type="arabicPeriod"/>
            </a:pPr>
            <a:r>
              <a:rPr lang="id-ID" sz="2600" dirty="0" smtClean="0"/>
              <a:t>Mengurangi akumulasi depresiasi </a:t>
            </a:r>
            <a:endParaRPr lang="en-US" sz="2600" dirty="0" smtClean="0"/>
          </a:p>
          <a:p>
            <a:pPr marL="971550" lvl="1" indent="-514350" algn="just">
              <a:buFont typeface="+mj-lt"/>
              <a:buAutoNum type="arabicPeriod"/>
            </a:pPr>
            <a:r>
              <a:rPr lang="id-ID" sz="2600" dirty="0" smtClean="0"/>
              <a:t>Mengurangi akun peralatan 4,000 </a:t>
            </a:r>
            <a:endParaRPr lang="en-US" sz="2600" dirty="0" smtClean="0"/>
          </a:p>
          <a:p>
            <a:pPr marL="971550" lvl="1" indent="-514350" algn="just">
              <a:buFont typeface="+mj-lt"/>
              <a:buAutoNum type="arabicPeriod"/>
            </a:pPr>
            <a:r>
              <a:rPr lang="id-ID" sz="2600" dirty="0" smtClean="0"/>
              <a:t>Mencatat Unrealized Gain dalam Revaluation </a:t>
            </a:r>
            <a:endParaRPr lang="en-US" sz="2600" dirty="0" smtClean="0"/>
          </a:p>
          <a:p>
            <a:pPr algn="just"/>
            <a:r>
              <a:rPr lang="id-ID" sz="2600" dirty="0" smtClean="0"/>
              <a:t> </a:t>
            </a:r>
            <a:endParaRPr lang="en-US" sz="2600" dirty="0" smtClean="0"/>
          </a:p>
          <a:p>
            <a:pPr algn="just"/>
            <a:r>
              <a:rPr lang="id-ID" sz="2600" dirty="0" smtClean="0"/>
              <a:t>Accumulated Depreciation – Eq      10,000 </a:t>
            </a:r>
            <a:endParaRPr lang="en-US" sz="2600" dirty="0" smtClean="0"/>
          </a:p>
          <a:p>
            <a:pPr algn="just"/>
            <a:r>
              <a:rPr lang="id-ID" sz="2600" dirty="0" smtClean="0"/>
              <a:t>    Equipment            </a:t>
            </a:r>
            <a:r>
              <a:rPr lang="en-US" sz="2600" dirty="0" smtClean="0"/>
              <a:t>				</a:t>
            </a:r>
            <a:r>
              <a:rPr lang="id-ID" sz="2600" dirty="0" smtClean="0"/>
              <a:t>4,000 </a:t>
            </a:r>
            <a:endParaRPr lang="en-US" sz="2600" dirty="0" smtClean="0"/>
          </a:p>
          <a:p>
            <a:pPr algn="just"/>
            <a:r>
              <a:rPr lang="id-ID" sz="2600" dirty="0" smtClean="0"/>
              <a:t>    Unrealized Gain on Revaluation – Eq    </a:t>
            </a:r>
            <a:r>
              <a:rPr lang="en-US" sz="2600" dirty="0" smtClean="0"/>
              <a:t>	</a:t>
            </a:r>
            <a:r>
              <a:rPr lang="id-ID" sz="2600" dirty="0" smtClean="0"/>
              <a:t>6,000</a:t>
            </a:r>
            <a:endParaRPr lang="en-US" sz="2600" dirty="0"/>
          </a:p>
        </p:txBody>
      </p:sp>
    </p:spTree>
    <p:extLst>
      <p:ext uri="{BB962C8B-B14F-4D97-AF65-F5344CB8AC3E}">
        <p14:creationId xmlns:p14="http://schemas.microsoft.com/office/powerpoint/2010/main" xmlns="" val="2720491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Penyajian</a:t>
            </a:r>
            <a:r>
              <a:rPr lang="en-US" sz="3200" b="1" dirty="0" smtClean="0">
                <a:solidFill>
                  <a:schemeClr val="tx1"/>
                </a:solidFill>
              </a:rPr>
              <a:t> </a:t>
            </a:r>
            <a:r>
              <a:rPr lang="en-US" sz="3200" b="1" dirty="0" err="1" smtClean="0">
                <a:solidFill>
                  <a:schemeClr val="tx1"/>
                </a:solidFill>
              </a:rPr>
              <a:t>Properti</a:t>
            </a:r>
            <a:r>
              <a:rPr lang="en-US" sz="3200" b="1" dirty="0" smtClean="0">
                <a:solidFill>
                  <a:schemeClr val="tx1"/>
                </a:solidFill>
              </a:rPr>
              <a:t>, </a:t>
            </a:r>
            <a:r>
              <a:rPr lang="en-US" sz="3200" b="1" dirty="0" err="1" smtClean="0">
                <a:solidFill>
                  <a:schemeClr val="tx1"/>
                </a:solidFill>
              </a:rPr>
              <a:t>Pabrik</a:t>
            </a:r>
            <a:r>
              <a:rPr lang="en-US" sz="3200" b="1" dirty="0" smtClean="0">
                <a:solidFill>
                  <a:schemeClr val="tx1"/>
                </a:solidFill>
              </a:rPr>
              <a:t>, </a:t>
            </a:r>
            <a:r>
              <a:rPr lang="en-US" sz="3200" b="1" dirty="0" err="1" smtClean="0">
                <a:solidFill>
                  <a:schemeClr val="tx1"/>
                </a:solidFill>
              </a:rPr>
              <a:t>Perlengkapan</a:t>
            </a:r>
            <a:r>
              <a:rPr lang="en-US" sz="3200" b="1" dirty="0" smtClean="0">
                <a:solidFill>
                  <a:schemeClr val="tx1"/>
                </a:solidFill>
              </a:rPr>
              <a:t> </a:t>
            </a:r>
            <a:r>
              <a:rPr lang="en-US" sz="3200" b="1" dirty="0" err="1" smtClean="0">
                <a:solidFill>
                  <a:schemeClr val="tx1"/>
                </a:solidFill>
              </a:rPr>
              <a:t>dan</a:t>
            </a:r>
            <a:r>
              <a:rPr lang="en-US" sz="3200" b="1" dirty="0" smtClean="0">
                <a:solidFill>
                  <a:schemeClr val="tx1"/>
                </a:solidFill>
              </a:rPr>
              <a:t> </a:t>
            </a:r>
            <a:r>
              <a:rPr lang="en-US" sz="3200" b="1" dirty="0" err="1" smtClean="0">
                <a:solidFill>
                  <a:schemeClr val="tx1"/>
                </a:solidFill>
              </a:rPr>
              <a:t>barang</a:t>
            </a:r>
            <a:r>
              <a:rPr lang="en-US" sz="3200" b="1" dirty="0" smtClean="0">
                <a:solidFill>
                  <a:schemeClr val="tx1"/>
                </a:solidFill>
              </a:rPr>
              <a:t> Tambang</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 name="TextBox 6"/>
          <p:cNvSpPr txBox="1"/>
          <p:nvPr/>
        </p:nvSpPr>
        <p:spPr>
          <a:xfrm>
            <a:off x="667265" y="1260389"/>
            <a:ext cx="10676238" cy="3019032"/>
          </a:xfrm>
          <a:prstGeom prst="rect">
            <a:avLst/>
          </a:prstGeom>
          <a:noFill/>
        </p:spPr>
        <p:txBody>
          <a:bodyPr wrap="square" rtlCol="0">
            <a:spAutoFit/>
          </a:bodyPr>
          <a:lstStyle/>
          <a:p>
            <a:pPr algn="just">
              <a:lnSpc>
                <a:spcPct val="150000"/>
              </a:lnSpc>
            </a:pPr>
            <a:r>
              <a:rPr lang="id-ID" sz="2600" dirty="0" smtClean="0"/>
              <a:t>Perusahaan  mengungkapkan  dasar  penilaian  terhadap  aktiva  tetap dengan  jaminan,  janji  dan  komitmen  yang  berkaitan  dengan  asset  tersebut. Dalam hal ini, perusahaan memisahkan aset tetap saat tidak digunakan sebagai penghasil asset dalam bisnis dari aset yang digunakan dalam operasi. </a:t>
            </a:r>
            <a:endParaRPr lang="en-US" sz="2600" dirty="0" smtClean="0"/>
          </a:p>
        </p:txBody>
      </p:sp>
    </p:spTree>
    <p:extLst>
      <p:ext uri="{BB962C8B-B14F-4D97-AF65-F5344CB8AC3E}">
        <p14:creationId xmlns:p14="http://schemas.microsoft.com/office/powerpoint/2010/main" xmlns="" val="2720491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Analisis</a:t>
            </a:r>
            <a:r>
              <a:rPr lang="en-US" sz="3200" b="1" dirty="0" smtClean="0">
                <a:solidFill>
                  <a:schemeClr val="tx1"/>
                </a:solidFill>
              </a:rPr>
              <a:t> </a:t>
            </a:r>
            <a:r>
              <a:rPr lang="en-US" sz="3200" b="1" dirty="0" err="1" smtClean="0">
                <a:solidFill>
                  <a:schemeClr val="tx1"/>
                </a:solidFill>
              </a:rPr>
              <a:t>Properti</a:t>
            </a:r>
            <a:r>
              <a:rPr lang="en-US" sz="3200" b="1" dirty="0" smtClean="0">
                <a:solidFill>
                  <a:schemeClr val="tx1"/>
                </a:solidFill>
              </a:rPr>
              <a:t>, </a:t>
            </a:r>
            <a:r>
              <a:rPr lang="en-US" sz="3200" b="1" dirty="0" err="1" smtClean="0">
                <a:solidFill>
                  <a:schemeClr val="tx1"/>
                </a:solidFill>
              </a:rPr>
              <a:t>Pabrik</a:t>
            </a:r>
            <a:r>
              <a:rPr lang="en-US" sz="3200" b="1" dirty="0" smtClean="0">
                <a:solidFill>
                  <a:schemeClr val="tx1"/>
                </a:solidFill>
              </a:rPr>
              <a:t>, </a:t>
            </a:r>
            <a:r>
              <a:rPr lang="en-US" sz="3200" b="1" dirty="0" err="1" smtClean="0">
                <a:solidFill>
                  <a:schemeClr val="tx1"/>
                </a:solidFill>
              </a:rPr>
              <a:t>Perlengkapan</a:t>
            </a:r>
            <a:r>
              <a:rPr lang="en-US" sz="3200" b="1" dirty="0" smtClean="0">
                <a:solidFill>
                  <a:schemeClr val="tx1"/>
                </a:solidFill>
              </a:rPr>
              <a:t> </a:t>
            </a:r>
            <a:r>
              <a:rPr lang="en-US" sz="3200" b="1" dirty="0" err="1" smtClean="0">
                <a:solidFill>
                  <a:schemeClr val="tx1"/>
                </a:solidFill>
              </a:rPr>
              <a:t>dan</a:t>
            </a:r>
            <a:r>
              <a:rPr lang="en-US" sz="3200" b="1" dirty="0" smtClean="0">
                <a:solidFill>
                  <a:schemeClr val="tx1"/>
                </a:solidFill>
              </a:rPr>
              <a:t> </a:t>
            </a:r>
            <a:r>
              <a:rPr lang="en-US" sz="3200" b="1" dirty="0" err="1" smtClean="0">
                <a:solidFill>
                  <a:schemeClr val="tx1"/>
                </a:solidFill>
              </a:rPr>
              <a:t>Barang</a:t>
            </a:r>
            <a:r>
              <a:rPr lang="en-US" sz="3200" b="1" dirty="0" smtClean="0">
                <a:solidFill>
                  <a:schemeClr val="tx1"/>
                </a:solidFill>
              </a:rPr>
              <a:t> Tambang </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8" name="Group 7">
            <a:extLst>
              <a:ext uri="{FF2B5EF4-FFF2-40B4-BE49-F238E27FC236}">
                <a16:creationId xmlns:a16="http://schemas.microsoft.com/office/drawing/2014/main" xmlns="" id="{66D8CAAA-6192-4146-A1AA-B687BA2969DF}"/>
              </a:ext>
            </a:extLst>
          </p:cNvPr>
          <p:cNvGrpSpPr/>
          <p:nvPr/>
        </p:nvGrpSpPr>
        <p:grpSpPr>
          <a:xfrm>
            <a:off x="9654558" y="3230633"/>
            <a:ext cx="1850760" cy="3130828"/>
            <a:chOff x="9405464" y="1817229"/>
            <a:chExt cx="1850760" cy="3130828"/>
          </a:xfrm>
        </p:grpSpPr>
        <p:grpSp>
          <p:nvGrpSpPr>
            <p:cNvPr id="9" name="Group 8">
              <a:extLst>
                <a:ext uri="{FF2B5EF4-FFF2-40B4-BE49-F238E27FC236}">
                  <a16:creationId xmlns:a16="http://schemas.microsoft.com/office/drawing/2014/main" xmlns="" id="{7F455F7C-CE3B-42A8-BFCB-099C294D202D}"/>
                </a:ext>
              </a:extLst>
            </p:cNvPr>
            <p:cNvGrpSpPr/>
            <p:nvPr/>
          </p:nvGrpSpPr>
          <p:grpSpPr>
            <a:xfrm>
              <a:off x="9405467" y="2829234"/>
              <a:ext cx="1739357" cy="2118823"/>
              <a:chOff x="8639132" y="3031449"/>
              <a:chExt cx="2538542" cy="3092366"/>
            </a:xfrm>
          </p:grpSpPr>
          <p:grpSp>
            <p:nvGrpSpPr>
              <p:cNvPr id="17" name="Group 16">
                <a:extLst>
                  <a:ext uri="{FF2B5EF4-FFF2-40B4-BE49-F238E27FC236}">
                    <a16:creationId xmlns:a16="http://schemas.microsoft.com/office/drawing/2014/main" xmlns="" id="{86592C6C-3420-4E81-B31C-3AA83A7E578D}"/>
                  </a:ext>
                </a:extLst>
              </p:cNvPr>
              <p:cNvGrpSpPr/>
              <p:nvPr/>
            </p:nvGrpSpPr>
            <p:grpSpPr>
              <a:xfrm>
                <a:off x="9361227" y="4899625"/>
                <a:ext cx="1422003" cy="1224190"/>
                <a:chOff x="5580112" y="4160675"/>
                <a:chExt cx="2016224" cy="1735751"/>
              </a:xfrm>
            </p:grpSpPr>
            <p:sp>
              <p:nvSpPr>
                <p:cNvPr id="27" name="Trapezoid 1">
                  <a:extLst>
                    <a:ext uri="{FF2B5EF4-FFF2-40B4-BE49-F238E27FC236}">
                      <a16:creationId xmlns:a16="http://schemas.microsoft.com/office/drawing/2014/main" xmlns="" id="{BC020643-BC23-435F-A709-FC748301FC30}"/>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Trapezoid 6">
                  <a:extLst>
                    <a:ext uri="{FF2B5EF4-FFF2-40B4-BE49-F238E27FC236}">
                      <a16:creationId xmlns:a16="http://schemas.microsoft.com/office/drawing/2014/main" xmlns="" id="{3584D41A-F039-4B78-8A90-305CED018E7C}"/>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Oval 28">
                  <a:extLst>
                    <a:ext uri="{FF2B5EF4-FFF2-40B4-BE49-F238E27FC236}">
                      <a16:creationId xmlns:a16="http://schemas.microsoft.com/office/drawing/2014/main" xmlns="" id="{653D87B6-31C6-499D-B5E2-15BC72CA4CFC}"/>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8" name="Freeform 9">
                <a:extLst>
                  <a:ext uri="{FF2B5EF4-FFF2-40B4-BE49-F238E27FC236}">
                    <a16:creationId xmlns:a16="http://schemas.microsoft.com/office/drawing/2014/main" xmlns="" id="{FB96B0A9-B61B-445D-9EE1-75793177718F}"/>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9" name="Group 18">
                <a:extLst>
                  <a:ext uri="{FF2B5EF4-FFF2-40B4-BE49-F238E27FC236}">
                    <a16:creationId xmlns:a16="http://schemas.microsoft.com/office/drawing/2014/main" xmlns="" id="{2E15A1BE-AB5D-4DE1-8DD5-A5836CE89149}"/>
                  </a:ext>
                </a:extLst>
              </p:cNvPr>
              <p:cNvGrpSpPr/>
              <p:nvPr/>
            </p:nvGrpSpPr>
            <p:grpSpPr>
              <a:xfrm rot="15300000">
                <a:off x="8824481" y="3920674"/>
                <a:ext cx="840355" cy="1211053"/>
                <a:chOff x="967240" y="3289369"/>
                <a:chExt cx="1100200" cy="1585520"/>
              </a:xfrm>
            </p:grpSpPr>
            <p:sp>
              <p:nvSpPr>
                <p:cNvPr id="25" name="Freeform 3">
                  <a:extLst>
                    <a:ext uri="{FF2B5EF4-FFF2-40B4-BE49-F238E27FC236}">
                      <a16:creationId xmlns:a16="http://schemas.microsoft.com/office/drawing/2014/main" xmlns="" id="{7DB83ABC-8A0B-49F5-834F-DCCC6491225B}"/>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Freeform 4">
                  <a:extLst>
                    <a:ext uri="{FF2B5EF4-FFF2-40B4-BE49-F238E27FC236}">
                      <a16:creationId xmlns:a16="http://schemas.microsoft.com/office/drawing/2014/main" xmlns="" id="{54A4A67F-E3C8-4FB9-8732-2772F320D65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0" name="Group 19">
                <a:extLst>
                  <a:ext uri="{FF2B5EF4-FFF2-40B4-BE49-F238E27FC236}">
                    <a16:creationId xmlns:a16="http://schemas.microsoft.com/office/drawing/2014/main" xmlns="" id="{76022257-4262-419A-8741-066394107578}"/>
                  </a:ext>
                </a:extLst>
              </p:cNvPr>
              <p:cNvGrpSpPr/>
              <p:nvPr/>
            </p:nvGrpSpPr>
            <p:grpSpPr>
              <a:xfrm rot="5400000">
                <a:off x="10163426" y="3352603"/>
                <a:ext cx="830969" cy="1197527"/>
                <a:chOff x="967240" y="3289369"/>
                <a:chExt cx="1100200" cy="1585520"/>
              </a:xfrm>
            </p:grpSpPr>
            <p:sp>
              <p:nvSpPr>
                <p:cNvPr id="23" name="Freeform 16">
                  <a:extLst>
                    <a:ext uri="{FF2B5EF4-FFF2-40B4-BE49-F238E27FC236}">
                      <a16:creationId xmlns:a16="http://schemas.microsoft.com/office/drawing/2014/main" xmlns="" id="{10203424-0FC2-43AC-B4C0-6B5340E9749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Freeform 17">
                  <a:extLst>
                    <a:ext uri="{FF2B5EF4-FFF2-40B4-BE49-F238E27FC236}">
                      <a16:creationId xmlns:a16="http://schemas.microsoft.com/office/drawing/2014/main" xmlns="" id="{3580F08F-82F2-493E-BBC9-83017C514FB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1" name="Freeform 19">
                <a:extLst>
                  <a:ext uri="{FF2B5EF4-FFF2-40B4-BE49-F238E27FC236}">
                    <a16:creationId xmlns:a16="http://schemas.microsoft.com/office/drawing/2014/main" xmlns="" id="{EEA1F55F-BFEC-40DA-97CC-B2F428ADFAEA}"/>
                  </a:ext>
                </a:extLst>
              </p:cNvPr>
              <p:cNvSpPr/>
              <p:nvPr/>
            </p:nvSpPr>
            <p:spPr>
              <a:xfrm rot="4272868">
                <a:off x="10380897" y="3982377"/>
                <a:ext cx="414016" cy="1165996"/>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Chord 23">
                <a:extLst>
                  <a:ext uri="{FF2B5EF4-FFF2-40B4-BE49-F238E27FC236}">
                    <a16:creationId xmlns:a16="http://schemas.microsoft.com/office/drawing/2014/main" xmlns="" id="{FE777043-1C85-4367-9FD5-6C13F4F7AEE5}"/>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0" name="타원 4">
              <a:extLst>
                <a:ext uri="{FF2B5EF4-FFF2-40B4-BE49-F238E27FC236}">
                  <a16:creationId xmlns:a16="http://schemas.microsoft.com/office/drawing/2014/main" xmlns="" id="{DA0CF946-57EC-4505-8BAD-72160A9A2487}"/>
                </a:ext>
              </a:extLst>
            </p:cNvPr>
            <p:cNvSpPr/>
            <p:nvPr/>
          </p:nvSpPr>
          <p:spPr>
            <a:xfrm>
              <a:off x="10082354" y="2482163"/>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1">
              <a:extLst>
                <a:ext uri="{FF2B5EF4-FFF2-40B4-BE49-F238E27FC236}">
                  <a16:creationId xmlns:a16="http://schemas.microsoft.com/office/drawing/2014/main" xmlns="" id="{481F3F89-41C3-4215-B9EF-0790201CE099}"/>
                </a:ext>
              </a:extLst>
            </p:cNvPr>
            <p:cNvSpPr/>
            <p:nvPr/>
          </p:nvSpPr>
          <p:spPr>
            <a:xfrm rot="15759340">
              <a:off x="9965994" y="194989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Rectangle 21">
              <a:extLst>
                <a:ext uri="{FF2B5EF4-FFF2-40B4-BE49-F238E27FC236}">
                  <a16:creationId xmlns:a16="http://schemas.microsoft.com/office/drawing/2014/main" xmlns="" id="{BB516C8B-DF4B-4E35-BEA7-7CB9A1B2B1EA}"/>
                </a:ext>
              </a:extLst>
            </p:cNvPr>
            <p:cNvSpPr/>
            <p:nvPr/>
          </p:nvSpPr>
          <p:spPr>
            <a:xfrm rot="11980498">
              <a:off x="9440016" y="2386941"/>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ectangle 21">
              <a:extLst>
                <a:ext uri="{FF2B5EF4-FFF2-40B4-BE49-F238E27FC236}">
                  <a16:creationId xmlns:a16="http://schemas.microsoft.com/office/drawing/2014/main" xmlns="" id="{898069C4-4C6C-4D2D-8BF8-FA1FD8EA3F88}"/>
                </a:ext>
              </a:extLst>
            </p:cNvPr>
            <p:cNvSpPr/>
            <p:nvPr/>
          </p:nvSpPr>
          <p:spPr>
            <a:xfrm rot="19265083">
              <a:off x="9564032" y="3030629"/>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Rectangle 21">
              <a:extLst>
                <a:ext uri="{FF2B5EF4-FFF2-40B4-BE49-F238E27FC236}">
                  <a16:creationId xmlns:a16="http://schemas.microsoft.com/office/drawing/2014/main" xmlns="" id="{09CD6159-DCE2-4581-A375-7895DE691544}"/>
                </a:ext>
              </a:extLst>
            </p:cNvPr>
            <p:cNvSpPr/>
            <p:nvPr/>
          </p:nvSpPr>
          <p:spPr>
            <a:xfrm rot="9071228" flipH="1">
              <a:off x="10648040" y="227443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Rectangle 21">
              <a:extLst>
                <a:ext uri="{FF2B5EF4-FFF2-40B4-BE49-F238E27FC236}">
                  <a16:creationId xmlns:a16="http://schemas.microsoft.com/office/drawing/2014/main" xmlns="" id="{186CCC5C-7F7B-4882-8313-24346A01AAD3}"/>
                </a:ext>
              </a:extLst>
            </p:cNvPr>
            <p:cNvSpPr/>
            <p:nvPr/>
          </p:nvSpPr>
          <p:spPr>
            <a:xfrm rot="2334917" flipH="1">
              <a:off x="10652929" y="2959964"/>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Block Arc 11">
              <a:extLst>
                <a:ext uri="{FF2B5EF4-FFF2-40B4-BE49-F238E27FC236}">
                  <a16:creationId xmlns:a16="http://schemas.microsoft.com/office/drawing/2014/main" xmlns="" id="{D442E1DA-29BC-4945-B7B5-42B3741AEB4F}"/>
                </a:ext>
              </a:extLst>
            </p:cNvPr>
            <p:cNvSpPr/>
            <p:nvPr/>
          </p:nvSpPr>
          <p:spPr>
            <a:xfrm rot="10800000">
              <a:off x="10263150" y="2583448"/>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pic>
        <p:nvPicPr>
          <p:cNvPr id="25601" name="Picture 1"/>
          <p:cNvPicPr>
            <a:picLocks noChangeAspect="1" noChangeArrowheads="1"/>
          </p:cNvPicPr>
          <p:nvPr/>
        </p:nvPicPr>
        <p:blipFill>
          <a:blip r:embed="rId2"/>
          <a:srcRect l="27107" t="39683" r="34519" b="30158"/>
          <a:stretch>
            <a:fillRect/>
          </a:stretch>
        </p:blipFill>
        <p:spPr bwMode="auto">
          <a:xfrm>
            <a:off x="783772" y="1567542"/>
            <a:ext cx="8376270" cy="3701143"/>
          </a:xfrm>
          <a:prstGeom prst="rect">
            <a:avLst/>
          </a:prstGeom>
          <a:noFill/>
          <a:ln w="9525">
            <a:noFill/>
            <a:miter lim="800000"/>
            <a:headEnd/>
            <a:tailEnd/>
          </a:ln>
          <a:effectLst/>
        </p:spPr>
      </p:pic>
    </p:spTree>
    <p:extLst>
      <p:ext uri="{BB962C8B-B14F-4D97-AF65-F5344CB8AC3E}">
        <p14:creationId xmlns:p14="http://schemas.microsoft.com/office/powerpoint/2010/main" xmlns="" val="272049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Depresiasi</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TextBox 56"/>
          <p:cNvSpPr txBox="1"/>
          <p:nvPr/>
        </p:nvSpPr>
        <p:spPr>
          <a:xfrm>
            <a:off x="642552" y="1161528"/>
            <a:ext cx="10948086" cy="5419689"/>
          </a:xfrm>
          <a:prstGeom prst="rect">
            <a:avLst/>
          </a:prstGeom>
          <a:noFill/>
        </p:spPr>
        <p:txBody>
          <a:bodyPr wrap="square" rtlCol="0">
            <a:spAutoFit/>
          </a:bodyPr>
          <a:lstStyle/>
          <a:p>
            <a:pPr algn="just">
              <a:lnSpc>
                <a:spcPct val="150000"/>
              </a:lnSpc>
            </a:pPr>
            <a:r>
              <a:rPr lang="en-US" sz="2600" dirty="0" err="1" smtClean="0"/>
              <a:t>Penyusutan</a:t>
            </a:r>
            <a:r>
              <a:rPr lang="en-US" sz="2600" dirty="0" smtClean="0"/>
              <a:t>  </a:t>
            </a:r>
            <a:r>
              <a:rPr lang="en-US" sz="2600" dirty="0" err="1" smtClean="0"/>
              <a:t>merupakan</a:t>
            </a:r>
            <a:r>
              <a:rPr lang="en-US" sz="2600" dirty="0" smtClean="0"/>
              <a:t>  </a:t>
            </a:r>
            <a:r>
              <a:rPr lang="en-US" sz="2600" dirty="0" err="1" smtClean="0"/>
              <a:t>salah</a:t>
            </a:r>
            <a:r>
              <a:rPr lang="en-US" sz="2600" dirty="0" smtClean="0"/>
              <a:t>  </a:t>
            </a:r>
            <a:r>
              <a:rPr lang="en-US" sz="2600" dirty="0" err="1" smtClean="0"/>
              <a:t>satu</a:t>
            </a:r>
            <a:r>
              <a:rPr lang="en-US" sz="2600" dirty="0" smtClean="0"/>
              <a:t>  </a:t>
            </a:r>
            <a:r>
              <a:rPr lang="en-US" sz="2600" dirty="0" err="1" smtClean="0"/>
              <a:t>kata</a:t>
            </a:r>
            <a:r>
              <a:rPr lang="en-US" sz="2600" dirty="0" smtClean="0"/>
              <a:t>  yang  </a:t>
            </a:r>
            <a:r>
              <a:rPr lang="en-US" sz="2600" dirty="0" err="1" smtClean="0"/>
              <a:t>tidak</a:t>
            </a:r>
            <a:r>
              <a:rPr lang="en-US" sz="2600" dirty="0" smtClean="0"/>
              <a:t>  </a:t>
            </a:r>
            <a:r>
              <a:rPr lang="en-US" sz="2600" dirty="0" err="1" smtClean="0"/>
              <a:t>begitu</a:t>
            </a:r>
            <a:r>
              <a:rPr lang="en-US" sz="2600" dirty="0" smtClean="0"/>
              <a:t>  </a:t>
            </a:r>
            <a:r>
              <a:rPr lang="en-US" sz="2600" dirty="0" err="1" smtClean="0"/>
              <a:t>asing</a:t>
            </a:r>
            <a:r>
              <a:rPr lang="en-US" sz="2600" dirty="0" smtClean="0"/>
              <a:t>  </a:t>
            </a:r>
            <a:r>
              <a:rPr lang="en-US" sz="2600" dirty="0" err="1" smtClean="0"/>
              <a:t>di</a:t>
            </a:r>
            <a:r>
              <a:rPr lang="en-US" sz="2600" dirty="0" smtClean="0"/>
              <a:t>  </a:t>
            </a:r>
            <a:r>
              <a:rPr lang="en-US" sz="2600" dirty="0" err="1" smtClean="0"/>
              <a:t>dunia</a:t>
            </a:r>
            <a:r>
              <a:rPr lang="en-US" sz="2600" dirty="0" smtClean="0"/>
              <a:t> </a:t>
            </a:r>
            <a:r>
              <a:rPr lang="en-US" sz="2600" dirty="0" err="1" smtClean="0"/>
              <a:t>akuntansi</a:t>
            </a:r>
            <a:r>
              <a:rPr lang="en-US" sz="2600" dirty="0" smtClean="0"/>
              <a:t>.  </a:t>
            </a:r>
            <a:r>
              <a:rPr lang="en-US" sz="2600" dirty="0" err="1" smtClean="0"/>
              <a:t>Penyusutan</a:t>
            </a:r>
            <a:r>
              <a:rPr lang="en-US" sz="2600" dirty="0" smtClean="0"/>
              <a:t>  </a:t>
            </a:r>
            <a:r>
              <a:rPr lang="en-US" sz="2600" dirty="0" err="1" smtClean="0"/>
              <a:t>ini</a:t>
            </a:r>
            <a:r>
              <a:rPr lang="en-US" sz="2600" dirty="0" smtClean="0"/>
              <a:t>  </a:t>
            </a:r>
            <a:r>
              <a:rPr lang="en-US" sz="2600" dirty="0" err="1" smtClean="0"/>
              <a:t>bukan</a:t>
            </a:r>
            <a:r>
              <a:rPr lang="en-US" sz="2600" dirty="0" smtClean="0"/>
              <a:t>  </a:t>
            </a:r>
            <a:r>
              <a:rPr lang="en-US" sz="2600" dirty="0" err="1" smtClean="0"/>
              <a:t>merupakan</a:t>
            </a:r>
            <a:r>
              <a:rPr lang="en-US" sz="2600" dirty="0" smtClean="0"/>
              <a:t>  </a:t>
            </a:r>
            <a:r>
              <a:rPr lang="en-US" sz="2600" dirty="0" err="1" smtClean="0"/>
              <a:t>suatu</a:t>
            </a:r>
            <a:r>
              <a:rPr lang="en-US" sz="2600" dirty="0" smtClean="0"/>
              <a:t>  </a:t>
            </a:r>
            <a:r>
              <a:rPr lang="en-US" sz="2600" dirty="0" err="1" smtClean="0"/>
              <a:t>masalah</a:t>
            </a:r>
            <a:r>
              <a:rPr lang="en-US" sz="2600" dirty="0" smtClean="0"/>
              <a:t>  </a:t>
            </a:r>
            <a:r>
              <a:rPr lang="en-US" sz="2600" dirty="0" err="1" smtClean="0"/>
              <a:t>penilaian</a:t>
            </a:r>
            <a:r>
              <a:rPr lang="en-US" sz="2600" dirty="0" smtClean="0"/>
              <a:t>,  </a:t>
            </a:r>
            <a:r>
              <a:rPr lang="en-US" sz="2600" dirty="0" err="1" smtClean="0"/>
              <a:t>tetapi</a:t>
            </a:r>
            <a:r>
              <a:rPr lang="en-US" sz="2600" dirty="0" smtClean="0"/>
              <a:t> </a:t>
            </a:r>
            <a:r>
              <a:rPr lang="en-US" sz="2600" dirty="0" err="1" smtClean="0"/>
              <a:t>masalah</a:t>
            </a:r>
            <a:r>
              <a:rPr lang="en-US" sz="2600" dirty="0" smtClean="0"/>
              <a:t>  </a:t>
            </a:r>
            <a:r>
              <a:rPr lang="en-US" sz="2600" dirty="0" err="1" smtClean="0"/>
              <a:t>alokasi</a:t>
            </a:r>
            <a:r>
              <a:rPr lang="en-US" sz="2600" dirty="0" smtClean="0"/>
              <a:t>  </a:t>
            </a:r>
            <a:r>
              <a:rPr lang="en-US" sz="2600" dirty="0" err="1" smtClean="0"/>
              <a:t>biaya</a:t>
            </a:r>
            <a:r>
              <a:rPr lang="en-US" sz="2600" dirty="0" smtClean="0"/>
              <a:t>.  </a:t>
            </a:r>
            <a:r>
              <a:rPr lang="en-US" sz="2600" dirty="0" err="1" smtClean="0"/>
              <a:t>Penyusutan</a:t>
            </a:r>
            <a:r>
              <a:rPr lang="en-US" sz="2600" dirty="0" smtClean="0"/>
              <a:t>  </a:t>
            </a:r>
            <a:r>
              <a:rPr lang="en-US" sz="2600" dirty="0" err="1" smtClean="0"/>
              <a:t>merupakan</a:t>
            </a:r>
            <a:r>
              <a:rPr lang="en-US" sz="2600" dirty="0" smtClean="0"/>
              <a:t>  </a:t>
            </a:r>
            <a:r>
              <a:rPr lang="en-US" sz="2600" dirty="0" err="1" smtClean="0"/>
              <a:t>suatu</a:t>
            </a:r>
            <a:r>
              <a:rPr lang="en-US" sz="2600" dirty="0" smtClean="0"/>
              <a:t>  </a:t>
            </a:r>
            <a:r>
              <a:rPr lang="en-US" sz="2600" dirty="0" err="1" smtClean="0"/>
              <a:t>proses</a:t>
            </a:r>
            <a:r>
              <a:rPr lang="en-US" sz="2600" dirty="0" smtClean="0"/>
              <a:t>  </a:t>
            </a:r>
            <a:r>
              <a:rPr lang="en-US" sz="2600" dirty="0" err="1" smtClean="0"/>
              <a:t>akuntansi</a:t>
            </a:r>
            <a:r>
              <a:rPr lang="en-US" sz="2600" dirty="0" smtClean="0"/>
              <a:t>  </a:t>
            </a:r>
            <a:r>
              <a:rPr lang="en-US" sz="2600" dirty="0" err="1" smtClean="0"/>
              <a:t>dalam</a:t>
            </a:r>
            <a:r>
              <a:rPr lang="en-US" sz="2600" dirty="0" smtClean="0"/>
              <a:t> </a:t>
            </a:r>
            <a:r>
              <a:rPr lang="en-US" sz="2600" dirty="0" err="1" smtClean="0"/>
              <a:t>pengalokasian</a:t>
            </a:r>
            <a:r>
              <a:rPr lang="en-US" sz="2600" dirty="0" smtClean="0"/>
              <a:t> </a:t>
            </a:r>
            <a:r>
              <a:rPr lang="en-US" sz="2600" dirty="0" err="1" smtClean="0"/>
              <a:t>biaya</a:t>
            </a:r>
            <a:r>
              <a:rPr lang="en-US" sz="2600" dirty="0" smtClean="0"/>
              <a:t> </a:t>
            </a:r>
            <a:r>
              <a:rPr lang="en-US" sz="2600" dirty="0" err="1" smtClean="0"/>
              <a:t>aktiva</a:t>
            </a:r>
            <a:r>
              <a:rPr lang="en-US" sz="2600" dirty="0" smtClean="0"/>
              <a:t> yang </a:t>
            </a:r>
            <a:r>
              <a:rPr lang="en-US" sz="2600" dirty="0" err="1" smtClean="0"/>
              <a:t>berwujud</a:t>
            </a:r>
            <a:r>
              <a:rPr lang="en-US" sz="2600" dirty="0" smtClean="0"/>
              <a:t> </a:t>
            </a:r>
            <a:r>
              <a:rPr lang="en-US" sz="2600" dirty="0" err="1" smtClean="0"/>
              <a:t>ke</a:t>
            </a:r>
            <a:r>
              <a:rPr lang="en-US" sz="2600" dirty="0" smtClean="0"/>
              <a:t> </a:t>
            </a:r>
            <a:r>
              <a:rPr lang="en-US" sz="2600" dirty="0" err="1" smtClean="0"/>
              <a:t>beban</a:t>
            </a:r>
            <a:r>
              <a:rPr lang="en-US" sz="2600" dirty="0" smtClean="0"/>
              <a:t> </a:t>
            </a:r>
            <a:r>
              <a:rPr lang="en-US" sz="2600" dirty="0" err="1" smtClean="0"/>
              <a:t>dengan</a:t>
            </a:r>
            <a:r>
              <a:rPr lang="en-US" sz="2600" dirty="0" smtClean="0"/>
              <a:t> </a:t>
            </a:r>
            <a:r>
              <a:rPr lang="en-US" sz="2600" dirty="0" err="1" smtClean="0"/>
              <a:t>menggunakan</a:t>
            </a:r>
            <a:r>
              <a:rPr lang="en-US" sz="2600" dirty="0" smtClean="0"/>
              <a:t> </a:t>
            </a:r>
            <a:r>
              <a:rPr lang="en-US" sz="2600" dirty="0" err="1" smtClean="0"/>
              <a:t>cara-cara</a:t>
            </a:r>
            <a:r>
              <a:rPr lang="en-US" sz="2600" dirty="0" smtClean="0"/>
              <a:t> yang </a:t>
            </a:r>
            <a:r>
              <a:rPr lang="en-US" sz="2600" dirty="0" err="1" smtClean="0"/>
              <a:t>rasional</a:t>
            </a:r>
            <a:r>
              <a:rPr lang="en-US" sz="2600" dirty="0" smtClean="0"/>
              <a:t> </a:t>
            </a:r>
            <a:r>
              <a:rPr lang="en-US" sz="2600" dirty="0" err="1" smtClean="0"/>
              <a:t>dan</a:t>
            </a:r>
            <a:r>
              <a:rPr lang="en-US" sz="2600" dirty="0" smtClean="0"/>
              <a:t> </a:t>
            </a:r>
            <a:r>
              <a:rPr lang="en-US" sz="2600" dirty="0" err="1" smtClean="0"/>
              <a:t>juga</a:t>
            </a:r>
            <a:r>
              <a:rPr lang="en-US" sz="2600" dirty="0" smtClean="0"/>
              <a:t> </a:t>
            </a:r>
            <a:r>
              <a:rPr lang="en-US" sz="2600" dirty="0" err="1" smtClean="0"/>
              <a:t>sistematis</a:t>
            </a:r>
            <a:r>
              <a:rPr lang="en-US" sz="2600" dirty="0" smtClean="0"/>
              <a:t> </a:t>
            </a:r>
            <a:r>
              <a:rPr lang="en-US" sz="2600" dirty="0" err="1" smtClean="0"/>
              <a:t>selama</a:t>
            </a:r>
            <a:r>
              <a:rPr lang="en-US" sz="2600" dirty="0" smtClean="0"/>
              <a:t> </a:t>
            </a:r>
            <a:r>
              <a:rPr lang="en-US" sz="2600" dirty="0" err="1" smtClean="0"/>
              <a:t>periode</a:t>
            </a:r>
            <a:r>
              <a:rPr lang="en-US" sz="2600" dirty="0" smtClean="0"/>
              <a:t> </a:t>
            </a:r>
            <a:r>
              <a:rPr lang="en-US" sz="2600" dirty="0" err="1" smtClean="0"/>
              <a:t>manfaat</a:t>
            </a:r>
            <a:r>
              <a:rPr lang="en-US" sz="2600" dirty="0" smtClean="0"/>
              <a:t> </a:t>
            </a:r>
            <a:r>
              <a:rPr lang="en-US" sz="2600" dirty="0" err="1" smtClean="0"/>
              <a:t>dari</a:t>
            </a:r>
            <a:r>
              <a:rPr lang="en-US" sz="2600" dirty="0" smtClean="0"/>
              <a:t> </a:t>
            </a:r>
            <a:r>
              <a:rPr lang="en-US" sz="2600" dirty="0" err="1" smtClean="0"/>
              <a:t>penggunaan</a:t>
            </a:r>
            <a:r>
              <a:rPr lang="en-US" sz="2600" dirty="0" smtClean="0"/>
              <a:t> </a:t>
            </a:r>
            <a:r>
              <a:rPr lang="en-US" sz="2600" dirty="0" err="1" smtClean="0"/>
              <a:t>aktiva</a:t>
            </a:r>
            <a:r>
              <a:rPr lang="en-US" sz="2600" dirty="0" smtClean="0"/>
              <a:t>  </a:t>
            </a:r>
            <a:r>
              <a:rPr lang="en-US" sz="2600" dirty="0" err="1" smtClean="0"/>
              <a:t>tersebut</a:t>
            </a:r>
            <a:r>
              <a:rPr lang="en-US" sz="2600" dirty="0" smtClean="0"/>
              <a:t>.  </a:t>
            </a:r>
            <a:r>
              <a:rPr lang="en-US" sz="2600" dirty="0" err="1" smtClean="0"/>
              <a:t>Sebagai</a:t>
            </a:r>
            <a:r>
              <a:rPr lang="en-US" sz="2600" dirty="0" smtClean="0"/>
              <a:t>  </a:t>
            </a:r>
            <a:r>
              <a:rPr lang="en-US" sz="2600" dirty="0" err="1" smtClean="0"/>
              <a:t>contoh</a:t>
            </a:r>
            <a:r>
              <a:rPr lang="en-US" sz="2600" dirty="0" smtClean="0"/>
              <a:t>,  </a:t>
            </a:r>
            <a:r>
              <a:rPr lang="en-US" sz="2600" dirty="0" err="1" smtClean="0"/>
              <a:t>perusahaan</a:t>
            </a:r>
            <a:r>
              <a:rPr lang="en-US" sz="2600" dirty="0" smtClean="0"/>
              <a:t>  </a:t>
            </a:r>
            <a:r>
              <a:rPr lang="en-US" sz="2600" dirty="0" err="1" smtClean="0"/>
              <a:t>Raffa</a:t>
            </a:r>
            <a:r>
              <a:rPr lang="en-US" sz="2600" dirty="0" smtClean="0"/>
              <a:t>  </a:t>
            </a:r>
            <a:r>
              <a:rPr lang="en-US" sz="2600" dirty="0" err="1" smtClean="0"/>
              <a:t>tidak</a:t>
            </a:r>
            <a:r>
              <a:rPr lang="en-US" sz="2600" dirty="0" smtClean="0"/>
              <a:t>  </a:t>
            </a:r>
            <a:r>
              <a:rPr lang="en-US" sz="2600" dirty="0" err="1" smtClean="0"/>
              <a:t>menyusutkan</a:t>
            </a:r>
            <a:r>
              <a:rPr lang="en-US" sz="2600" dirty="0" smtClean="0"/>
              <a:t> </a:t>
            </a:r>
            <a:r>
              <a:rPr lang="en-US" sz="2600" dirty="0" err="1" smtClean="0"/>
              <a:t>aktivanya</a:t>
            </a:r>
            <a:r>
              <a:rPr lang="en-US" sz="2600" dirty="0" smtClean="0"/>
              <a:t>  </a:t>
            </a:r>
            <a:r>
              <a:rPr lang="en-US" sz="2600" dirty="0" err="1" smtClean="0"/>
              <a:t>berdasarkan</a:t>
            </a:r>
            <a:r>
              <a:rPr lang="en-US" sz="2600" dirty="0" smtClean="0"/>
              <a:t>  </a:t>
            </a:r>
            <a:r>
              <a:rPr lang="en-US" sz="2600" dirty="0" err="1" smtClean="0"/>
              <a:t>nilai</a:t>
            </a:r>
            <a:r>
              <a:rPr lang="en-US" sz="2600" dirty="0" smtClean="0"/>
              <a:t>  </a:t>
            </a:r>
            <a:r>
              <a:rPr lang="en-US" sz="2600" dirty="0" err="1" smtClean="0"/>
              <a:t>pasar</a:t>
            </a:r>
            <a:r>
              <a:rPr lang="en-US" sz="2600" dirty="0" smtClean="0"/>
              <a:t>  </a:t>
            </a:r>
            <a:r>
              <a:rPr lang="en-US" sz="2600" dirty="0" err="1" smtClean="0"/>
              <a:t>wajar</a:t>
            </a:r>
            <a:r>
              <a:rPr lang="en-US" sz="2600" dirty="0" smtClean="0"/>
              <a:t>  yang  </a:t>
            </a:r>
            <a:r>
              <a:rPr lang="en-US" sz="2600" dirty="0" err="1" smtClean="0"/>
              <a:t>dimilikinya</a:t>
            </a:r>
            <a:r>
              <a:rPr lang="en-US" sz="2600" dirty="0" smtClean="0"/>
              <a:t>,  </a:t>
            </a:r>
            <a:r>
              <a:rPr lang="en-US" sz="2600" dirty="0" err="1" smtClean="0"/>
              <a:t>tetapi</a:t>
            </a:r>
            <a:r>
              <a:rPr lang="en-US" sz="2600" dirty="0" smtClean="0"/>
              <a:t>  </a:t>
            </a:r>
            <a:r>
              <a:rPr lang="en-US" sz="2600" dirty="0" err="1" smtClean="0"/>
              <a:t>berdasarkan</a:t>
            </a:r>
            <a:r>
              <a:rPr lang="en-US" sz="2600" dirty="0" smtClean="0"/>
              <a:t> </a:t>
            </a:r>
            <a:r>
              <a:rPr lang="en-US" sz="2600" dirty="0" err="1" smtClean="0"/>
              <a:t>pembebanan</a:t>
            </a:r>
            <a:r>
              <a:rPr lang="en-US" sz="2600" dirty="0" smtClean="0"/>
              <a:t> </a:t>
            </a:r>
            <a:r>
              <a:rPr lang="en-US" sz="2600" dirty="0" err="1" smtClean="0"/>
              <a:t>sistematis</a:t>
            </a:r>
            <a:r>
              <a:rPr lang="en-US" sz="2600" dirty="0" smtClean="0"/>
              <a:t> </a:t>
            </a:r>
            <a:r>
              <a:rPr lang="en-US" sz="2600" dirty="0" err="1" smtClean="0"/>
              <a:t>terhadap</a:t>
            </a:r>
            <a:r>
              <a:rPr lang="en-US" sz="2600" dirty="0" smtClean="0"/>
              <a:t> </a:t>
            </a:r>
            <a:r>
              <a:rPr lang="en-US" sz="2600" dirty="0" err="1" smtClean="0"/>
              <a:t>beban</a:t>
            </a:r>
            <a:r>
              <a:rPr lang="en-US" sz="2600" dirty="0" smtClean="0"/>
              <a:t>. </a:t>
            </a:r>
            <a:endParaRPr lang="en-US" sz="2600" dirty="0"/>
          </a:p>
        </p:txBody>
      </p:sp>
    </p:spTree>
    <p:extLst>
      <p:ext uri="{BB962C8B-B14F-4D97-AF65-F5344CB8AC3E}">
        <p14:creationId xmlns:p14="http://schemas.microsoft.com/office/powerpoint/2010/main" xmlns="" val="2720491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E45B1ED-6DD2-4A6F-93F2-DA71B76A1A4E}"/>
              </a:ext>
            </a:extLst>
          </p:cNvPr>
          <p:cNvGrpSpPr/>
          <p:nvPr/>
        </p:nvGrpSpPr>
        <p:grpSpPr>
          <a:xfrm flipH="1">
            <a:off x="1517374" y="4452730"/>
            <a:ext cx="9225894" cy="1391478"/>
            <a:chOff x="1517374" y="4452730"/>
            <a:chExt cx="9225894" cy="1391478"/>
          </a:xfrm>
          <a:solidFill>
            <a:schemeClr val="accent2">
              <a:alpha val="70000"/>
            </a:schemeClr>
          </a:solidFill>
        </p:grpSpPr>
        <p:sp>
          <p:nvSpPr>
            <p:cNvPr id="10" name="Freeform: Shape 9">
              <a:extLst>
                <a:ext uri="{FF2B5EF4-FFF2-40B4-BE49-F238E27FC236}">
                  <a16:creationId xmlns:a16="http://schemas.microsoft.com/office/drawing/2014/main" xmlns="" id="{C9EFBF99-251C-4A7B-9E41-65FCA6933B30}"/>
                </a:ext>
              </a:extLst>
            </p:cNvPr>
            <p:cNvSpPr/>
            <p:nvPr/>
          </p:nvSpPr>
          <p:spPr>
            <a:xfrm>
              <a:off x="2543952" y="4452730"/>
              <a:ext cx="7172739"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Chevron 5">
              <a:extLst>
                <a:ext uri="{FF2B5EF4-FFF2-40B4-BE49-F238E27FC236}">
                  <a16:creationId xmlns:a16="http://schemas.microsoft.com/office/drawing/2014/main" xmlns="" id="{51F76155-11C1-429C-AAFF-ADC19C2F361E}"/>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xmlns="" id="{3E031B55-2B79-48E3-9875-EC6581992147}"/>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Chevron 10">
              <a:extLst>
                <a:ext uri="{FF2B5EF4-FFF2-40B4-BE49-F238E27FC236}">
                  <a16:creationId xmlns:a16="http://schemas.microsoft.com/office/drawing/2014/main" xmlns="" id="{CEB4E3C0-DC6E-47C5-BF54-D227AD84009D}"/>
                </a:ext>
              </a:extLst>
            </p:cNvPr>
            <p:cNvSpPr/>
            <p:nvPr/>
          </p:nvSpPr>
          <p:spPr>
            <a:xfrm>
              <a:off x="15173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hevron 11">
              <a:extLst>
                <a:ext uri="{FF2B5EF4-FFF2-40B4-BE49-F238E27FC236}">
                  <a16:creationId xmlns:a16="http://schemas.microsoft.com/office/drawing/2014/main" xmlns="" id="{A59C24FF-B12B-449C-93C4-888CA9A62C73}"/>
                </a:ext>
              </a:extLst>
            </p:cNvPr>
            <p:cNvSpPr/>
            <p:nvPr/>
          </p:nvSpPr>
          <p:spPr>
            <a:xfrm>
              <a:off x="20306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 name="TextBox 2">
            <a:extLst>
              <a:ext uri="{FF2B5EF4-FFF2-40B4-BE49-F238E27FC236}">
                <a16:creationId xmlns:a16="http://schemas.microsoft.com/office/drawing/2014/main" xmlns="" id="{020C8F30-9C91-4D39-A29C-BCE4134E41E9}"/>
              </a:ext>
            </a:extLst>
          </p:cNvPr>
          <p:cNvSpPr txBox="1"/>
          <p:nvPr/>
        </p:nvSpPr>
        <p:spPr>
          <a:xfrm>
            <a:off x="3545372" y="4524064"/>
            <a:ext cx="5091732"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xmlns="" val="183210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Depresiasi</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TextBox 56"/>
          <p:cNvSpPr txBox="1"/>
          <p:nvPr/>
        </p:nvSpPr>
        <p:spPr>
          <a:xfrm>
            <a:off x="642552" y="1161528"/>
            <a:ext cx="10948086" cy="5009833"/>
          </a:xfrm>
          <a:prstGeom prst="rect">
            <a:avLst/>
          </a:prstGeom>
          <a:noFill/>
        </p:spPr>
        <p:txBody>
          <a:bodyPr wrap="square" rtlCol="0">
            <a:spAutoFit/>
          </a:bodyPr>
          <a:lstStyle/>
          <a:p>
            <a:pPr algn="just">
              <a:lnSpc>
                <a:spcPct val="150000"/>
              </a:lnSpc>
            </a:pPr>
            <a:r>
              <a:rPr lang="en-US" sz="2400" dirty="0" err="1" smtClean="0"/>
              <a:t>Raffa</a:t>
            </a:r>
            <a:r>
              <a:rPr lang="en-US" sz="2400" dirty="0" smtClean="0"/>
              <a:t> </a:t>
            </a:r>
            <a:r>
              <a:rPr lang="en-US" sz="2400" dirty="0" err="1" smtClean="0"/>
              <a:t>menggunakan</a:t>
            </a:r>
            <a:r>
              <a:rPr lang="en-US" sz="2400" dirty="0" smtClean="0"/>
              <a:t>  </a:t>
            </a:r>
            <a:r>
              <a:rPr lang="en-US" sz="2400" dirty="0" err="1" smtClean="0"/>
              <a:t>pendekatan</a:t>
            </a:r>
            <a:r>
              <a:rPr lang="en-US" sz="2400" dirty="0" smtClean="0"/>
              <a:t>  </a:t>
            </a:r>
            <a:r>
              <a:rPr lang="en-US" sz="2400" dirty="0" err="1" smtClean="0"/>
              <a:t>ini</a:t>
            </a:r>
            <a:r>
              <a:rPr lang="en-US" sz="2400" dirty="0" smtClean="0"/>
              <a:t>  </a:t>
            </a:r>
            <a:r>
              <a:rPr lang="en-US" sz="2400" dirty="0" err="1" smtClean="0"/>
              <a:t>karena</a:t>
            </a:r>
            <a:r>
              <a:rPr lang="en-US" sz="2400" dirty="0" smtClean="0"/>
              <a:t>  </a:t>
            </a:r>
            <a:r>
              <a:rPr lang="en-US" sz="2400" dirty="0" err="1" smtClean="0"/>
              <a:t>nilai</a:t>
            </a:r>
            <a:r>
              <a:rPr lang="en-US" sz="2400" dirty="0" smtClean="0"/>
              <a:t>  </a:t>
            </a:r>
            <a:r>
              <a:rPr lang="en-US" sz="2400" dirty="0" err="1" smtClean="0"/>
              <a:t>aktiva</a:t>
            </a:r>
            <a:r>
              <a:rPr lang="en-US" sz="2400" dirty="0" smtClean="0"/>
              <a:t>  </a:t>
            </a:r>
            <a:r>
              <a:rPr lang="en-US" sz="2400" dirty="0" err="1" smtClean="0"/>
              <a:t>cenderung</a:t>
            </a:r>
            <a:r>
              <a:rPr lang="en-US" sz="2400" dirty="0" smtClean="0"/>
              <a:t> </a:t>
            </a:r>
            <a:r>
              <a:rPr lang="en-US" sz="2400" dirty="0" err="1" smtClean="0"/>
              <a:t>fluktuaif</a:t>
            </a:r>
            <a:r>
              <a:rPr lang="en-US" sz="2400" dirty="0" smtClean="0"/>
              <a:t>.  </a:t>
            </a:r>
            <a:r>
              <a:rPr lang="en-US" sz="2400" dirty="0" err="1" smtClean="0"/>
              <a:t>Nilai</a:t>
            </a:r>
            <a:r>
              <a:rPr lang="en-US" sz="2400" dirty="0" smtClean="0"/>
              <a:t>  </a:t>
            </a:r>
            <a:r>
              <a:rPr lang="en-US" sz="2400" dirty="0" err="1" smtClean="0"/>
              <a:t>aktiva</a:t>
            </a:r>
            <a:r>
              <a:rPr lang="en-US" sz="2400" dirty="0" smtClean="0"/>
              <a:t>  </a:t>
            </a:r>
            <a:r>
              <a:rPr lang="en-US" sz="2400" dirty="0" err="1" smtClean="0"/>
              <a:t>pada</a:t>
            </a:r>
            <a:r>
              <a:rPr lang="en-US" sz="2400" dirty="0" smtClean="0"/>
              <a:t>  </a:t>
            </a:r>
            <a:r>
              <a:rPr lang="en-US" sz="2400" dirty="0" err="1" smtClean="0"/>
              <a:t>saat</a:t>
            </a:r>
            <a:r>
              <a:rPr lang="en-US" sz="2400" dirty="0" smtClean="0"/>
              <a:t>  </a:t>
            </a:r>
            <a:r>
              <a:rPr lang="en-US" sz="2400" dirty="0" err="1" smtClean="0"/>
              <a:t>perusahaan</a:t>
            </a:r>
            <a:r>
              <a:rPr lang="en-US" sz="2400" dirty="0" smtClean="0"/>
              <a:t>  </a:t>
            </a:r>
            <a:r>
              <a:rPr lang="en-US" sz="2400" dirty="0" err="1" smtClean="0"/>
              <a:t>membeli</a:t>
            </a:r>
            <a:r>
              <a:rPr lang="en-US" sz="2400" dirty="0" smtClean="0"/>
              <a:t>  </a:t>
            </a:r>
            <a:r>
              <a:rPr lang="en-US" sz="2400" dirty="0" err="1" smtClean="0"/>
              <a:t>aktiva</a:t>
            </a:r>
            <a:r>
              <a:rPr lang="en-US" sz="2400" dirty="0" smtClean="0"/>
              <a:t>  </a:t>
            </a:r>
            <a:r>
              <a:rPr lang="en-US" sz="2400" dirty="0" err="1" smtClean="0"/>
              <a:t>dan</a:t>
            </a:r>
            <a:r>
              <a:rPr lang="en-US" sz="2400" dirty="0" smtClean="0"/>
              <a:t>  </a:t>
            </a:r>
            <a:r>
              <a:rPr lang="en-US" sz="2400" dirty="0" err="1" smtClean="0"/>
              <a:t>pada</a:t>
            </a:r>
            <a:r>
              <a:rPr lang="en-US" sz="2400" dirty="0" smtClean="0"/>
              <a:t>  </a:t>
            </a:r>
            <a:r>
              <a:rPr lang="en-US" sz="2400" dirty="0" err="1" smtClean="0"/>
              <a:t>saat</a:t>
            </a:r>
            <a:r>
              <a:rPr lang="en-US" sz="2400" dirty="0" smtClean="0"/>
              <a:t> </a:t>
            </a:r>
            <a:r>
              <a:rPr lang="en-US" sz="2400" dirty="0" err="1" smtClean="0"/>
              <a:t>perusahaan</a:t>
            </a:r>
            <a:r>
              <a:rPr lang="en-US" sz="2400" dirty="0" smtClean="0"/>
              <a:t>  </a:t>
            </a:r>
            <a:r>
              <a:rPr lang="en-US" sz="2400" dirty="0" err="1" smtClean="0"/>
              <a:t>menjual</a:t>
            </a:r>
            <a:r>
              <a:rPr lang="en-US" sz="2400" dirty="0" smtClean="0"/>
              <a:t>  </a:t>
            </a:r>
            <a:r>
              <a:rPr lang="en-US" sz="2400" dirty="0" err="1" smtClean="0"/>
              <a:t>aktivanya</a:t>
            </a:r>
            <a:r>
              <a:rPr lang="en-US" sz="2400" dirty="0" smtClean="0"/>
              <a:t>  </a:t>
            </a:r>
            <a:r>
              <a:rPr lang="en-US" sz="2400" dirty="0" err="1" smtClean="0"/>
              <a:t>cenderung</a:t>
            </a:r>
            <a:r>
              <a:rPr lang="en-US" sz="2400" dirty="0" smtClean="0"/>
              <a:t>  </a:t>
            </a:r>
            <a:r>
              <a:rPr lang="en-US" sz="2400" dirty="0" err="1" smtClean="0"/>
              <a:t>berbeda</a:t>
            </a:r>
            <a:r>
              <a:rPr lang="en-US" sz="2400" dirty="0" smtClean="0"/>
              <a:t>.  </a:t>
            </a:r>
            <a:r>
              <a:rPr lang="en-US" sz="2400" dirty="0" err="1" smtClean="0"/>
              <a:t>Pengukuran</a:t>
            </a:r>
            <a:r>
              <a:rPr lang="en-US" sz="2400" dirty="0" smtClean="0"/>
              <a:t>  </a:t>
            </a:r>
            <a:r>
              <a:rPr lang="en-US" sz="2400" dirty="0" err="1" smtClean="0"/>
              <a:t>terhadap</a:t>
            </a:r>
            <a:r>
              <a:rPr lang="en-US" sz="2400" dirty="0" smtClean="0"/>
              <a:t> </a:t>
            </a:r>
            <a:r>
              <a:rPr lang="en-US" sz="2400" dirty="0" err="1" smtClean="0"/>
              <a:t>perbedaan</a:t>
            </a:r>
            <a:r>
              <a:rPr lang="en-US" sz="2400" dirty="0" smtClean="0"/>
              <a:t>  </a:t>
            </a:r>
            <a:r>
              <a:rPr lang="en-US" sz="2400" dirty="0" err="1" smtClean="0"/>
              <a:t>ini</a:t>
            </a:r>
            <a:r>
              <a:rPr lang="en-US" sz="2400" dirty="0" smtClean="0"/>
              <a:t>  </a:t>
            </a:r>
            <a:r>
              <a:rPr lang="en-US" sz="2400" dirty="0" err="1" smtClean="0"/>
              <a:t>nilainya</a:t>
            </a:r>
            <a:r>
              <a:rPr lang="en-US" sz="2400" dirty="0" smtClean="0"/>
              <a:t>  </a:t>
            </a:r>
            <a:r>
              <a:rPr lang="en-US" sz="2400" dirty="0" err="1" smtClean="0"/>
              <a:t>sulit</a:t>
            </a:r>
            <a:r>
              <a:rPr lang="en-US" sz="2400" dirty="0" smtClean="0"/>
              <a:t>  </a:t>
            </a:r>
            <a:r>
              <a:rPr lang="en-US" sz="2400" dirty="0" err="1" smtClean="0"/>
              <a:t>diukur</a:t>
            </a:r>
            <a:r>
              <a:rPr lang="en-US" sz="2400" dirty="0" smtClean="0"/>
              <a:t>  </a:t>
            </a:r>
            <a:r>
              <a:rPr lang="en-US" sz="2400" dirty="0" err="1" smtClean="0"/>
              <a:t>secara</a:t>
            </a:r>
            <a:r>
              <a:rPr lang="en-US" sz="2400" dirty="0" smtClean="0"/>
              <a:t>  </a:t>
            </a:r>
            <a:r>
              <a:rPr lang="en-US" sz="2400" dirty="0" err="1" smtClean="0"/>
              <a:t>objektif</a:t>
            </a:r>
            <a:r>
              <a:rPr lang="en-US" sz="2400" dirty="0" smtClean="0"/>
              <a:t>.  </a:t>
            </a:r>
            <a:r>
              <a:rPr lang="en-US" sz="2400" dirty="0" err="1" smtClean="0"/>
              <a:t>Oleh</a:t>
            </a:r>
            <a:r>
              <a:rPr lang="en-US" sz="2400" dirty="0" smtClean="0"/>
              <a:t>  </a:t>
            </a:r>
            <a:r>
              <a:rPr lang="en-US" sz="2400" dirty="0" err="1" smtClean="0"/>
              <a:t>karena</a:t>
            </a:r>
            <a:r>
              <a:rPr lang="en-US" sz="2400" dirty="0" smtClean="0"/>
              <a:t>  </a:t>
            </a:r>
            <a:r>
              <a:rPr lang="en-US" sz="2400" dirty="0" err="1" smtClean="0"/>
              <a:t>itu</a:t>
            </a:r>
            <a:r>
              <a:rPr lang="en-US" sz="2400" dirty="0" smtClean="0"/>
              <a:t>,  </a:t>
            </a:r>
            <a:r>
              <a:rPr lang="en-US" sz="2400" dirty="0" err="1" smtClean="0"/>
              <a:t>Raffa</a:t>
            </a:r>
            <a:r>
              <a:rPr lang="en-US" sz="2400" dirty="0" smtClean="0"/>
              <a:t> </a:t>
            </a:r>
            <a:r>
              <a:rPr lang="en-US" sz="2400" dirty="0" err="1" smtClean="0"/>
              <a:t>membebankan</a:t>
            </a:r>
            <a:r>
              <a:rPr lang="en-US" sz="2400" dirty="0" smtClean="0"/>
              <a:t>  </a:t>
            </a:r>
            <a:r>
              <a:rPr lang="en-US" sz="2400" dirty="0" err="1" smtClean="0"/>
              <a:t>biaya</a:t>
            </a:r>
            <a:r>
              <a:rPr lang="en-US" sz="2400" dirty="0" smtClean="0"/>
              <a:t>  </a:t>
            </a:r>
            <a:r>
              <a:rPr lang="en-US" sz="2400" dirty="0" err="1" smtClean="0"/>
              <a:t>aktiva</a:t>
            </a:r>
            <a:r>
              <a:rPr lang="en-US" sz="2400" dirty="0" smtClean="0"/>
              <a:t>  </a:t>
            </a:r>
            <a:r>
              <a:rPr lang="en-US" sz="2400" dirty="0" err="1" smtClean="0"/>
              <a:t>ke</a:t>
            </a:r>
            <a:r>
              <a:rPr lang="en-US" sz="2400" dirty="0" smtClean="0"/>
              <a:t>  </a:t>
            </a:r>
            <a:r>
              <a:rPr lang="en-US" sz="2400" dirty="0" err="1" smtClean="0"/>
              <a:t>beban</a:t>
            </a:r>
            <a:r>
              <a:rPr lang="en-US" sz="2400" dirty="0" smtClean="0"/>
              <a:t>  </a:t>
            </a:r>
            <a:r>
              <a:rPr lang="en-US" sz="2400" dirty="0" err="1" smtClean="0"/>
              <a:t>penyusutan</a:t>
            </a:r>
            <a:r>
              <a:rPr lang="en-US" sz="2400" dirty="0" smtClean="0"/>
              <a:t>  </a:t>
            </a:r>
            <a:r>
              <a:rPr lang="en-US" sz="2400" dirty="0" err="1" smtClean="0"/>
              <a:t>selama</a:t>
            </a:r>
            <a:r>
              <a:rPr lang="en-US" sz="2400" dirty="0" smtClean="0"/>
              <a:t>  </a:t>
            </a:r>
            <a:r>
              <a:rPr lang="en-US" sz="2400" dirty="0" err="1" smtClean="0"/>
              <a:t>masa</a:t>
            </a:r>
            <a:r>
              <a:rPr lang="en-US" sz="2400" dirty="0" smtClean="0"/>
              <a:t>  </a:t>
            </a:r>
            <a:r>
              <a:rPr lang="en-US" sz="2400" dirty="0" err="1" smtClean="0"/>
              <a:t>manfaat</a:t>
            </a:r>
            <a:r>
              <a:rPr lang="en-US" sz="2400" dirty="0" smtClean="0"/>
              <a:t>  </a:t>
            </a:r>
            <a:r>
              <a:rPr lang="en-US" sz="2400" dirty="0" err="1" smtClean="0"/>
              <a:t>aktiva</a:t>
            </a:r>
            <a:r>
              <a:rPr lang="en-US" sz="2400" dirty="0" smtClean="0"/>
              <a:t> </a:t>
            </a:r>
            <a:r>
              <a:rPr lang="en-US" sz="2400" dirty="0" err="1" smtClean="0"/>
              <a:t>tersebut</a:t>
            </a:r>
            <a:r>
              <a:rPr lang="en-US" sz="2400" dirty="0" smtClean="0"/>
              <a:t>.  </a:t>
            </a:r>
            <a:r>
              <a:rPr lang="en-US" sz="2400" dirty="0" err="1" smtClean="0"/>
              <a:t>Pendekatan</a:t>
            </a:r>
            <a:r>
              <a:rPr lang="en-US" sz="2400" dirty="0" smtClean="0"/>
              <a:t>  </a:t>
            </a:r>
            <a:r>
              <a:rPr lang="en-US" sz="2400" dirty="0" err="1" smtClean="0"/>
              <a:t>alokasi</a:t>
            </a:r>
            <a:r>
              <a:rPr lang="en-US" sz="2400" dirty="0" smtClean="0"/>
              <a:t>  </a:t>
            </a:r>
            <a:r>
              <a:rPr lang="en-US" sz="2400" dirty="0" err="1" smtClean="0"/>
              <a:t>biaya</a:t>
            </a:r>
            <a:r>
              <a:rPr lang="en-US" sz="2400" dirty="0" smtClean="0"/>
              <a:t>  </a:t>
            </a:r>
            <a:r>
              <a:rPr lang="en-US" sz="2400" dirty="0" err="1" smtClean="0"/>
              <a:t>ini</a:t>
            </a:r>
            <a:r>
              <a:rPr lang="en-US" sz="2400" dirty="0" smtClean="0"/>
              <a:t>  </a:t>
            </a:r>
            <a:r>
              <a:rPr lang="en-US" sz="2400" dirty="0" err="1" smtClean="0"/>
              <a:t>digunakan</a:t>
            </a:r>
            <a:r>
              <a:rPr lang="en-US" sz="2400" dirty="0" smtClean="0"/>
              <a:t>  </a:t>
            </a:r>
            <a:r>
              <a:rPr lang="en-US" sz="2400" dirty="0" err="1" smtClean="0"/>
              <a:t>oleh</a:t>
            </a:r>
            <a:r>
              <a:rPr lang="en-US" sz="2400" dirty="0" smtClean="0"/>
              <a:t>  </a:t>
            </a:r>
            <a:r>
              <a:rPr lang="en-US" sz="2400" dirty="0" err="1" smtClean="0"/>
              <a:t>Raffa</a:t>
            </a:r>
            <a:r>
              <a:rPr lang="en-US" sz="2400" dirty="0" smtClean="0"/>
              <a:t> </a:t>
            </a:r>
            <a:r>
              <a:rPr lang="en-US" sz="2400" dirty="0" err="1" smtClean="0"/>
              <a:t>sebab</a:t>
            </a:r>
            <a:r>
              <a:rPr lang="en-US" sz="2400" dirty="0" smtClean="0"/>
              <a:t> </a:t>
            </a:r>
            <a:r>
              <a:rPr lang="en-US" sz="2400" dirty="0" err="1" smtClean="0"/>
              <a:t>penandingan</a:t>
            </a:r>
            <a:r>
              <a:rPr lang="en-US" sz="2400" dirty="0" smtClean="0"/>
              <a:t>  </a:t>
            </a:r>
            <a:r>
              <a:rPr lang="en-US" sz="2400" dirty="0" err="1" smtClean="0"/>
              <a:t>antara</a:t>
            </a:r>
            <a:r>
              <a:rPr lang="en-US" sz="2400" dirty="0" smtClean="0"/>
              <a:t>  </a:t>
            </a:r>
            <a:r>
              <a:rPr lang="en-US" sz="2400" dirty="0" err="1" smtClean="0"/>
              <a:t>jumla</a:t>
            </a:r>
            <a:r>
              <a:rPr lang="en-US" sz="2400" dirty="0" smtClean="0"/>
              <a:t>  </a:t>
            </a:r>
            <a:r>
              <a:rPr lang="en-US" sz="2400" dirty="0" err="1" smtClean="0"/>
              <a:t>biaya</a:t>
            </a:r>
            <a:r>
              <a:rPr lang="en-US" sz="2400" dirty="0" smtClean="0"/>
              <a:t>  </a:t>
            </a:r>
            <a:r>
              <a:rPr lang="en-US" sz="2400" dirty="0" err="1" smtClean="0"/>
              <a:t>dan</a:t>
            </a:r>
            <a:r>
              <a:rPr lang="en-US" sz="2400" dirty="0" smtClean="0"/>
              <a:t>  </a:t>
            </a:r>
            <a:r>
              <a:rPr lang="en-US" sz="2400" dirty="0" err="1" smtClean="0"/>
              <a:t>jumlah</a:t>
            </a:r>
            <a:r>
              <a:rPr lang="en-US" sz="2400" dirty="0" smtClean="0"/>
              <a:t>  </a:t>
            </a:r>
            <a:r>
              <a:rPr lang="en-US" sz="2400" dirty="0" err="1" smtClean="0"/>
              <a:t>pendapatan</a:t>
            </a:r>
            <a:r>
              <a:rPr lang="en-US" sz="2400" dirty="0" smtClean="0"/>
              <a:t>  </a:t>
            </a:r>
            <a:r>
              <a:rPr lang="en-US" sz="2400" dirty="0" err="1" smtClean="0"/>
              <a:t>perusahaan</a:t>
            </a:r>
            <a:r>
              <a:rPr lang="en-US" sz="2400" dirty="0" smtClean="0"/>
              <a:t>  </a:t>
            </a:r>
            <a:r>
              <a:rPr lang="en-US" sz="2400" dirty="0" err="1" smtClean="0"/>
              <a:t>harus</a:t>
            </a:r>
            <a:r>
              <a:rPr lang="en-US" sz="2400" dirty="0" smtClean="0"/>
              <a:t> </a:t>
            </a:r>
            <a:r>
              <a:rPr lang="en-US" sz="2400" dirty="0" err="1" smtClean="0"/>
              <a:t>dilakukan</a:t>
            </a:r>
            <a:r>
              <a:rPr lang="en-US" sz="2400" dirty="0" smtClean="0"/>
              <a:t>,  </a:t>
            </a:r>
            <a:r>
              <a:rPr lang="en-US" sz="2400" dirty="0" err="1" smtClean="0"/>
              <a:t>selain</a:t>
            </a:r>
            <a:r>
              <a:rPr lang="en-US" sz="2400" dirty="0" smtClean="0"/>
              <a:t>  </a:t>
            </a:r>
            <a:r>
              <a:rPr lang="en-US" sz="2400" dirty="0" err="1" smtClean="0"/>
              <a:t>itu</a:t>
            </a:r>
            <a:r>
              <a:rPr lang="en-US" sz="2400" dirty="0" smtClean="0"/>
              <a:t>,  </a:t>
            </a:r>
            <a:r>
              <a:rPr lang="en-US" sz="2400" dirty="0" err="1" smtClean="0"/>
              <a:t>alasan</a:t>
            </a:r>
            <a:r>
              <a:rPr lang="en-US" sz="2400" dirty="0" smtClean="0"/>
              <a:t>  </a:t>
            </a:r>
            <a:r>
              <a:rPr lang="en-US" sz="2400" dirty="0" err="1" smtClean="0"/>
              <a:t>lainnya</a:t>
            </a:r>
            <a:r>
              <a:rPr lang="en-US" sz="2400" dirty="0" smtClean="0"/>
              <a:t>  </a:t>
            </a:r>
            <a:r>
              <a:rPr lang="en-US" sz="2400" dirty="0" err="1" smtClean="0"/>
              <a:t>adalah</a:t>
            </a:r>
            <a:r>
              <a:rPr lang="en-US" sz="2400" dirty="0" smtClean="0"/>
              <a:t>  </a:t>
            </a:r>
            <a:r>
              <a:rPr lang="en-US" sz="2400" dirty="0" err="1" smtClean="0"/>
              <a:t>karena</a:t>
            </a:r>
            <a:r>
              <a:rPr lang="en-US" sz="2400" dirty="0" smtClean="0"/>
              <a:t>  </a:t>
            </a:r>
            <a:r>
              <a:rPr lang="en-US" sz="2400" dirty="0" err="1" smtClean="0"/>
              <a:t>fluktuasi</a:t>
            </a:r>
            <a:r>
              <a:rPr lang="en-US" sz="2400" dirty="0" smtClean="0"/>
              <a:t>  </a:t>
            </a:r>
            <a:r>
              <a:rPr lang="en-US" sz="2400" dirty="0" err="1" smtClean="0"/>
              <a:t>dari</a:t>
            </a:r>
            <a:r>
              <a:rPr lang="en-US" sz="2400" dirty="0" smtClean="0"/>
              <a:t>  </a:t>
            </a:r>
            <a:r>
              <a:rPr lang="en-US" sz="2400" dirty="0" err="1" smtClean="0"/>
              <a:t>nilai</a:t>
            </a:r>
            <a:r>
              <a:rPr lang="en-US" sz="2400" dirty="0" smtClean="0"/>
              <a:t>  </a:t>
            </a:r>
            <a:r>
              <a:rPr lang="en-US" sz="2400" dirty="0" err="1" smtClean="0"/>
              <a:t>pasar</a:t>
            </a:r>
            <a:r>
              <a:rPr lang="en-US" sz="2400" dirty="0" smtClean="0"/>
              <a:t> </a:t>
            </a:r>
            <a:r>
              <a:rPr lang="en-US" sz="2400" dirty="0" err="1" smtClean="0"/>
              <a:t>sangat</a:t>
            </a:r>
            <a:r>
              <a:rPr lang="en-US" sz="2400" dirty="0" smtClean="0"/>
              <a:t> </a:t>
            </a:r>
            <a:r>
              <a:rPr lang="en-US" sz="2400" dirty="0" err="1" smtClean="0"/>
              <a:t>sulit</a:t>
            </a:r>
            <a:r>
              <a:rPr lang="en-US" sz="2400" dirty="0" smtClean="0"/>
              <a:t> </a:t>
            </a:r>
            <a:r>
              <a:rPr lang="en-US" sz="2400" dirty="0" err="1" smtClean="0"/>
              <a:t>diukur</a:t>
            </a:r>
            <a:r>
              <a:rPr lang="en-US" sz="2400" dirty="0" smtClean="0"/>
              <a:t> </a:t>
            </a:r>
            <a:r>
              <a:rPr lang="en-US" sz="2400" dirty="0" err="1" smtClean="0"/>
              <a:t>secara</a:t>
            </a:r>
            <a:r>
              <a:rPr lang="en-US" sz="2400" dirty="0" smtClean="0"/>
              <a:t> </a:t>
            </a:r>
            <a:r>
              <a:rPr lang="en-US" sz="2400" dirty="0" err="1" smtClean="0"/>
              <a:t>objektif</a:t>
            </a:r>
            <a:r>
              <a:rPr lang="en-US" sz="2400" dirty="0" smtClean="0"/>
              <a:t>.</a:t>
            </a:r>
            <a:endParaRPr lang="en-US" sz="2400" dirty="0"/>
          </a:p>
        </p:txBody>
      </p:sp>
    </p:spTree>
    <p:extLst>
      <p:ext uri="{BB962C8B-B14F-4D97-AF65-F5344CB8AC3E}">
        <p14:creationId xmlns:p14="http://schemas.microsoft.com/office/powerpoint/2010/main" xmlns="" val="272049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691977" y="1383952"/>
            <a:ext cx="10750379" cy="5009833"/>
          </a:xfrm>
          <a:prstGeom prst="rect">
            <a:avLst/>
          </a:prstGeom>
          <a:noFill/>
        </p:spPr>
        <p:txBody>
          <a:bodyPr wrap="square" rtlCol="0">
            <a:spAutoFit/>
          </a:bodyPr>
          <a:lstStyle/>
          <a:p>
            <a:pPr lvl="1" algn="just">
              <a:lnSpc>
                <a:spcPct val="150000"/>
              </a:lnSpc>
            </a:pPr>
            <a:r>
              <a:rPr lang="en-US" sz="2400" dirty="0" err="1" smtClean="0"/>
              <a:t>Dasar</a:t>
            </a:r>
            <a:r>
              <a:rPr lang="en-US" sz="2400" dirty="0" smtClean="0"/>
              <a:t> </a:t>
            </a:r>
            <a:r>
              <a:rPr lang="en-US" sz="2400" dirty="0" err="1" smtClean="0"/>
              <a:t>penyusutan</a:t>
            </a:r>
            <a:r>
              <a:rPr lang="en-US" sz="2400" dirty="0" smtClean="0"/>
              <a:t> </a:t>
            </a:r>
            <a:r>
              <a:rPr lang="en-US" sz="2400" dirty="0" err="1" smtClean="0"/>
              <a:t>apa</a:t>
            </a:r>
            <a:r>
              <a:rPr lang="en-US" sz="2400" dirty="0" smtClean="0"/>
              <a:t> yang </a:t>
            </a:r>
            <a:r>
              <a:rPr lang="en-US" sz="2400" dirty="0" err="1" smtClean="0"/>
              <a:t>akan</a:t>
            </a:r>
            <a:r>
              <a:rPr lang="en-US" sz="2400" dirty="0" smtClean="0"/>
              <a:t> </a:t>
            </a:r>
            <a:r>
              <a:rPr lang="en-US" sz="2400" dirty="0" err="1" smtClean="0"/>
              <a:t>digunakan</a:t>
            </a:r>
            <a:r>
              <a:rPr lang="en-US" sz="2400" dirty="0" smtClean="0"/>
              <a:t> </a:t>
            </a:r>
            <a:r>
              <a:rPr lang="en-US" sz="2400" dirty="0" err="1" smtClean="0"/>
              <a:t>untuk</a:t>
            </a:r>
            <a:r>
              <a:rPr lang="en-US" sz="2400" dirty="0" smtClean="0"/>
              <a:t> </a:t>
            </a:r>
            <a:r>
              <a:rPr lang="en-US" sz="2400" dirty="0" err="1" smtClean="0"/>
              <a:t>menyusutkan</a:t>
            </a:r>
            <a:r>
              <a:rPr lang="en-US" sz="2400" dirty="0" smtClean="0"/>
              <a:t> </a:t>
            </a:r>
            <a:r>
              <a:rPr lang="en-US" sz="2400" dirty="0" err="1" smtClean="0"/>
              <a:t>aktiva</a:t>
            </a:r>
            <a:r>
              <a:rPr lang="en-US" sz="2400" dirty="0" smtClean="0"/>
              <a:t>? </a:t>
            </a:r>
          </a:p>
          <a:p>
            <a:pPr algn="just">
              <a:lnSpc>
                <a:spcPct val="150000"/>
              </a:lnSpc>
            </a:pPr>
            <a:r>
              <a:rPr lang="en-US" sz="2400" dirty="0" err="1" smtClean="0"/>
              <a:t>Dasar</a:t>
            </a:r>
            <a:r>
              <a:rPr lang="en-US" sz="2400" dirty="0" smtClean="0"/>
              <a:t>  yang  </a:t>
            </a:r>
            <a:r>
              <a:rPr lang="en-US" sz="2400" dirty="0" err="1" smtClean="0"/>
              <a:t>digunakan</a:t>
            </a:r>
            <a:r>
              <a:rPr lang="en-US" sz="2400" dirty="0" smtClean="0"/>
              <a:t>  </a:t>
            </a:r>
            <a:r>
              <a:rPr lang="en-US" sz="2400" dirty="0" err="1" smtClean="0"/>
              <a:t>untuk</a:t>
            </a:r>
            <a:r>
              <a:rPr lang="en-US" sz="2400" dirty="0" smtClean="0"/>
              <a:t>  </a:t>
            </a:r>
            <a:r>
              <a:rPr lang="en-US" sz="2400" dirty="0" err="1" smtClean="0"/>
              <a:t>menyusutkan</a:t>
            </a:r>
            <a:r>
              <a:rPr lang="en-US" sz="2400" dirty="0" smtClean="0"/>
              <a:t>  </a:t>
            </a:r>
            <a:r>
              <a:rPr lang="en-US" sz="2400" dirty="0" err="1" smtClean="0"/>
              <a:t>suatu</a:t>
            </a:r>
            <a:r>
              <a:rPr lang="en-US" sz="2400" dirty="0" smtClean="0"/>
              <a:t>  </a:t>
            </a:r>
            <a:r>
              <a:rPr lang="en-US" sz="2400" dirty="0" err="1" smtClean="0"/>
              <a:t>aktiva</a:t>
            </a:r>
            <a:r>
              <a:rPr lang="en-US" sz="2400" dirty="0" smtClean="0"/>
              <a:t>  </a:t>
            </a:r>
            <a:r>
              <a:rPr lang="en-US" sz="2400" dirty="0" err="1" smtClean="0"/>
              <a:t>merupakan</a:t>
            </a:r>
            <a:r>
              <a:rPr lang="en-US" sz="2400" dirty="0" smtClean="0"/>
              <a:t> </a:t>
            </a:r>
            <a:r>
              <a:rPr lang="en-US" sz="2400" dirty="0" err="1" smtClean="0"/>
              <a:t>sebuah</a:t>
            </a:r>
            <a:r>
              <a:rPr lang="en-US" sz="2400" dirty="0" smtClean="0"/>
              <a:t>  fungi  </a:t>
            </a:r>
            <a:r>
              <a:rPr lang="en-US" sz="2400" dirty="0" err="1" smtClean="0"/>
              <a:t>dari</a:t>
            </a:r>
            <a:r>
              <a:rPr lang="en-US" sz="2400" dirty="0" smtClean="0"/>
              <a:t>  2  </a:t>
            </a:r>
            <a:r>
              <a:rPr lang="en-US" sz="2400" dirty="0" err="1" smtClean="0"/>
              <a:t>faktor</a:t>
            </a:r>
            <a:r>
              <a:rPr lang="en-US" sz="2400" dirty="0" smtClean="0"/>
              <a:t>,  </a:t>
            </a:r>
            <a:r>
              <a:rPr lang="en-US" sz="2400" dirty="0" err="1" smtClean="0"/>
              <a:t>biaya</a:t>
            </a:r>
            <a:r>
              <a:rPr lang="en-US" sz="2400" dirty="0" smtClean="0"/>
              <a:t>  </a:t>
            </a:r>
            <a:r>
              <a:rPr lang="en-US" sz="2400" dirty="0" err="1" smtClean="0"/>
              <a:t>awal</a:t>
            </a:r>
            <a:r>
              <a:rPr lang="en-US" sz="2400" dirty="0" smtClean="0"/>
              <a:t>  </a:t>
            </a:r>
            <a:r>
              <a:rPr lang="en-US" sz="2400" dirty="0" err="1" smtClean="0"/>
              <a:t>dan</a:t>
            </a:r>
            <a:r>
              <a:rPr lang="en-US" sz="2400" dirty="0" smtClean="0"/>
              <a:t>  </a:t>
            </a:r>
            <a:r>
              <a:rPr lang="en-US" sz="2400" dirty="0" err="1" smtClean="0"/>
              <a:t>jumlah</a:t>
            </a:r>
            <a:r>
              <a:rPr lang="en-US" sz="2400" dirty="0" smtClean="0"/>
              <a:t>  </a:t>
            </a:r>
            <a:r>
              <a:rPr lang="en-US" sz="2400" dirty="0" err="1" smtClean="0"/>
              <a:t>nilai</a:t>
            </a:r>
            <a:r>
              <a:rPr lang="en-US" sz="2400" dirty="0" smtClean="0"/>
              <a:t>  </a:t>
            </a:r>
            <a:r>
              <a:rPr lang="en-US" sz="2400" dirty="0" err="1" smtClean="0"/>
              <a:t>sisa</a:t>
            </a:r>
            <a:r>
              <a:rPr lang="en-US" sz="2400" dirty="0" smtClean="0"/>
              <a:t>  </a:t>
            </a:r>
            <a:r>
              <a:rPr lang="en-US" sz="2400" dirty="0" err="1" smtClean="0"/>
              <a:t>atau</a:t>
            </a:r>
            <a:r>
              <a:rPr lang="en-US" sz="2400" dirty="0" smtClean="0"/>
              <a:t>  </a:t>
            </a:r>
            <a:r>
              <a:rPr lang="en-US" sz="2400" dirty="0" err="1" smtClean="0"/>
              <a:t>pelepasan</a:t>
            </a:r>
            <a:r>
              <a:rPr lang="en-US" sz="2400" dirty="0" smtClean="0"/>
              <a:t> </a:t>
            </a:r>
            <a:r>
              <a:rPr lang="en-US" sz="2400" dirty="0" err="1" smtClean="0"/>
              <a:t>aktiva</a:t>
            </a:r>
            <a:r>
              <a:rPr lang="en-US" sz="2400" dirty="0" smtClean="0"/>
              <a:t>.  </a:t>
            </a:r>
            <a:r>
              <a:rPr lang="en-US" sz="2400" dirty="0" err="1" smtClean="0"/>
              <a:t>Nilai</a:t>
            </a:r>
            <a:r>
              <a:rPr lang="en-US" sz="2400" dirty="0" smtClean="0"/>
              <a:t>  </a:t>
            </a:r>
            <a:r>
              <a:rPr lang="en-US" sz="2400" dirty="0" err="1" smtClean="0"/>
              <a:t>sisa</a:t>
            </a:r>
            <a:r>
              <a:rPr lang="en-US" sz="2400" dirty="0" smtClean="0"/>
              <a:t>  </a:t>
            </a:r>
            <a:r>
              <a:rPr lang="en-US" sz="2400" dirty="0" err="1" smtClean="0"/>
              <a:t>didefinisikan</a:t>
            </a:r>
            <a:r>
              <a:rPr lang="en-US" sz="2400" dirty="0" smtClean="0"/>
              <a:t>  </a:t>
            </a:r>
            <a:r>
              <a:rPr lang="en-US" sz="2400" dirty="0" err="1" smtClean="0"/>
              <a:t>sebagai</a:t>
            </a:r>
            <a:r>
              <a:rPr lang="en-US" sz="2400" dirty="0" smtClean="0"/>
              <a:t>  </a:t>
            </a:r>
            <a:r>
              <a:rPr lang="en-US" sz="2400" dirty="0" err="1" smtClean="0"/>
              <a:t>estimasi</a:t>
            </a:r>
            <a:r>
              <a:rPr lang="en-US" sz="2400" dirty="0" smtClean="0"/>
              <a:t>  </a:t>
            </a:r>
            <a:r>
              <a:rPr lang="en-US" sz="2400" dirty="0" err="1" smtClean="0"/>
              <a:t>harga</a:t>
            </a:r>
            <a:r>
              <a:rPr lang="en-US" sz="2400" dirty="0" smtClean="0"/>
              <a:t>  </a:t>
            </a:r>
            <a:r>
              <a:rPr lang="en-US" sz="2400" dirty="0" err="1" smtClean="0"/>
              <a:t>aktiva</a:t>
            </a:r>
            <a:r>
              <a:rPr lang="en-US" sz="2400" dirty="0" smtClean="0"/>
              <a:t>  </a:t>
            </a:r>
            <a:r>
              <a:rPr lang="en-US" sz="2400" dirty="0" err="1" smtClean="0"/>
              <a:t>perusahaan</a:t>
            </a:r>
            <a:r>
              <a:rPr lang="en-US" sz="2400" dirty="0" smtClean="0"/>
              <a:t> </a:t>
            </a:r>
            <a:r>
              <a:rPr lang="en-US" sz="2400" dirty="0" err="1" smtClean="0"/>
              <a:t>setelah</a:t>
            </a:r>
            <a:r>
              <a:rPr lang="en-US" sz="2400" dirty="0" smtClean="0"/>
              <a:t>  </a:t>
            </a:r>
            <a:r>
              <a:rPr lang="en-US" sz="2400" dirty="0" err="1" smtClean="0"/>
              <a:t>masa</a:t>
            </a:r>
            <a:r>
              <a:rPr lang="en-US" sz="2400" dirty="0" smtClean="0"/>
              <a:t>  </a:t>
            </a:r>
            <a:r>
              <a:rPr lang="en-US" sz="2400" dirty="0" err="1" smtClean="0"/>
              <a:t>manfaatnya</a:t>
            </a:r>
            <a:r>
              <a:rPr lang="en-US" sz="2400" dirty="0" smtClean="0"/>
              <a:t>  </a:t>
            </a:r>
            <a:r>
              <a:rPr lang="en-US" sz="2400" dirty="0" err="1" smtClean="0"/>
              <a:t>selesai</a:t>
            </a:r>
            <a:r>
              <a:rPr lang="en-US" sz="2400" dirty="0" smtClean="0"/>
              <a:t>  </a:t>
            </a:r>
            <a:r>
              <a:rPr lang="en-US" sz="2400" dirty="0" err="1" smtClean="0"/>
              <a:t>jika</a:t>
            </a:r>
            <a:r>
              <a:rPr lang="en-US" sz="2400" dirty="0" smtClean="0"/>
              <a:t>  </a:t>
            </a:r>
            <a:r>
              <a:rPr lang="en-US" sz="2400" dirty="0" err="1" smtClean="0"/>
              <a:t>aktiva</a:t>
            </a:r>
            <a:r>
              <a:rPr lang="en-US" sz="2400" dirty="0" smtClean="0"/>
              <a:t>  </a:t>
            </a:r>
            <a:r>
              <a:rPr lang="en-US" sz="2400" dirty="0" err="1" smtClean="0"/>
              <a:t>tersebut</a:t>
            </a:r>
            <a:r>
              <a:rPr lang="en-US" sz="2400" dirty="0" smtClean="0"/>
              <a:t>  </a:t>
            </a:r>
            <a:r>
              <a:rPr lang="en-US" sz="2400" dirty="0" err="1" smtClean="0"/>
              <a:t>dijual</a:t>
            </a:r>
            <a:r>
              <a:rPr lang="en-US" sz="2400" dirty="0" smtClean="0"/>
              <a:t>  </a:t>
            </a:r>
            <a:r>
              <a:rPr lang="en-US" sz="2400" dirty="0" err="1" smtClean="0"/>
              <a:t>atau</a:t>
            </a:r>
            <a:r>
              <a:rPr lang="en-US" sz="2400" dirty="0" smtClean="0"/>
              <a:t>  </a:t>
            </a:r>
            <a:r>
              <a:rPr lang="en-US" sz="2400" dirty="0" err="1" smtClean="0"/>
              <a:t>ditarik</a:t>
            </a:r>
            <a:r>
              <a:rPr lang="en-US" sz="2400" dirty="0" smtClean="0"/>
              <a:t>  </a:t>
            </a:r>
            <a:r>
              <a:rPr lang="en-US" sz="2400" dirty="0" err="1" smtClean="0"/>
              <a:t>dari</a:t>
            </a:r>
            <a:r>
              <a:rPr lang="en-US" sz="2400" dirty="0" smtClean="0"/>
              <a:t> </a:t>
            </a:r>
            <a:r>
              <a:rPr lang="en-US" sz="2400" dirty="0" err="1" smtClean="0"/>
              <a:t>penggunaannya</a:t>
            </a:r>
            <a:r>
              <a:rPr lang="en-US" sz="2400" dirty="0" smtClean="0"/>
              <a:t>.  </a:t>
            </a:r>
            <a:r>
              <a:rPr lang="en-US" sz="2400" dirty="0" err="1" smtClean="0"/>
              <a:t>Contoh</a:t>
            </a:r>
            <a:r>
              <a:rPr lang="en-US" sz="2400" dirty="0" smtClean="0"/>
              <a:t>:  </a:t>
            </a:r>
            <a:r>
              <a:rPr lang="en-US" sz="2400" dirty="0" err="1" smtClean="0"/>
              <a:t>Suatu</a:t>
            </a:r>
            <a:r>
              <a:rPr lang="en-US" sz="2400" dirty="0" smtClean="0"/>
              <a:t>  </a:t>
            </a:r>
            <a:r>
              <a:rPr lang="en-US" sz="2400" dirty="0" err="1" smtClean="0"/>
              <a:t>aktiva</a:t>
            </a:r>
            <a:r>
              <a:rPr lang="en-US" sz="2400" dirty="0" smtClean="0"/>
              <a:t>  </a:t>
            </a:r>
            <a:r>
              <a:rPr lang="en-US" sz="2400" dirty="0" err="1" smtClean="0"/>
              <a:t>dibeli</a:t>
            </a:r>
            <a:r>
              <a:rPr lang="en-US" sz="2400" dirty="0" smtClean="0"/>
              <a:t>  </a:t>
            </a:r>
            <a:r>
              <a:rPr lang="en-US" sz="2400" dirty="0" err="1" smtClean="0"/>
              <a:t>dengan</a:t>
            </a:r>
            <a:r>
              <a:rPr lang="en-US" sz="2400" dirty="0" smtClean="0"/>
              <a:t>  </a:t>
            </a:r>
            <a:r>
              <a:rPr lang="en-US" sz="2400" dirty="0" err="1" smtClean="0"/>
              <a:t>biaya</a:t>
            </a:r>
            <a:r>
              <a:rPr lang="en-US" sz="2400" dirty="0" smtClean="0"/>
              <a:t>  </a:t>
            </a:r>
            <a:r>
              <a:rPr lang="en-US" sz="2400" dirty="0" err="1" smtClean="0"/>
              <a:t>sebesar</a:t>
            </a:r>
            <a:r>
              <a:rPr lang="en-US" sz="2400" dirty="0" smtClean="0"/>
              <a:t>  $10,000, </a:t>
            </a:r>
            <a:r>
              <a:rPr lang="en-US" sz="2400" dirty="0" err="1" smtClean="0"/>
              <a:t>kemudian</a:t>
            </a:r>
            <a:r>
              <a:rPr lang="en-US" sz="2400" dirty="0" smtClean="0"/>
              <a:t> </a:t>
            </a:r>
            <a:r>
              <a:rPr lang="en-US" sz="2400" dirty="0" err="1" smtClean="0"/>
              <a:t>mengalami</a:t>
            </a:r>
            <a:r>
              <a:rPr lang="en-US" sz="2400" dirty="0" smtClean="0"/>
              <a:t> </a:t>
            </a:r>
            <a:r>
              <a:rPr lang="en-US" sz="2400" dirty="0" err="1" smtClean="0"/>
              <a:t>penyusutan</a:t>
            </a:r>
            <a:r>
              <a:rPr lang="en-US" sz="2400" dirty="0" smtClean="0"/>
              <a:t> </a:t>
            </a:r>
            <a:r>
              <a:rPr lang="en-US" sz="2400" dirty="0" err="1" smtClean="0"/>
              <a:t>hingga</a:t>
            </a:r>
            <a:r>
              <a:rPr lang="en-US" sz="2400" dirty="0" smtClean="0"/>
              <a:t> </a:t>
            </a:r>
            <a:r>
              <a:rPr lang="en-US" sz="2400" dirty="0" err="1" smtClean="0"/>
              <a:t>mempunyai</a:t>
            </a:r>
            <a:r>
              <a:rPr lang="en-US" sz="2400" dirty="0" smtClean="0"/>
              <a:t> </a:t>
            </a:r>
            <a:r>
              <a:rPr lang="en-US" sz="2400" dirty="0" err="1" smtClean="0"/>
              <a:t>nilai</a:t>
            </a:r>
            <a:r>
              <a:rPr lang="en-US" sz="2400" dirty="0" smtClean="0"/>
              <a:t> </a:t>
            </a:r>
            <a:r>
              <a:rPr lang="en-US" sz="2400" dirty="0" err="1" smtClean="0"/>
              <a:t>sisa</a:t>
            </a:r>
            <a:r>
              <a:rPr lang="en-US" sz="2400" dirty="0" smtClean="0"/>
              <a:t> </a:t>
            </a:r>
            <a:r>
              <a:rPr lang="en-US" sz="2400" dirty="0" err="1" smtClean="0"/>
              <a:t>sebesar</a:t>
            </a:r>
            <a:r>
              <a:rPr lang="en-US" sz="2400" dirty="0" smtClean="0"/>
              <a:t> $1,000, </a:t>
            </a:r>
            <a:r>
              <a:rPr lang="en-US" sz="2400" dirty="0" err="1" smtClean="0"/>
              <a:t>maka</a:t>
            </a:r>
            <a:r>
              <a:rPr lang="en-US" sz="2400" dirty="0" smtClean="0"/>
              <a:t> </a:t>
            </a:r>
            <a:r>
              <a:rPr lang="en-US" sz="2400" dirty="0" err="1" smtClean="0"/>
              <a:t>dapat</a:t>
            </a:r>
            <a:r>
              <a:rPr lang="en-US" sz="2400" dirty="0" smtClean="0"/>
              <a:t> </a:t>
            </a:r>
            <a:r>
              <a:rPr lang="en-US" sz="2400" dirty="0" err="1" smtClean="0"/>
              <a:t>diilustrasikan</a:t>
            </a:r>
            <a:r>
              <a:rPr lang="en-US" sz="2400" dirty="0" smtClean="0"/>
              <a:t> </a:t>
            </a:r>
            <a:r>
              <a:rPr lang="en-US" sz="2400" dirty="0" err="1" smtClean="0"/>
              <a:t>sebagai</a:t>
            </a:r>
            <a:r>
              <a:rPr lang="en-US" sz="2400" dirty="0" smtClean="0"/>
              <a:t> </a:t>
            </a:r>
            <a:r>
              <a:rPr lang="en-US" sz="2400" dirty="0" err="1" smtClean="0"/>
              <a:t>berikut</a:t>
            </a:r>
            <a:r>
              <a:rPr lang="en-US" sz="2400" dirty="0" smtClean="0"/>
              <a:t>.</a:t>
            </a:r>
            <a:endParaRPr lang="en-US" sz="2400"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Faktor</a:t>
            </a:r>
            <a:r>
              <a:rPr lang="en-US" sz="3600" b="1" dirty="0" smtClean="0">
                <a:solidFill>
                  <a:schemeClr val="tx1"/>
                </a:solidFill>
              </a:rPr>
              <a:t> yang </a:t>
            </a:r>
            <a:r>
              <a:rPr lang="en-US" sz="3600" b="1" dirty="0" err="1" smtClean="0">
                <a:solidFill>
                  <a:schemeClr val="tx1"/>
                </a:solidFill>
              </a:rPr>
              <a:t>Terlibat</a:t>
            </a:r>
            <a:r>
              <a:rPr lang="en-US" sz="3600" b="1" dirty="0" smtClean="0">
                <a:solidFill>
                  <a:schemeClr val="tx1"/>
                </a:solidFill>
              </a:rPr>
              <a:t> </a:t>
            </a:r>
            <a:r>
              <a:rPr lang="en-US" sz="3600" b="1" dirty="0" err="1" smtClean="0">
                <a:solidFill>
                  <a:schemeClr val="tx1"/>
                </a:solidFill>
              </a:rPr>
              <a:t>dalam</a:t>
            </a:r>
            <a:r>
              <a:rPr lang="en-US" sz="3600" b="1" dirty="0" smtClean="0">
                <a:solidFill>
                  <a:schemeClr val="tx1"/>
                </a:solidFill>
              </a:rPr>
              <a:t> </a:t>
            </a:r>
            <a:r>
              <a:rPr lang="en-US" sz="3600" b="1" dirty="0" err="1" smtClean="0">
                <a:solidFill>
                  <a:schemeClr val="tx1"/>
                </a:solidFill>
              </a:rPr>
              <a:t>Proses</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Tree>
    <p:extLst>
      <p:ext uri="{BB962C8B-B14F-4D97-AF65-F5344CB8AC3E}">
        <p14:creationId xmlns:p14="http://schemas.microsoft.com/office/powerpoint/2010/main" xmlns="" val="272049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Faktor</a:t>
            </a:r>
            <a:r>
              <a:rPr lang="en-US" sz="3600" b="1" dirty="0" smtClean="0">
                <a:solidFill>
                  <a:schemeClr val="tx1"/>
                </a:solidFill>
              </a:rPr>
              <a:t> yang </a:t>
            </a:r>
            <a:r>
              <a:rPr lang="en-US" sz="3600" b="1" dirty="0" err="1" smtClean="0">
                <a:solidFill>
                  <a:schemeClr val="tx1"/>
                </a:solidFill>
              </a:rPr>
              <a:t>Terlibat</a:t>
            </a:r>
            <a:r>
              <a:rPr lang="en-US" sz="3600" b="1" dirty="0" smtClean="0">
                <a:solidFill>
                  <a:schemeClr val="tx1"/>
                </a:solidFill>
              </a:rPr>
              <a:t> </a:t>
            </a:r>
            <a:r>
              <a:rPr lang="en-US" sz="3600" b="1" dirty="0" err="1" smtClean="0">
                <a:solidFill>
                  <a:schemeClr val="tx1"/>
                </a:solidFill>
              </a:rPr>
              <a:t>dalam</a:t>
            </a:r>
            <a:r>
              <a:rPr lang="en-US" sz="3600" b="1" dirty="0" smtClean="0">
                <a:solidFill>
                  <a:schemeClr val="tx1"/>
                </a:solidFill>
              </a:rPr>
              <a:t> </a:t>
            </a:r>
            <a:r>
              <a:rPr lang="en-US" sz="3600" b="1" dirty="0" err="1" smtClean="0">
                <a:solidFill>
                  <a:schemeClr val="tx1"/>
                </a:solidFill>
              </a:rPr>
              <a:t>Proses</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
        <p:nvSpPr>
          <p:cNvPr id="12" name="TextBox 11"/>
          <p:cNvSpPr txBox="1"/>
          <p:nvPr/>
        </p:nvSpPr>
        <p:spPr>
          <a:xfrm>
            <a:off x="840259" y="1655805"/>
            <a:ext cx="10379676" cy="4536819"/>
          </a:xfrm>
          <a:prstGeom prst="rect">
            <a:avLst/>
          </a:prstGeom>
          <a:noFill/>
        </p:spPr>
        <p:txBody>
          <a:bodyPr wrap="square" rtlCol="0">
            <a:spAutoFit/>
          </a:bodyPr>
          <a:lstStyle/>
          <a:p>
            <a:pPr algn="just">
              <a:lnSpc>
                <a:spcPct val="150000"/>
              </a:lnSpc>
            </a:pPr>
            <a:r>
              <a:rPr lang="en-US" sz="2800" dirty="0" err="1" smtClean="0"/>
              <a:t>Umur</a:t>
            </a:r>
            <a:r>
              <a:rPr lang="en-US" sz="2800" dirty="0" smtClean="0"/>
              <a:t>  </a:t>
            </a:r>
            <a:r>
              <a:rPr lang="en-US" sz="2800" dirty="0" err="1" smtClean="0"/>
              <a:t>pelayanan</a:t>
            </a:r>
            <a:r>
              <a:rPr lang="en-US" sz="2800" dirty="0" smtClean="0"/>
              <a:t>  </a:t>
            </a:r>
            <a:r>
              <a:rPr lang="en-US" sz="2800" dirty="0" err="1" smtClean="0"/>
              <a:t>seringkali</a:t>
            </a:r>
            <a:r>
              <a:rPr lang="en-US" sz="2800" dirty="0" smtClean="0"/>
              <a:t>  </a:t>
            </a:r>
            <a:r>
              <a:rPr lang="en-US" sz="2800" dirty="0" err="1" smtClean="0"/>
              <a:t>berbeda</a:t>
            </a:r>
            <a:r>
              <a:rPr lang="en-US" sz="2800" dirty="0" smtClean="0"/>
              <a:t>  </a:t>
            </a:r>
            <a:r>
              <a:rPr lang="en-US" sz="2800" dirty="0" err="1" smtClean="0"/>
              <a:t>dengan</a:t>
            </a:r>
            <a:r>
              <a:rPr lang="en-US" sz="2800" dirty="0" smtClean="0"/>
              <a:t>  </a:t>
            </a:r>
            <a:r>
              <a:rPr lang="en-US" sz="2800" dirty="0" err="1" smtClean="0"/>
              <a:t>umur</a:t>
            </a:r>
            <a:r>
              <a:rPr lang="en-US" sz="2800" dirty="0" smtClean="0"/>
              <a:t>  </a:t>
            </a:r>
            <a:r>
              <a:rPr lang="en-US" sz="2800" dirty="0" err="1" smtClean="0"/>
              <a:t>fisiknya</a:t>
            </a:r>
            <a:r>
              <a:rPr lang="en-US" sz="2800" dirty="0" smtClean="0"/>
              <a:t>.  </a:t>
            </a:r>
            <a:r>
              <a:rPr lang="en-US" sz="2800" dirty="0" err="1" smtClean="0"/>
              <a:t>Sebuah</a:t>
            </a:r>
            <a:r>
              <a:rPr lang="en-US" sz="2800" dirty="0" smtClean="0"/>
              <a:t> </a:t>
            </a:r>
            <a:r>
              <a:rPr lang="en-US" sz="2800" dirty="0" err="1" smtClean="0"/>
              <a:t>mesin</a:t>
            </a:r>
            <a:r>
              <a:rPr lang="en-US" sz="2800" dirty="0" smtClean="0"/>
              <a:t>  </a:t>
            </a:r>
            <a:r>
              <a:rPr lang="en-US" sz="2800" dirty="0" err="1" smtClean="0"/>
              <a:t>secara</a:t>
            </a:r>
            <a:r>
              <a:rPr lang="en-US" sz="2800" dirty="0" smtClean="0"/>
              <a:t>  </a:t>
            </a:r>
            <a:r>
              <a:rPr lang="en-US" sz="2800" dirty="0" err="1" smtClean="0"/>
              <a:t>fisik</a:t>
            </a:r>
            <a:r>
              <a:rPr lang="en-US" sz="2800" dirty="0" smtClean="0"/>
              <a:t>  </a:t>
            </a:r>
            <a:r>
              <a:rPr lang="en-US" sz="2800" dirty="0" err="1" smtClean="0"/>
              <a:t>bisa</a:t>
            </a:r>
            <a:r>
              <a:rPr lang="en-US" sz="2800" dirty="0" smtClean="0"/>
              <a:t>  </a:t>
            </a:r>
            <a:r>
              <a:rPr lang="en-US" sz="2800" dirty="0" err="1" smtClean="0"/>
              <a:t>jadi</a:t>
            </a:r>
            <a:r>
              <a:rPr lang="en-US" sz="2800" dirty="0" smtClean="0"/>
              <a:t>  </a:t>
            </a:r>
            <a:r>
              <a:rPr lang="en-US" sz="2800" dirty="0" err="1" smtClean="0"/>
              <a:t>dapat</a:t>
            </a:r>
            <a:r>
              <a:rPr lang="en-US" sz="2800" dirty="0" smtClean="0"/>
              <a:t>  </a:t>
            </a:r>
            <a:r>
              <a:rPr lang="en-US" sz="2800" dirty="0" err="1" smtClean="0"/>
              <a:t>memproduksi</a:t>
            </a:r>
            <a:r>
              <a:rPr lang="en-US" sz="2800" dirty="0" smtClean="0"/>
              <a:t>  </a:t>
            </a:r>
            <a:r>
              <a:rPr lang="en-US" sz="2800" dirty="0" err="1" smtClean="0"/>
              <a:t>sejumlah</a:t>
            </a:r>
            <a:r>
              <a:rPr lang="en-US" sz="2800" dirty="0" smtClean="0"/>
              <a:t>  </a:t>
            </a:r>
            <a:r>
              <a:rPr lang="en-US" sz="2800" dirty="0" err="1" smtClean="0"/>
              <a:t>produk</a:t>
            </a:r>
            <a:r>
              <a:rPr lang="en-US" sz="2800" dirty="0" smtClean="0"/>
              <a:t>  </a:t>
            </a:r>
            <a:r>
              <a:rPr lang="en-US" sz="2800" dirty="0" err="1" smtClean="0"/>
              <a:t>selama</a:t>
            </a:r>
            <a:r>
              <a:rPr lang="en-US" sz="2800" dirty="0" smtClean="0"/>
              <a:t> </a:t>
            </a:r>
            <a:r>
              <a:rPr lang="en-US" sz="2800" dirty="0" err="1" smtClean="0"/>
              <a:t>beberapa</a:t>
            </a:r>
            <a:r>
              <a:rPr lang="en-US" sz="2800" dirty="0" smtClean="0"/>
              <a:t>  </a:t>
            </a:r>
            <a:r>
              <a:rPr lang="en-US" sz="2800" dirty="0" err="1" smtClean="0"/>
              <a:t>tahun</a:t>
            </a:r>
            <a:r>
              <a:rPr lang="en-US" sz="2800" dirty="0" smtClean="0"/>
              <a:t>  </a:t>
            </a:r>
            <a:r>
              <a:rPr lang="en-US" sz="2800" dirty="0" err="1" smtClean="0"/>
              <a:t>melebihi</a:t>
            </a:r>
            <a:r>
              <a:rPr lang="en-US" sz="2800" dirty="0" smtClean="0"/>
              <a:t>  </a:t>
            </a:r>
            <a:r>
              <a:rPr lang="en-US" sz="2800" dirty="0" err="1" smtClean="0"/>
              <a:t>umur</a:t>
            </a:r>
            <a:r>
              <a:rPr lang="en-US" sz="2800" dirty="0" smtClean="0"/>
              <a:t>  </a:t>
            </a:r>
            <a:r>
              <a:rPr lang="en-US" sz="2800" dirty="0" err="1" smtClean="0"/>
              <a:t>pelayanannya</a:t>
            </a:r>
            <a:r>
              <a:rPr lang="en-US" sz="2800" dirty="0" smtClean="0"/>
              <a:t>,  </a:t>
            </a:r>
            <a:r>
              <a:rPr lang="en-US" sz="2800" dirty="0" err="1" smtClean="0"/>
              <a:t>tetapi</a:t>
            </a:r>
            <a:r>
              <a:rPr lang="en-US" sz="2800" dirty="0" smtClean="0"/>
              <a:t>  </a:t>
            </a:r>
            <a:r>
              <a:rPr lang="en-US" sz="2800" dirty="0" err="1" smtClean="0"/>
              <a:t>bisa</a:t>
            </a:r>
            <a:r>
              <a:rPr lang="en-US" sz="2800" dirty="0" smtClean="0"/>
              <a:t>  </a:t>
            </a:r>
            <a:r>
              <a:rPr lang="en-US" sz="2800" dirty="0" err="1" smtClean="0"/>
              <a:t>jadi</a:t>
            </a:r>
            <a:r>
              <a:rPr lang="en-US" sz="2800" dirty="0" smtClean="0"/>
              <a:t>  </a:t>
            </a:r>
            <a:r>
              <a:rPr lang="en-US" sz="2800" dirty="0" err="1" smtClean="0"/>
              <a:t>sebuah</a:t>
            </a:r>
            <a:r>
              <a:rPr lang="en-US" sz="2800" dirty="0" smtClean="0"/>
              <a:t> </a:t>
            </a:r>
            <a:r>
              <a:rPr lang="en-US" sz="2800" dirty="0" err="1" smtClean="0"/>
              <a:t>perusahaan</a:t>
            </a:r>
            <a:r>
              <a:rPr lang="en-US" sz="2800" dirty="0" smtClean="0"/>
              <a:t>  </a:t>
            </a:r>
            <a:r>
              <a:rPr lang="en-US" sz="2800" dirty="0" err="1" smtClean="0"/>
              <a:t>tidak</a:t>
            </a:r>
            <a:r>
              <a:rPr lang="en-US" sz="2800" dirty="0" smtClean="0"/>
              <a:t>  </a:t>
            </a:r>
            <a:r>
              <a:rPr lang="en-US" sz="2800" dirty="0" err="1" smtClean="0"/>
              <a:t>menggunakan</a:t>
            </a:r>
            <a:r>
              <a:rPr lang="en-US" sz="2800" dirty="0" smtClean="0"/>
              <a:t>  </a:t>
            </a:r>
            <a:r>
              <a:rPr lang="en-US" sz="2800" dirty="0" err="1" smtClean="0"/>
              <a:t>mesin</a:t>
            </a:r>
            <a:r>
              <a:rPr lang="en-US" sz="2800" dirty="0" smtClean="0"/>
              <a:t>  </a:t>
            </a:r>
            <a:r>
              <a:rPr lang="en-US" sz="2800" dirty="0" err="1" smtClean="0"/>
              <a:t>tersebut</a:t>
            </a:r>
            <a:r>
              <a:rPr lang="en-US" sz="2800" dirty="0" smtClean="0"/>
              <a:t>  </a:t>
            </a:r>
            <a:r>
              <a:rPr lang="en-US" sz="2800" dirty="0" err="1" smtClean="0"/>
              <a:t>selama</a:t>
            </a:r>
            <a:r>
              <a:rPr lang="en-US" sz="2800" dirty="0" smtClean="0"/>
              <a:t>  </a:t>
            </a:r>
            <a:r>
              <a:rPr lang="en-US" sz="2800" dirty="0" err="1" smtClean="0"/>
              <a:t>tahun</a:t>
            </a:r>
            <a:r>
              <a:rPr lang="en-US" sz="2800" dirty="0" smtClean="0"/>
              <a:t>  </a:t>
            </a:r>
            <a:r>
              <a:rPr lang="en-US" sz="2800" dirty="0" err="1" smtClean="0"/>
              <a:t>itu</a:t>
            </a:r>
            <a:r>
              <a:rPr lang="en-US" sz="2800" dirty="0" smtClean="0"/>
              <a:t>  </a:t>
            </a:r>
            <a:r>
              <a:rPr lang="en-US" sz="2800" dirty="0" err="1" smtClean="0"/>
              <a:t>karena</a:t>
            </a:r>
            <a:r>
              <a:rPr lang="en-US" sz="2800" dirty="0" smtClean="0"/>
              <a:t>  </a:t>
            </a:r>
            <a:r>
              <a:rPr lang="en-US" sz="2800" dirty="0" err="1" smtClean="0"/>
              <a:t>biaya</a:t>
            </a:r>
            <a:r>
              <a:rPr lang="en-US" sz="2800" dirty="0" smtClean="0"/>
              <a:t> </a:t>
            </a:r>
            <a:r>
              <a:rPr lang="en-US" sz="2800" dirty="0" err="1" smtClean="0"/>
              <a:t>produk</a:t>
            </a:r>
            <a:r>
              <a:rPr lang="en-US" sz="2800" dirty="0" smtClean="0"/>
              <a:t> </a:t>
            </a:r>
            <a:r>
              <a:rPr lang="en-US" sz="2800" dirty="0" err="1" smtClean="0"/>
              <a:t>dalam</a:t>
            </a:r>
            <a:r>
              <a:rPr lang="en-US" sz="2800" dirty="0" smtClean="0"/>
              <a:t> </a:t>
            </a:r>
            <a:r>
              <a:rPr lang="en-US" sz="2800" dirty="0" err="1" smtClean="0"/>
              <a:t>tahun-tahun</a:t>
            </a:r>
            <a:r>
              <a:rPr lang="en-US" sz="2800" dirty="0" smtClean="0"/>
              <a:t> </a:t>
            </a:r>
            <a:r>
              <a:rPr lang="en-US" sz="2800" dirty="0" err="1" smtClean="0"/>
              <a:t>terakhir</a:t>
            </a:r>
            <a:r>
              <a:rPr lang="en-US" sz="2800" dirty="0" smtClean="0"/>
              <a:t> </a:t>
            </a:r>
            <a:r>
              <a:rPr lang="en-US" sz="2800" dirty="0" err="1" smtClean="0"/>
              <a:t>mungkin</a:t>
            </a:r>
            <a:r>
              <a:rPr lang="en-US" sz="2800" dirty="0" smtClean="0"/>
              <a:t> </a:t>
            </a:r>
            <a:r>
              <a:rPr lang="en-US" sz="2800" dirty="0" err="1" smtClean="0"/>
              <a:t>akan</a:t>
            </a:r>
            <a:r>
              <a:rPr lang="en-US" sz="2800" dirty="0" smtClean="0"/>
              <a:t> </a:t>
            </a:r>
            <a:r>
              <a:rPr lang="en-US" sz="2800" dirty="0" err="1" smtClean="0"/>
              <a:t>menjadi</a:t>
            </a:r>
            <a:r>
              <a:rPr lang="en-US" sz="2800" dirty="0" smtClean="0"/>
              <a:t> </a:t>
            </a:r>
            <a:r>
              <a:rPr lang="en-US" sz="2800" dirty="0" err="1" smtClean="0"/>
              <a:t>sangat</a:t>
            </a:r>
            <a:r>
              <a:rPr lang="en-US" sz="2800" dirty="0" smtClean="0"/>
              <a:t> </a:t>
            </a:r>
            <a:r>
              <a:rPr lang="en-US" sz="2800" dirty="0" err="1" smtClean="0"/>
              <a:t>tinggi</a:t>
            </a:r>
            <a:r>
              <a:rPr lang="en-US" sz="28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Faktor</a:t>
            </a:r>
            <a:r>
              <a:rPr lang="en-US" sz="3600" b="1" dirty="0" smtClean="0">
                <a:solidFill>
                  <a:schemeClr val="tx1"/>
                </a:solidFill>
              </a:rPr>
              <a:t> yang </a:t>
            </a:r>
            <a:r>
              <a:rPr lang="en-US" sz="3600" b="1" dirty="0" err="1" smtClean="0">
                <a:solidFill>
                  <a:schemeClr val="tx1"/>
                </a:solidFill>
              </a:rPr>
              <a:t>Terlibat</a:t>
            </a:r>
            <a:r>
              <a:rPr lang="en-US" sz="3600" b="1" dirty="0" smtClean="0">
                <a:solidFill>
                  <a:schemeClr val="tx1"/>
                </a:solidFill>
              </a:rPr>
              <a:t> </a:t>
            </a:r>
            <a:r>
              <a:rPr lang="en-US" sz="3600" b="1" dirty="0" err="1" smtClean="0">
                <a:solidFill>
                  <a:schemeClr val="tx1"/>
                </a:solidFill>
              </a:rPr>
              <a:t>dalam</a:t>
            </a:r>
            <a:r>
              <a:rPr lang="en-US" sz="3600" b="1" dirty="0" smtClean="0">
                <a:solidFill>
                  <a:schemeClr val="tx1"/>
                </a:solidFill>
              </a:rPr>
              <a:t> </a:t>
            </a:r>
            <a:r>
              <a:rPr lang="en-US" sz="3600" b="1" dirty="0" err="1" smtClean="0">
                <a:solidFill>
                  <a:schemeClr val="tx1"/>
                </a:solidFill>
              </a:rPr>
              <a:t>Proses</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
        <p:nvSpPr>
          <p:cNvPr id="8" name="TextBox 7"/>
          <p:cNvSpPr txBox="1"/>
          <p:nvPr/>
        </p:nvSpPr>
        <p:spPr>
          <a:xfrm>
            <a:off x="395415" y="1458097"/>
            <a:ext cx="11417643" cy="3244158"/>
          </a:xfrm>
          <a:prstGeom prst="rect">
            <a:avLst/>
          </a:prstGeom>
          <a:noFill/>
        </p:spPr>
        <p:txBody>
          <a:bodyPr wrap="square" rtlCol="0">
            <a:spAutoFit/>
          </a:bodyPr>
          <a:lstStyle/>
          <a:p>
            <a:pPr algn="just">
              <a:lnSpc>
                <a:spcPct val="150000"/>
              </a:lnSpc>
            </a:pPr>
            <a:r>
              <a:rPr lang="en-US" sz="2800" dirty="0" err="1" smtClean="0"/>
              <a:t>Terdapat</a:t>
            </a:r>
            <a:r>
              <a:rPr lang="en-US" sz="2800" dirty="0" smtClean="0"/>
              <a:t>  </a:t>
            </a:r>
            <a:r>
              <a:rPr lang="en-US" sz="2800" dirty="0" err="1" smtClean="0"/>
              <a:t>dua</a:t>
            </a:r>
            <a:r>
              <a:rPr lang="en-US" sz="2800" dirty="0" smtClean="0"/>
              <a:t>  </a:t>
            </a:r>
            <a:r>
              <a:rPr lang="en-US" sz="2800" dirty="0" err="1" smtClean="0"/>
              <a:t>alasan</a:t>
            </a:r>
            <a:r>
              <a:rPr lang="en-US" sz="2800" dirty="0" smtClean="0"/>
              <a:t>  </a:t>
            </a:r>
            <a:r>
              <a:rPr lang="en-US" sz="2800" dirty="0" err="1" smtClean="0"/>
              <a:t>mengapa</a:t>
            </a:r>
            <a:r>
              <a:rPr lang="en-US" sz="2800" dirty="0" smtClean="0"/>
              <a:t>  </a:t>
            </a:r>
            <a:r>
              <a:rPr lang="en-US" sz="2800" dirty="0" err="1" smtClean="0"/>
              <a:t>sebuah</a:t>
            </a:r>
            <a:r>
              <a:rPr lang="en-US" sz="2800" dirty="0" smtClean="0"/>
              <a:t>  </a:t>
            </a:r>
            <a:r>
              <a:rPr lang="en-US" sz="2800" dirty="0" err="1" smtClean="0"/>
              <a:t>aktiva</a:t>
            </a:r>
            <a:r>
              <a:rPr lang="en-US" sz="2800" dirty="0" smtClean="0"/>
              <a:t>  </a:t>
            </a:r>
            <a:r>
              <a:rPr lang="en-US" sz="2800" dirty="0" err="1" smtClean="0"/>
              <a:t>ditarik</a:t>
            </a:r>
            <a:r>
              <a:rPr lang="en-US" sz="2800" dirty="0" smtClean="0"/>
              <a:t>  </a:t>
            </a:r>
            <a:r>
              <a:rPr lang="en-US" sz="2800" dirty="0" err="1" smtClean="0"/>
              <a:t>dari</a:t>
            </a:r>
            <a:r>
              <a:rPr lang="en-US" sz="2800" dirty="0" smtClean="0"/>
              <a:t> </a:t>
            </a:r>
            <a:r>
              <a:rPr lang="en-US" sz="2800" dirty="0" err="1" smtClean="0"/>
              <a:t>penggunaannya</a:t>
            </a:r>
            <a:r>
              <a:rPr lang="en-US" sz="2800" dirty="0" smtClean="0"/>
              <a:t>,  </a:t>
            </a:r>
            <a:r>
              <a:rPr lang="en-US" sz="2800" dirty="0" err="1" smtClean="0"/>
              <a:t>antara</a:t>
            </a:r>
            <a:r>
              <a:rPr lang="en-US" sz="2800" dirty="0" smtClean="0"/>
              <a:t>  lain:  </a:t>
            </a:r>
            <a:r>
              <a:rPr lang="en-US" sz="2800" dirty="0" err="1" smtClean="0"/>
              <a:t>faktor-faktor</a:t>
            </a:r>
            <a:r>
              <a:rPr lang="en-US" sz="2800" dirty="0" smtClean="0"/>
              <a:t>  </a:t>
            </a:r>
            <a:r>
              <a:rPr lang="en-US" sz="2800" dirty="0" err="1" smtClean="0"/>
              <a:t>fisik</a:t>
            </a:r>
            <a:r>
              <a:rPr lang="en-US" sz="2800" dirty="0" smtClean="0"/>
              <a:t>  </a:t>
            </a:r>
            <a:r>
              <a:rPr lang="en-US" sz="2800" dirty="0" err="1" smtClean="0"/>
              <a:t>dan</a:t>
            </a:r>
            <a:r>
              <a:rPr lang="en-US" sz="2800" dirty="0" smtClean="0"/>
              <a:t>  </a:t>
            </a:r>
            <a:r>
              <a:rPr lang="en-US" sz="2800" dirty="0" err="1" smtClean="0"/>
              <a:t>faktor-faktor</a:t>
            </a:r>
            <a:r>
              <a:rPr lang="en-US" sz="2800" dirty="0" smtClean="0"/>
              <a:t>  </a:t>
            </a:r>
            <a:r>
              <a:rPr lang="en-US" sz="2800" dirty="0" err="1" smtClean="0"/>
              <a:t>ekonomi</a:t>
            </a:r>
            <a:r>
              <a:rPr lang="en-US" sz="2800" dirty="0" smtClean="0"/>
              <a:t>. Yang  </a:t>
            </a:r>
            <a:r>
              <a:rPr lang="en-US" sz="2800" dirty="0" err="1" smtClean="0"/>
              <a:t>termasuk</a:t>
            </a:r>
            <a:r>
              <a:rPr lang="en-US" sz="2800" dirty="0" smtClean="0"/>
              <a:t>  </a:t>
            </a:r>
            <a:r>
              <a:rPr lang="en-US" sz="2800" dirty="0" err="1" smtClean="0"/>
              <a:t>faktor-faktor</a:t>
            </a:r>
            <a:r>
              <a:rPr lang="en-US" sz="2800" dirty="0" smtClean="0"/>
              <a:t>  </a:t>
            </a:r>
            <a:r>
              <a:rPr lang="en-US" sz="2800" dirty="0" err="1" smtClean="0"/>
              <a:t>fisik</a:t>
            </a:r>
            <a:r>
              <a:rPr lang="en-US" sz="2800" dirty="0" smtClean="0"/>
              <a:t>  </a:t>
            </a:r>
            <a:r>
              <a:rPr lang="en-US" sz="2800" dirty="0" err="1" smtClean="0"/>
              <a:t>antara</a:t>
            </a:r>
            <a:r>
              <a:rPr lang="en-US" sz="2800" dirty="0" smtClean="0"/>
              <a:t>  lain  </a:t>
            </a:r>
            <a:r>
              <a:rPr lang="en-US" sz="2800" dirty="0" err="1" smtClean="0"/>
              <a:t>keausan</a:t>
            </a:r>
            <a:r>
              <a:rPr lang="en-US" sz="2800" dirty="0" smtClean="0"/>
              <a:t>,  </a:t>
            </a:r>
            <a:r>
              <a:rPr lang="en-US" sz="2800" dirty="0" err="1" smtClean="0"/>
              <a:t>dekomposisi</a:t>
            </a:r>
            <a:r>
              <a:rPr lang="en-US" sz="2800" dirty="0" smtClean="0"/>
              <a:t>,  </a:t>
            </a:r>
            <a:r>
              <a:rPr lang="en-US" sz="2800" dirty="0" err="1" smtClean="0"/>
              <a:t>serta</a:t>
            </a:r>
            <a:r>
              <a:rPr lang="en-US" sz="2800" dirty="0" smtClean="0"/>
              <a:t> </a:t>
            </a:r>
            <a:r>
              <a:rPr lang="en-US" sz="2800" dirty="0" err="1" smtClean="0"/>
              <a:t>kerusakan</a:t>
            </a:r>
            <a:r>
              <a:rPr lang="en-US" sz="2800" dirty="0" smtClean="0"/>
              <a:t>  yang  </a:t>
            </a:r>
            <a:r>
              <a:rPr lang="en-US" sz="2800" dirty="0" err="1" smtClean="0"/>
              <a:t>membuat</a:t>
            </a:r>
            <a:r>
              <a:rPr lang="en-US" sz="2800" dirty="0" smtClean="0"/>
              <a:t>  asset  </a:t>
            </a:r>
            <a:r>
              <a:rPr lang="en-US" sz="2800" dirty="0" err="1" smtClean="0"/>
              <a:t>itu</a:t>
            </a:r>
            <a:r>
              <a:rPr lang="en-US" sz="2800" dirty="0" smtClean="0"/>
              <a:t>  </a:t>
            </a:r>
            <a:r>
              <a:rPr lang="en-US" sz="2800" dirty="0" err="1" smtClean="0"/>
              <a:t>tidak</a:t>
            </a:r>
            <a:r>
              <a:rPr lang="en-US" sz="2800" dirty="0" smtClean="0"/>
              <a:t>  </a:t>
            </a:r>
            <a:r>
              <a:rPr lang="en-US" sz="2800" dirty="0" err="1" smtClean="0"/>
              <a:t>dapat</a:t>
            </a:r>
            <a:r>
              <a:rPr lang="en-US" sz="2800" dirty="0" smtClean="0"/>
              <a:t>  </a:t>
            </a:r>
            <a:r>
              <a:rPr lang="en-US" sz="2800" dirty="0" err="1" smtClean="0"/>
              <a:t>berfungsi</a:t>
            </a:r>
            <a:r>
              <a:rPr lang="en-US" sz="2800" dirty="0" smtClean="0"/>
              <a:t>  </a:t>
            </a:r>
            <a:r>
              <a:rPr lang="en-US" sz="2800" dirty="0" err="1" smtClean="0"/>
              <a:t>secara</a:t>
            </a:r>
            <a:r>
              <a:rPr lang="en-US" sz="2800" dirty="0" smtClean="0"/>
              <a:t>  </a:t>
            </a:r>
            <a:r>
              <a:rPr lang="en-US" sz="2800" dirty="0" err="1" smtClean="0"/>
              <a:t>maksimal</a:t>
            </a:r>
            <a:r>
              <a:rPr lang="en-US" sz="28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Faktor</a:t>
            </a:r>
            <a:r>
              <a:rPr lang="en-US" sz="3600" b="1" dirty="0" smtClean="0">
                <a:solidFill>
                  <a:schemeClr val="tx1"/>
                </a:solidFill>
              </a:rPr>
              <a:t> yang </a:t>
            </a:r>
            <a:r>
              <a:rPr lang="en-US" sz="3600" b="1" dirty="0" err="1" smtClean="0">
                <a:solidFill>
                  <a:schemeClr val="tx1"/>
                </a:solidFill>
              </a:rPr>
              <a:t>Terlibat</a:t>
            </a:r>
            <a:r>
              <a:rPr lang="en-US" sz="3600" b="1" dirty="0" smtClean="0">
                <a:solidFill>
                  <a:schemeClr val="tx1"/>
                </a:solidFill>
              </a:rPr>
              <a:t> </a:t>
            </a:r>
            <a:r>
              <a:rPr lang="en-US" sz="3600" b="1" dirty="0" err="1" smtClean="0">
                <a:solidFill>
                  <a:schemeClr val="tx1"/>
                </a:solidFill>
              </a:rPr>
              <a:t>dalam</a:t>
            </a:r>
            <a:r>
              <a:rPr lang="en-US" sz="3600" b="1" dirty="0" smtClean="0">
                <a:solidFill>
                  <a:schemeClr val="tx1"/>
                </a:solidFill>
              </a:rPr>
              <a:t> </a:t>
            </a:r>
            <a:r>
              <a:rPr lang="en-US" sz="3600" b="1" dirty="0" err="1" smtClean="0">
                <a:solidFill>
                  <a:schemeClr val="tx1"/>
                </a:solidFill>
              </a:rPr>
              <a:t>Proses</a:t>
            </a:r>
            <a:r>
              <a:rPr lang="en-US" sz="3600" b="1" dirty="0" smtClean="0">
                <a:solidFill>
                  <a:schemeClr val="tx1"/>
                </a:solidFill>
              </a:rPr>
              <a:t> </a:t>
            </a:r>
            <a:r>
              <a:rPr lang="en-US" sz="3600" b="1" dirty="0" err="1" smtClean="0">
                <a:solidFill>
                  <a:schemeClr val="tx1"/>
                </a:solidFill>
              </a:rPr>
              <a:t>Penyusutan</a:t>
            </a:r>
            <a:endParaRPr lang="en-US" sz="3600" b="1" dirty="0">
              <a:solidFill>
                <a:schemeClr val="tx1"/>
              </a:solidFill>
            </a:endParaRPr>
          </a:p>
        </p:txBody>
      </p:sp>
      <p:sp>
        <p:nvSpPr>
          <p:cNvPr id="7" name="TextBox 6"/>
          <p:cNvSpPr txBox="1"/>
          <p:nvPr/>
        </p:nvSpPr>
        <p:spPr>
          <a:xfrm>
            <a:off x="543697" y="1087388"/>
            <a:ext cx="11121081" cy="5632311"/>
          </a:xfrm>
          <a:prstGeom prst="rect">
            <a:avLst/>
          </a:prstGeom>
          <a:noFill/>
        </p:spPr>
        <p:txBody>
          <a:bodyPr wrap="square" rtlCol="0">
            <a:spAutoFit/>
          </a:bodyPr>
          <a:lstStyle/>
          <a:p>
            <a:pPr algn="just">
              <a:lnSpc>
                <a:spcPct val="150000"/>
              </a:lnSpc>
            </a:pPr>
            <a:r>
              <a:rPr lang="en-US" sz="2400" dirty="0" err="1" smtClean="0"/>
              <a:t>Faktor-faktor</a:t>
            </a:r>
            <a:r>
              <a:rPr lang="en-US" sz="2400" dirty="0" smtClean="0"/>
              <a:t> </a:t>
            </a:r>
            <a:r>
              <a:rPr lang="en-US" sz="2400" dirty="0" err="1" smtClean="0"/>
              <a:t>fisik</a:t>
            </a:r>
            <a:r>
              <a:rPr lang="en-US" sz="2400" dirty="0" smtClean="0"/>
              <a:t> </a:t>
            </a:r>
            <a:r>
              <a:rPr lang="en-US" sz="2400" dirty="0" err="1" smtClean="0"/>
              <a:t>ini</a:t>
            </a:r>
            <a:r>
              <a:rPr lang="en-US" sz="2400" dirty="0" smtClean="0"/>
              <a:t> </a:t>
            </a:r>
            <a:r>
              <a:rPr lang="en-US" sz="2400" dirty="0" err="1" smtClean="0"/>
              <a:t>menetapkan</a:t>
            </a:r>
            <a:r>
              <a:rPr lang="en-US" sz="2400" dirty="0" smtClean="0"/>
              <a:t> </a:t>
            </a:r>
            <a:r>
              <a:rPr lang="en-US" sz="2400" dirty="0" err="1" smtClean="0"/>
              <a:t>batas</a:t>
            </a:r>
            <a:r>
              <a:rPr lang="en-US" sz="2400" dirty="0" smtClean="0"/>
              <a:t> </a:t>
            </a:r>
            <a:r>
              <a:rPr lang="en-US" sz="2400" dirty="0" err="1" smtClean="0"/>
              <a:t>luar</a:t>
            </a:r>
            <a:r>
              <a:rPr lang="en-US" sz="2400" dirty="0" smtClean="0"/>
              <a:t> </a:t>
            </a:r>
            <a:r>
              <a:rPr lang="en-US" sz="2400" dirty="0" err="1" smtClean="0"/>
              <a:t>dalam</a:t>
            </a:r>
            <a:r>
              <a:rPr lang="en-US" sz="2400" dirty="0" smtClean="0"/>
              <a:t> </a:t>
            </a:r>
            <a:r>
              <a:rPr lang="en-US" sz="2400" dirty="0" err="1" smtClean="0"/>
              <a:t>penentuan</a:t>
            </a:r>
            <a:r>
              <a:rPr lang="en-US" sz="2400" dirty="0" smtClean="0"/>
              <a:t> </a:t>
            </a:r>
            <a:r>
              <a:rPr lang="en-US" sz="2400" dirty="0" err="1" smtClean="0"/>
              <a:t>umur</a:t>
            </a:r>
            <a:r>
              <a:rPr lang="en-US" sz="2400" dirty="0" smtClean="0"/>
              <a:t> </a:t>
            </a:r>
            <a:r>
              <a:rPr lang="en-US" sz="2400" dirty="0" err="1" smtClean="0"/>
              <a:t>pelayanan</a:t>
            </a:r>
            <a:r>
              <a:rPr lang="en-US" sz="2400" dirty="0" smtClean="0"/>
              <a:t> </a:t>
            </a:r>
            <a:r>
              <a:rPr lang="en-US" sz="2400" dirty="0" err="1" smtClean="0"/>
              <a:t>suatu</a:t>
            </a:r>
            <a:r>
              <a:rPr lang="en-US" sz="2400" dirty="0" smtClean="0"/>
              <a:t> </a:t>
            </a:r>
            <a:r>
              <a:rPr lang="en-US" sz="2400" dirty="0" err="1" smtClean="0"/>
              <a:t>aktiva</a:t>
            </a:r>
            <a:r>
              <a:rPr lang="en-US" sz="2400" dirty="0" smtClean="0"/>
              <a:t>.  </a:t>
            </a:r>
            <a:r>
              <a:rPr lang="en-US" sz="2400" dirty="0" err="1" smtClean="0"/>
              <a:t>Sedangkan</a:t>
            </a:r>
            <a:r>
              <a:rPr lang="en-US" sz="2400" dirty="0" smtClean="0"/>
              <a:t>  </a:t>
            </a:r>
            <a:r>
              <a:rPr lang="en-US" sz="2400" dirty="0" err="1" smtClean="0"/>
              <a:t>faktor-faktor</a:t>
            </a:r>
            <a:r>
              <a:rPr lang="en-US" sz="2400" dirty="0" smtClean="0"/>
              <a:t>  </a:t>
            </a:r>
            <a:r>
              <a:rPr lang="en-US" sz="2400" dirty="0" err="1" smtClean="0"/>
              <a:t>ekonomi</a:t>
            </a:r>
            <a:r>
              <a:rPr lang="en-US" sz="2400" dirty="0" smtClean="0"/>
              <a:t>  </a:t>
            </a:r>
            <a:r>
              <a:rPr lang="en-US" sz="2400" dirty="0" err="1" smtClean="0"/>
              <a:t>atau</a:t>
            </a:r>
            <a:r>
              <a:rPr lang="en-US" sz="2400" dirty="0" smtClean="0"/>
              <a:t>  </a:t>
            </a:r>
            <a:r>
              <a:rPr lang="en-US" sz="2400" dirty="0" err="1" smtClean="0"/>
              <a:t>fungsional</a:t>
            </a:r>
            <a:r>
              <a:rPr lang="en-US" sz="2400" dirty="0" smtClean="0"/>
              <a:t>  </a:t>
            </a:r>
            <a:r>
              <a:rPr lang="en-US" sz="2400" dirty="0" err="1" smtClean="0"/>
              <a:t>dapat</a:t>
            </a:r>
            <a:r>
              <a:rPr lang="en-US" sz="2400" dirty="0" smtClean="0"/>
              <a:t>  </a:t>
            </a:r>
            <a:r>
              <a:rPr lang="en-US" sz="2400" dirty="0" err="1" smtClean="0"/>
              <a:t>dibedakan</a:t>
            </a:r>
            <a:r>
              <a:rPr lang="en-US" sz="2400" dirty="0" smtClean="0"/>
              <a:t>  </a:t>
            </a:r>
            <a:r>
              <a:rPr lang="en-US" sz="2400" dirty="0" err="1" smtClean="0"/>
              <a:t>ke</a:t>
            </a:r>
            <a:r>
              <a:rPr lang="en-US" sz="2400" dirty="0" smtClean="0"/>
              <a:t> </a:t>
            </a:r>
            <a:r>
              <a:rPr lang="en-US" sz="2400" dirty="0" err="1" smtClean="0"/>
              <a:t>dalam</a:t>
            </a:r>
            <a:r>
              <a:rPr lang="en-US" sz="2400" dirty="0" smtClean="0"/>
              <a:t> </a:t>
            </a:r>
            <a:r>
              <a:rPr lang="en-US" sz="2400" dirty="0" err="1" smtClean="0"/>
              <a:t>tiga</a:t>
            </a:r>
            <a:r>
              <a:rPr lang="en-US" sz="2400" dirty="0" smtClean="0"/>
              <a:t> </a:t>
            </a:r>
            <a:r>
              <a:rPr lang="en-US" sz="2400" dirty="0" err="1" smtClean="0"/>
              <a:t>kategori</a:t>
            </a:r>
            <a:r>
              <a:rPr lang="en-US" sz="2400" dirty="0" smtClean="0"/>
              <a:t> </a:t>
            </a:r>
            <a:r>
              <a:rPr lang="en-US" sz="2400" dirty="0" err="1" smtClean="0"/>
              <a:t>berikut</a:t>
            </a:r>
            <a:r>
              <a:rPr lang="en-US" sz="2400" dirty="0" smtClean="0"/>
              <a:t> </a:t>
            </a:r>
            <a:r>
              <a:rPr lang="en-US" sz="2400" dirty="0" err="1" smtClean="0"/>
              <a:t>ini</a:t>
            </a:r>
            <a:r>
              <a:rPr lang="en-US" sz="2400" dirty="0" smtClean="0"/>
              <a:t>:</a:t>
            </a:r>
          </a:p>
          <a:p>
            <a:pPr marL="469900" lvl="1" indent="-457200" algn="just">
              <a:lnSpc>
                <a:spcPct val="150000"/>
              </a:lnSpc>
              <a:buFont typeface="+mj-lt"/>
              <a:buAutoNum type="arabicPeriod"/>
            </a:pPr>
            <a:r>
              <a:rPr lang="en-US" sz="2400" dirty="0" err="1" smtClean="0"/>
              <a:t>Ketidaklayakan</a:t>
            </a:r>
            <a:r>
              <a:rPr lang="en-US" sz="2400" dirty="0" smtClean="0"/>
              <a:t>,  </a:t>
            </a:r>
            <a:r>
              <a:rPr lang="en-US" sz="2400" dirty="0" err="1" smtClean="0"/>
              <a:t>merupakan</a:t>
            </a:r>
            <a:r>
              <a:rPr lang="en-US" sz="2400" dirty="0" smtClean="0"/>
              <a:t>  </a:t>
            </a:r>
            <a:r>
              <a:rPr lang="en-US" sz="2400" dirty="0" err="1" smtClean="0"/>
              <a:t>suatu</a:t>
            </a:r>
            <a:r>
              <a:rPr lang="en-US" sz="2400" dirty="0" smtClean="0"/>
              <a:t>  </a:t>
            </a:r>
            <a:r>
              <a:rPr lang="en-US" sz="2400" dirty="0" err="1" smtClean="0"/>
              <a:t>keadaan</a:t>
            </a:r>
            <a:r>
              <a:rPr lang="en-US" sz="2400" dirty="0" smtClean="0"/>
              <a:t>  </a:t>
            </a:r>
            <a:r>
              <a:rPr lang="en-US" sz="2400" dirty="0" err="1" smtClean="0"/>
              <a:t>di</a:t>
            </a:r>
            <a:r>
              <a:rPr lang="en-US" sz="2400" dirty="0" smtClean="0"/>
              <a:t>  </a:t>
            </a:r>
            <a:r>
              <a:rPr lang="en-US" sz="2400" dirty="0" err="1" smtClean="0"/>
              <a:t>mana</a:t>
            </a:r>
            <a:r>
              <a:rPr lang="en-US" sz="2400" dirty="0" smtClean="0"/>
              <a:t>  </a:t>
            </a:r>
            <a:r>
              <a:rPr lang="en-US" sz="2400" dirty="0" err="1" smtClean="0"/>
              <a:t>suatu</a:t>
            </a:r>
            <a:r>
              <a:rPr lang="en-US" sz="2400" dirty="0" smtClean="0"/>
              <a:t>  </a:t>
            </a:r>
            <a:r>
              <a:rPr lang="en-US" sz="2400" dirty="0" err="1" smtClean="0"/>
              <a:t>aktiva</a:t>
            </a:r>
            <a:r>
              <a:rPr lang="en-US" sz="2400" dirty="0" smtClean="0"/>
              <a:t>  </a:t>
            </a:r>
            <a:r>
              <a:rPr lang="en-US" sz="2400" dirty="0" err="1" smtClean="0"/>
              <a:t>tidak</a:t>
            </a:r>
            <a:r>
              <a:rPr lang="en-US" sz="2400" dirty="0" smtClean="0"/>
              <a:t> </a:t>
            </a:r>
            <a:r>
              <a:rPr lang="en-US" sz="2400" dirty="0" err="1" smtClean="0"/>
              <a:t>lagi</a:t>
            </a:r>
            <a:r>
              <a:rPr lang="en-US" sz="2400" dirty="0" smtClean="0"/>
              <a:t>  </a:t>
            </a:r>
            <a:r>
              <a:rPr lang="en-US" sz="2400" dirty="0" err="1" smtClean="0"/>
              <a:t>berguna</a:t>
            </a:r>
            <a:r>
              <a:rPr lang="en-US" sz="2400" dirty="0" smtClean="0"/>
              <a:t>  </a:t>
            </a:r>
            <a:r>
              <a:rPr lang="en-US" sz="2400" dirty="0" err="1" smtClean="0"/>
              <a:t>lagi</a:t>
            </a:r>
            <a:r>
              <a:rPr lang="en-US" sz="2400" dirty="0" smtClean="0"/>
              <a:t>  </a:t>
            </a:r>
            <a:r>
              <a:rPr lang="en-US" sz="2400" dirty="0" err="1" smtClean="0"/>
              <a:t>bagi</a:t>
            </a:r>
            <a:r>
              <a:rPr lang="en-US" sz="2400" dirty="0" smtClean="0"/>
              <a:t>  </a:t>
            </a:r>
            <a:r>
              <a:rPr lang="en-US" sz="2400" dirty="0" err="1" smtClean="0"/>
              <a:t>suatu</a:t>
            </a:r>
            <a:r>
              <a:rPr lang="en-US" sz="2400" dirty="0" smtClean="0"/>
              <a:t>  </a:t>
            </a:r>
            <a:r>
              <a:rPr lang="en-US" sz="2400" dirty="0" err="1" smtClean="0"/>
              <a:t>perusahaan</a:t>
            </a:r>
            <a:r>
              <a:rPr lang="en-US" sz="2400" dirty="0" smtClean="0"/>
              <a:t>  </a:t>
            </a:r>
            <a:r>
              <a:rPr lang="en-US" sz="2400" dirty="0" err="1" smtClean="0"/>
              <a:t>karena</a:t>
            </a:r>
            <a:r>
              <a:rPr lang="en-US" sz="2400" dirty="0" smtClean="0"/>
              <a:t>  </a:t>
            </a:r>
            <a:r>
              <a:rPr lang="en-US" sz="2400" dirty="0" err="1" smtClean="0"/>
              <a:t>permintaan</a:t>
            </a:r>
            <a:r>
              <a:rPr lang="en-US" sz="2400" dirty="0" smtClean="0"/>
              <a:t>  </a:t>
            </a:r>
            <a:r>
              <a:rPr lang="en-US" sz="2400" dirty="0" err="1" smtClean="0"/>
              <a:t>produk</a:t>
            </a:r>
            <a:r>
              <a:rPr lang="en-US" sz="2400" dirty="0" smtClean="0"/>
              <a:t> </a:t>
            </a:r>
            <a:r>
              <a:rPr lang="en-US" sz="2400" dirty="0" err="1" smtClean="0"/>
              <a:t>perusahaa</a:t>
            </a:r>
            <a:r>
              <a:rPr lang="en-US" sz="2400" dirty="0" smtClean="0"/>
              <a:t> </a:t>
            </a:r>
            <a:r>
              <a:rPr lang="en-US" sz="2400" dirty="0" err="1" smtClean="0"/>
              <a:t>tidak</a:t>
            </a:r>
            <a:r>
              <a:rPr lang="en-US" sz="2400" dirty="0" smtClean="0"/>
              <a:t> </a:t>
            </a:r>
            <a:r>
              <a:rPr lang="en-US" sz="2400" dirty="0" err="1" smtClean="0"/>
              <a:t>meningkat</a:t>
            </a:r>
            <a:r>
              <a:rPr lang="en-US" sz="2400" dirty="0" smtClean="0"/>
              <a:t>. </a:t>
            </a:r>
          </a:p>
          <a:p>
            <a:pPr marL="469900" lvl="1" indent="-457200" algn="just">
              <a:lnSpc>
                <a:spcPct val="150000"/>
              </a:lnSpc>
              <a:buFont typeface="+mj-lt"/>
              <a:buAutoNum type="arabicPeriod"/>
            </a:pPr>
            <a:r>
              <a:rPr lang="en-US" sz="2400" dirty="0" err="1" smtClean="0"/>
              <a:t>Pengantian</a:t>
            </a:r>
            <a:r>
              <a:rPr lang="en-US" sz="2400" dirty="0" smtClean="0"/>
              <a:t>,  </a:t>
            </a:r>
            <a:r>
              <a:rPr lang="en-US" sz="2400" dirty="0" err="1" smtClean="0"/>
              <a:t>merupakan</a:t>
            </a:r>
            <a:r>
              <a:rPr lang="en-US" sz="2400" dirty="0" smtClean="0"/>
              <a:t>  </a:t>
            </a:r>
            <a:r>
              <a:rPr lang="en-US" sz="2400" dirty="0" err="1" smtClean="0"/>
              <a:t>penggantian</a:t>
            </a:r>
            <a:r>
              <a:rPr lang="en-US" sz="2400" dirty="0" smtClean="0"/>
              <a:t>  </a:t>
            </a:r>
            <a:r>
              <a:rPr lang="en-US" sz="2400" dirty="0" err="1" smtClean="0"/>
              <a:t>satu</a:t>
            </a:r>
            <a:r>
              <a:rPr lang="en-US" sz="2400" dirty="0" smtClean="0"/>
              <a:t>  </a:t>
            </a:r>
            <a:r>
              <a:rPr lang="en-US" sz="2400" dirty="0" err="1" smtClean="0"/>
              <a:t>aktiva</a:t>
            </a:r>
            <a:r>
              <a:rPr lang="en-US" sz="2400" dirty="0" smtClean="0"/>
              <a:t>  </a:t>
            </a:r>
            <a:r>
              <a:rPr lang="en-US" sz="2400" dirty="0" err="1" smtClean="0"/>
              <a:t>dengan</a:t>
            </a:r>
            <a:r>
              <a:rPr lang="en-US" sz="2400" dirty="0" smtClean="0"/>
              <a:t>  </a:t>
            </a:r>
            <a:r>
              <a:rPr lang="en-US" sz="2400" dirty="0" err="1" smtClean="0"/>
              <a:t>aktiva</a:t>
            </a:r>
            <a:r>
              <a:rPr lang="en-US" sz="2400" dirty="0" smtClean="0"/>
              <a:t>  lain  yang </a:t>
            </a:r>
            <a:r>
              <a:rPr lang="en-US" sz="2400" dirty="0" err="1" smtClean="0"/>
              <a:t>dianggap</a:t>
            </a:r>
            <a:r>
              <a:rPr lang="en-US" sz="2400" dirty="0" smtClean="0"/>
              <a:t> </a:t>
            </a:r>
            <a:r>
              <a:rPr lang="en-US" sz="2400" dirty="0" err="1" smtClean="0"/>
              <a:t>dapat</a:t>
            </a:r>
            <a:r>
              <a:rPr lang="en-US" sz="2400" dirty="0" smtClean="0"/>
              <a:t> </a:t>
            </a:r>
            <a:r>
              <a:rPr lang="en-US" sz="2400" dirty="0" err="1" smtClean="0"/>
              <a:t>lebih</a:t>
            </a:r>
            <a:r>
              <a:rPr lang="en-US" sz="2400" dirty="0" smtClean="0"/>
              <a:t> </a:t>
            </a:r>
            <a:r>
              <a:rPr lang="en-US" sz="2400" dirty="0" err="1" smtClean="0"/>
              <a:t>ekonomis</a:t>
            </a:r>
            <a:r>
              <a:rPr lang="en-US" sz="2400" dirty="0" smtClean="0"/>
              <a:t> </a:t>
            </a:r>
            <a:r>
              <a:rPr lang="en-US" sz="2400" dirty="0" err="1" smtClean="0"/>
              <a:t>dan</a:t>
            </a:r>
            <a:r>
              <a:rPr lang="en-US" sz="2400" dirty="0" smtClean="0"/>
              <a:t> </a:t>
            </a:r>
            <a:r>
              <a:rPr lang="en-US" sz="2400" dirty="0" err="1" smtClean="0"/>
              <a:t>efektif</a:t>
            </a:r>
            <a:r>
              <a:rPr lang="en-US" sz="2400" dirty="0" smtClean="0"/>
              <a:t> </a:t>
            </a:r>
            <a:r>
              <a:rPr lang="en-US" sz="2400" dirty="0" err="1" smtClean="0"/>
              <a:t>bagi</a:t>
            </a:r>
            <a:r>
              <a:rPr lang="en-US" sz="2400" dirty="0" smtClean="0"/>
              <a:t> </a:t>
            </a:r>
            <a:r>
              <a:rPr lang="en-US" sz="2400" dirty="0" err="1" smtClean="0"/>
              <a:t>perusahaan</a:t>
            </a:r>
            <a:r>
              <a:rPr lang="en-US" sz="2400" dirty="0" smtClean="0"/>
              <a:t>. </a:t>
            </a:r>
          </a:p>
          <a:p>
            <a:pPr marL="469900" lvl="1" indent="-457200" algn="just">
              <a:lnSpc>
                <a:spcPct val="150000"/>
              </a:lnSpc>
              <a:buFont typeface="+mj-lt"/>
              <a:buAutoNum type="arabicPeriod"/>
            </a:pPr>
            <a:r>
              <a:rPr lang="en-US" sz="2400" dirty="0" err="1" smtClean="0"/>
              <a:t>Keusangan</a:t>
            </a:r>
            <a:r>
              <a:rPr lang="en-US" sz="2400" dirty="0" smtClean="0"/>
              <a:t>,  </a:t>
            </a:r>
            <a:r>
              <a:rPr lang="en-US" sz="2400" dirty="0" err="1" smtClean="0"/>
              <a:t>merupakan</a:t>
            </a:r>
            <a:r>
              <a:rPr lang="en-US" sz="2400" dirty="0" smtClean="0"/>
              <a:t>  </a:t>
            </a:r>
            <a:r>
              <a:rPr lang="en-US" sz="2400" dirty="0" err="1" smtClean="0"/>
              <a:t>tempa</a:t>
            </a:r>
            <a:r>
              <a:rPr lang="en-US" sz="2400" dirty="0" smtClean="0"/>
              <a:t>  </a:t>
            </a:r>
            <a:r>
              <a:rPr lang="en-US" sz="2400" dirty="0" err="1" smtClean="0"/>
              <a:t>pembuangan</a:t>
            </a:r>
            <a:r>
              <a:rPr lang="en-US" sz="2400" dirty="0" smtClean="0"/>
              <a:t>  </a:t>
            </a:r>
            <a:r>
              <a:rPr lang="en-US" sz="2400" dirty="0" err="1" smtClean="0"/>
              <a:t>untuk</a:t>
            </a:r>
            <a:r>
              <a:rPr lang="en-US" sz="2400" dirty="0" smtClean="0"/>
              <a:t>  </a:t>
            </a:r>
            <a:r>
              <a:rPr lang="en-US" sz="2400" dirty="0" err="1" smtClean="0"/>
              <a:t>situasi</a:t>
            </a:r>
            <a:r>
              <a:rPr lang="en-US" sz="2400" dirty="0" smtClean="0"/>
              <a:t>  yang  </a:t>
            </a:r>
            <a:r>
              <a:rPr lang="en-US" sz="2400" dirty="0" err="1" smtClean="0"/>
              <a:t>tidak</a:t>
            </a:r>
            <a:r>
              <a:rPr lang="en-US" sz="2400" dirty="0" smtClean="0"/>
              <a:t> </a:t>
            </a:r>
            <a:r>
              <a:rPr lang="en-US" sz="2400" dirty="0" err="1" smtClean="0"/>
              <a:t>berhubungan</a:t>
            </a:r>
            <a:r>
              <a:rPr lang="en-US" sz="2400" dirty="0" smtClean="0"/>
              <a:t> </a:t>
            </a:r>
            <a:r>
              <a:rPr lang="en-US" sz="2400" dirty="0" err="1" smtClean="0"/>
              <a:t>dengan</a:t>
            </a:r>
            <a:r>
              <a:rPr lang="en-US" sz="2400" dirty="0" smtClean="0"/>
              <a:t> </a:t>
            </a:r>
            <a:r>
              <a:rPr lang="en-US" sz="2400" dirty="0" err="1" smtClean="0"/>
              <a:t>ketidaklayakan</a:t>
            </a:r>
            <a:r>
              <a:rPr lang="en-US" sz="2400" dirty="0" smtClean="0"/>
              <a:t> </a:t>
            </a:r>
            <a:r>
              <a:rPr lang="en-US" sz="2400" dirty="0" err="1" smtClean="0"/>
              <a:t>dan</a:t>
            </a:r>
            <a:r>
              <a:rPr lang="en-US" sz="2400" dirty="0" smtClean="0"/>
              <a:t> </a:t>
            </a:r>
            <a:r>
              <a:rPr lang="en-US" sz="2400" dirty="0" err="1" smtClean="0"/>
              <a:t>penggantian</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theme/theme1.xml><?xml version="1.0" encoding="utf-8"?>
<a:theme xmlns:a="http://schemas.openxmlformats.org/drawingml/2006/main" name="Cover and End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3190</TotalTime>
  <Words>2191</Words>
  <Application>Microsoft Office PowerPoint</Application>
  <PresentationFormat>Custom</PresentationFormat>
  <Paragraphs>400</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Cover and End Slide Master</vt:lpstr>
      <vt:lpstr>Contents Slide Master</vt:lpstr>
      <vt:lpstr>Section Break Slide 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admin</cp:lastModifiedBy>
  <cp:revision>189</cp:revision>
  <dcterms:created xsi:type="dcterms:W3CDTF">2019-01-14T06:35:35Z</dcterms:created>
  <dcterms:modified xsi:type="dcterms:W3CDTF">2020-03-13T04:34:50Z</dcterms:modified>
</cp:coreProperties>
</file>