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40"/>
  </p:notesMasterIdLst>
  <p:sldIdLst>
    <p:sldId id="318" r:id="rId4"/>
    <p:sldId id="271" r:id="rId5"/>
    <p:sldId id="274" r:id="rId6"/>
    <p:sldId id="278" r:id="rId7"/>
    <p:sldId id="322" r:id="rId8"/>
    <p:sldId id="332" r:id="rId9"/>
    <p:sldId id="323" r:id="rId10"/>
    <p:sldId id="333" r:id="rId11"/>
    <p:sldId id="324" r:id="rId12"/>
    <p:sldId id="334" r:id="rId13"/>
    <p:sldId id="325" r:id="rId14"/>
    <p:sldId id="335" r:id="rId15"/>
    <p:sldId id="326" r:id="rId16"/>
    <p:sldId id="336" r:id="rId17"/>
    <p:sldId id="337" r:id="rId18"/>
    <p:sldId id="338" r:id="rId19"/>
    <p:sldId id="339" r:id="rId20"/>
    <p:sldId id="340" r:id="rId21"/>
    <p:sldId id="341" r:id="rId22"/>
    <p:sldId id="327" r:id="rId23"/>
    <p:sldId id="328" r:id="rId24"/>
    <p:sldId id="329" r:id="rId25"/>
    <p:sldId id="330" r:id="rId26"/>
    <p:sldId id="351" r:id="rId27"/>
    <p:sldId id="352" r:id="rId28"/>
    <p:sldId id="353" r:id="rId29"/>
    <p:sldId id="355" r:id="rId30"/>
    <p:sldId id="354" r:id="rId31"/>
    <p:sldId id="331" r:id="rId32"/>
    <p:sldId id="342" r:id="rId33"/>
    <p:sldId id="343" r:id="rId34"/>
    <p:sldId id="344" r:id="rId35"/>
    <p:sldId id="345" r:id="rId36"/>
    <p:sldId id="346" r:id="rId37"/>
    <p:sldId id="347" r:id="rId38"/>
    <p:sldId id="31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45" autoAdjust="0"/>
    <p:restoredTop sz="96196" autoAdjust="0"/>
  </p:normalViewPr>
  <p:slideViewPr>
    <p:cSldViewPr snapToGrid="0" showGuides="1">
      <p:cViewPr varScale="1">
        <p:scale>
          <a:sx n="66" d="100"/>
          <a:sy n="66" d="100"/>
        </p:scale>
        <p:origin x="-1032" y="-108"/>
      </p:cViewPr>
      <p:guideLst>
        <p:guide orient="horz" pos="2208"/>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pPr/>
              <a:t>3/13/2020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pPr/>
              <a:t>‹#›</a:t>
            </a:fld>
            <a:endParaRPr lang="en-US"/>
          </a:p>
        </p:txBody>
      </p:sp>
    </p:spTree>
    <p:extLst>
      <p:ext uri="{BB962C8B-B14F-4D97-AF65-F5344CB8AC3E}">
        <p14:creationId xmlns=""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65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883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3215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 xmlns:a16="http://schemas.microsoft.com/office/drawing/2014/main"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 xmlns:a16="http://schemas.microsoft.com/office/drawing/2014/main"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 xmlns:a16="http://schemas.microsoft.com/office/drawing/2014/main"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 xmlns:a16="http://schemas.microsoft.com/office/drawing/2014/main"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 xmlns:a16="http://schemas.microsoft.com/office/drawing/2014/main"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 xmlns:a16="http://schemas.microsoft.com/office/drawing/2014/main"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 xmlns:a16="http://schemas.microsoft.com/office/drawing/2014/main"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 xmlns:a16="http://schemas.microsoft.com/office/drawing/2014/main"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 xmlns:a16="http://schemas.microsoft.com/office/drawing/2014/main"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 xmlns:a16="http://schemas.microsoft.com/office/drawing/2014/main"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 xmlns:a16="http://schemas.microsoft.com/office/drawing/2014/main"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 xmlns:a16="http://schemas.microsoft.com/office/drawing/2014/main"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 xmlns:a16="http://schemas.microsoft.com/office/drawing/2014/main"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 xmlns:a16="http://schemas.microsoft.com/office/drawing/2014/main"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 xmlns:a16="http://schemas.microsoft.com/office/drawing/2014/main"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 xmlns:a16="http://schemas.microsoft.com/office/drawing/2014/main"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 xmlns:a16="http://schemas.microsoft.com/office/drawing/2014/main"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 xmlns:a16="http://schemas.microsoft.com/office/drawing/2014/main"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 xmlns:a16="http://schemas.microsoft.com/office/drawing/2014/main"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 xmlns:a16="http://schemas.microsoft.com/office/drawing/2014/main"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 xmlns:a16="http://schemas.microsoft.com/office/drawing/2014/main"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 xmlns:a16="http://schemas.microsoft.com/office/drawing/2014/main"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 xmlns:a16="http://schemas.microsoft.com/office/drawing/2014/main"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 xmlns:a16="http://schemas.microsoft.com/office/drawing/2014/main"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 xmlns:a16="http://schemas.microsoft.com/office/drawing/2014/main"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 xmlns:a16="http://schemas.microsoft.com/office/drawing/2014/main"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 xmlns:a16="http://schemas.microsoft.com/office/drawing/2014/main"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 xmlns:a16="http://schemas.microsoft.com/office/drawing/2014/main"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86807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 xmlns:p14="http://schemas.microsoft.com/office/powerpoint/2010/main" val="216544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31920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 xmlns:p14="http://schemas.microsoft.com/office/powerpoint/2010/main" val="368669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5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459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5345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9980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401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79" r:id="rId12"/>
    <p:sldLayoutId id="2147483683" r:id="rId13"/>
    <p:sldLayoutId id="2147483681"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 xmlns:a16="http://schemas.microsoft.com/office/drawing/2014/main"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 xmlns:a16="http://schemas.microsoft.com/office/drawing/2014/main"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 xmlns:a16="http://schemas.microsoft.com/office/drawing/2014/main"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 xmlns:a16="http://schemas.microsoft.com/office/drawing/2014/main" id="{B8C70D55-8FF6-40DA-9EA1-48105DE61A65}"/>
              </a:ext>
            </a:extLst>
          </p:cNvPr>
          <p:cNvSpPr txBox="1"/>
          <p:nvPr/>
        </p:nvSpPr>
        <p:spPr>
          <a:xfrm>
            <a:off x="586769" y="418515"/>
            <a:ext cx="9298636" cy="1754326"/>
          </a:xfrm>
          <a:prstGeom prst="rect">
            <a:avLst/>
          </a:prstGeom>
          <a:noFill/>
        </p:spPr>
        <p:txBody>
          <a:bodyPr wrap="square" rtlCol="0" anchor="ctr">
            <a:spAutoFit/>
          </a:bodyPr>
          <a:lstStyle/>
          <a:p>
            <a:r>
              <a:rPr lang="en-US" sz="5400" dirty="0" smtClean="0">
                <a:solidFill>
                  <a:schemeClr val="bg1"/>
                </a:solidFill>
                <a:latin typeface="+mj-lt"/>
              </a:rPr>
              <a:t>PERSEDIAAN : MASALAH PENILAIAN TAMBAHAN</a:t>
            </a:r>
            <a:endParaRPr lang="ko-KR" altLang="en-US" sz="5400" dirty="0">
              <a:solidFill>
                <a:schemeClr val="bg1"/>
              </a:solidFill>
              <a:latin typeface="+mj-lt"/>
              <a:cs typeface="Arial" pitchFamily="34" charset="0"/>
            </a:endParaRPr>
          </a:p>
        </p:txBody>
      </p:sp>
      <p:sp>
        <p:nvSpPr>
          <p:cNvPr id="7" name="TextBox 6">
            <a:extLst>
              <a:ext uri="{FF2B5EF4-FFF2-40B4-BE49-F238E27FC236}">
                <a16:creationId xmlns="" xmlns:a16="http://schemas.microsoft.com/office/drawing/2014/main" id="{5A0D1D8F-569C-44D9-AD24-D01A5DB499A1}"/>
              </a:ext>
            </a:extLst>
          </p:cNvPr>
          <p:cNvSpPr txBox="1"/>
          <p:nvPr/>
        </p:nvSpPr>
        <p:spPr>
          <a:xfrm>
            <a:off x="586769" y="2276321"/>
            <a:ext cx="5643734" cy="369332"/>
          </a:xfrm>
          <a:prstGeom prst="rect">
            <a:avLst/>
          </a:prstGeom>
          <a:noFill/>
        </p:spPr>
        <p:txBody>
          <a:bodyPr wrap="square" rtlCol="0" anchor="ctr">
            <a:spAutoFit/>
          </a:bodyPr>
          <a:lstStyle/>
          <a:p>
            <a:r>
              <a:rPr lang="en-US" altLang="ko-KR" dirty="0" err="1" smtClean="0">
                <a:solidFill>
                  <a:schemeClr val="bg1"/>
                </a:solidFill>
                <a:cs typeface="Arial" pitchFamily="34" charset="0"/>
              </a:rPr>
              <a:t>Fakultas</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Ekonomi</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dan</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Bisnis</a:t>
            </a:r>
            <a:endParaRPr lang="ko-KR" altLang="en-US" dirty="0">
              <a:solidFill>
                <a:schemeClr val="bg1"/>
              </a:solidFill>
              <a:cs typeface="Arial" pitchFamily="34" charset="0"/>
            </a:endParaRPr>
          </a:p>
        </p:txBody>
      </p:sp>
      <p:sp>
        <p:nvSpPr>
          <p:cNvPr id="15" name="Rectangle 14">
            <a:extLst>
              <a:ext uri="{FF2B5EF4-FFF2-40B4-BE49-F238E27FC236}">
                <a16:creationId xmlns="" xmlns:a16="http://schemas.microsoft.com/office/drawing/2014/main"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2"/>
            <a:extLst>
              <a:ext uri="{FF2B5EF4-FFF2-40B4-BE49-F238E27FC236}">
                <a16:creationId xmlns="" xmlns:a16="http://schemas.microsoft.com/office/drawing/2014/main" id="{FE6FBF35-7C35-4A49-9EC1-AF7A6F44BA9B}"/>
              </a:ext>
            </a:extLst>
          </p:cNvPr>
          <p:cNvSpPr txBox="1"/>
          <p:nvPr/>
        </p:nvSpPr>
        <p:spPr>
          <a:xfrm>
            <a:off x="586769" y="6600074"/>
            <a:ext cx="11532633" cy="246221"/>
          </a:xfrm>
          <a:prstGeom prst="rect">
            <a:avLst/>
          </a:prstGeom>
          <a:noFill/>
        </p:spPr>
        <p:txBody>
          <a:bodyPr wrap="square" rtlCol="0">
            <a:spAutoFit/>
          </a:bodyPr>
          <a:lstStyle/>
          <a:p>
            <a:r>
              <a:rPr lang="en-US" altLang="ko-KR" sz="1000" dirty="0">
                <a:solidFill>
                  <a:schemeClr val="bg1"/>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Tree>
    <p:extLst>
      <p:ext uri="{BB962C8B-B14F-4D97-AF65-F5344CB8AC3E}">
        <p14:creationId xmlns="" xmlns:p14="http://schemas.microsoft.com/office/powerpoint/2010/main" val="36745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Membalik</a:t>
            </a:r>
            <a:r>
              <a:rPr lang="en-US" sz="3200" b="1" dirty="0" smtClean="0">
                <a:solidFill>
                  <a:schemeClr val="tx1"/>
                </a:solidFill>
              </a:rPr>
              <a:t> </a:t>
            </a:r>
            <a:r>
              <a:rPr lang="en-US" sz="3200" b="1" dirty="0" err="1" smtClean="0">
                <a:solidFill>
                  <a:schemeClr val="tx1"/>
                </a:solidFill>
              </a:rPr>
              <a:t>Kerugian</a:t>
            </a:r>
            <a:r>
              <a:rPr lang="en-US" sz="3200" b="1" dirty="0" smtClean="0">
                <a:solidFill>
                  <a:schemeClr val="tx1"/>
                </a:solidFill>
              </a:rPr>
              <a:t> </a:t>
            </a:r>
            <a:r>
              <a:rPr lang="en-US" sz="3200" b="1" dirty="0" err="1" smtClean="0">
                <a:solidFill>
                  <a:schemeClr val="tx1"/>
                </a:solidFill>
              </a:rPr>
              <a:t>Persediaan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8" name="Table 7"/>
          <p:cNvGraphicFramePr>
            <a:graphicFrameLocks noGrp="1"/>
          </p:cNvGraphicFramePr>
          <p:nvPr/>
        </p:nvGraphicFramePr>
        <p:xfrm>
          <a:off x="568412" y="1606379"/>
          <a:ext cx="10898658" cy="3855306"/>
        </p:xfrm>
        <a:graphic>
          <a:graphicData uri="http://schemas.openxmlformats.org/drawingml/2006/table">
            <a:tbl>
              <a:tblPr/>
              <a:tblGrid>
                <a:gridCol w="1815854"/>
                <a:gridCol w="1601252"/>
                <a:gridCol w="1804062"/>
                <a:gridCol w="2016305"/>
                <a:gridCol w="2122426"/>
                <a:gridCol w="1538759"/>
              </a:tblGrid>
              <a:tr h="1927654">
                <a:tc>
                  <a:txBody>
                    <a:bodyPr/>
                    <a:lstStyle/>
                    <a:p>
                      <a:pPr marL="0" marR="0" algn="ctr">
                        <a:spcBef>
                          <a:spcPts val="0"/>
                        </a:spcBef>
                        <a:spcAft>
                          <a:spcPts val="0"/>
                        </a:spcAft>
                      </a:pPr>
                      <a:r>
                        <a:rPr lang="en-US" sz="2200">
                          <a:latin typeface="Tahoma"/>
                          <a:ea typeface="Arial Narrow"/>
                          <a:cs typeface="Times New Roman"/>
                        </a:rPr>
                        <a:t>Date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Inventory at Cost</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Inventory at Net Realizable Value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Amount Required in Allowance Account</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Adjustment of Allowance Account Balance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C00000"/>
                          </a:solidFill>
                          <a:latin typeface="Tahoma"/>
                          <a:ea typeface="Arial Narrow"/>
                          <a:cs typeface="Times New Roman"/>
                        </a:rPr>
                        <a:t>Effect on Net Income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913">
                <a:tc>
                  <a:txBody>
                    <a:bodyPr/>
                    <a:lstStyle/>
                    <a:p>
                      <a:pPr marL="0" marR="0" algn="just">
                        <a:spcBef>
                          <a:spcPts val="0"/>
                        </a:spcBef>
                        <a:spcAft>
                          <a:spcPts val="0"/>
                        </a:spcAft>
                      </a:pPr>
                      <a:r>
                        <a:rPr lang="en-US" sz="2200">
                          <a:latin typeface="Tahoma"/>
                          <a:ea typeface="Arial Narrow"/>
                          <a:cs typeface="Times New Roman"/>
                        </a:rPr>
                        <a:t>Dec 31, 2010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$188.000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$176.000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$12.000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$12.000 inc</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C00000"/>
                          </a:solidFill>
                          <a:latin typeface="Tahoma"/>
                          <a:ea typeface="Arial Narrow"/>
                          <a:cs typeface="Times New Roman"/>
                        </a:rPr>
                        <a:t>Decrease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913">
                <a:tc>
                  <a:txBody>
                    <a:bodyPr/>
                    <a:lstStyle/>
                    <a:p>
                      <a:pPr marL="0" marR="0" algn="just">
                        <a:spcBef>
                          <a:spcPts val="0"/>
                        </a:spcBef>
                        <a:spcAft>
                          <a:spcPts val="0"/>
                        </a:spcAft>
                      </a:pPr>
                      <a:r>
                        <a:rPr lang="en-US" sz="2200">
                          <a:latin typeface="Tahoma"/>
                          <a:ea typeface="Arial Narrow"/>
                          <a:cs typeface="Times New Roman"/>
                        </a:rPr>
                        <a:t>Dec 31, 2011</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194.000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187.000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7.000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5.000 dec</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C00000"/>
                          </a:solidFill>
                          <a:latin typeface="Tahoma"/>
                          <a:ea typeface="Arial Narrow"/>
                          <a:cs typeface="Times New Roman"/>
                        </a:rPr>
                        <a:t>Increase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913">
                <a:tc>
                  <a:txBody>
                    <a:bodyPr/>
                    <a:lstStyle/>
                    <a:p>
                      <a:pPr marL="0" marR="0" algn="just">
                        <a:spcBef>
                          <a:spcPts val="0"/>
                        </a:spcBef>
                        <a:spcAft>
                          <a:spcPts val="0"/>
                        </a:spcAft>
                      </a:pPr>
                      <a:r>
                        <a:rPr lang="en-US" sz="2200">
                          <a:latin typeface="Tahoma"/>
                          <a:ea typeface="Arial Narrow"/>
                          <a:cs typeface="Times New Roman"/>
                        </a:rPr>
                        <a:t>Dec 31, 2012</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173.000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174.000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7.000 dec</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C00000"/>
                          </a:solidFill>
                          <a:latin typeface="Tahoma"/>
                          <a:ea typeface="Arial Narrow"/>
                          <a:cs typeface="Times New Roman"/>
                        </a:rPr>
                        <a:t>Increase</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913">
                <a:tc>
                  <a:txBody>
                    <a:bodyPr/>
                    <a:lstStyle/>
                    <a:p>
                      <a:pPr marL="0" marR="0" algn="just">
                        <a:spcBef>
                          <a:spcPts val="0"/>
                        </a:spcBef>
                        <a:spcAft>
                          <a:spcPts val="0"/>
                        </a:spcAft>
                      </a:pPr>
                      <a:r>
                        <a:rPr lang="en-US" sz="2200">
                          <a:latin typeface="Tahoma"/>
                          <a:ea typeface="Arial Narrow"/>
                          <a:cs typeface="Times New Roman"/>
                        </a:rPr>
                        <a:t>Dec 31, 2013</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182.000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180.000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2.000</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2.000 inc</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dirty="0">
                          <a:solidFill>
                            <a:srgbClr val="C00000"/>
                          </a:solidFill>
                          <a:latin typeface="Tahoma"/>
                          <a:ea typeface="Arial Narrow"/>
                          <a:cs typeface="Times New Roman"/>
                        </a:rPr>
                        <a:t>Decrease</a:t>
                      </a:r>
                      <a:endParaRPr lang="en-US" sz="22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43694" y="5535822"/>
            <a:ext cx="10898659" cy="461665"/>
          </a:xfrm>
          <a:prstGeom prst="rect">
            <a:avLst/>
          </a:prstGeom>
          <a:noFill/>
        </p:spPr>
        <p:txBody>
          <a:bodyPr wrap="square" rtlCol="0">
            <a:spAutoFit/>
          </a:bodyPr>
          <a:lstStyle/>
          <a:p>
            <a:r>
              <a:rPr lang="en-US" sz="2400" dirty="0" err="1" smtClean="0"/>
              <a:t>Persediaan</a:t>
            </a:r>
            <a:r>
              <a:rPr lang="en-US" sz="2400" dirty="0" smtClean="0"/>
              <a:t> </a:t>
            </a:r>
            <a:r>
              <a:rPr lang="en-US" sz="2400" dirty="0" err="1" smtClean="0"/>
              <a:t>tidak</a:t>
            </a:r>
            <a:r>
              <a:rPr lang="en-US" sz="2400" dirty="0" smtClean="0"/>
              <a:t> </a:t>
            </a:r>
            <a:r>
              <a:rPr lang="en-US" sz="2400" dirty="0" err="1" smtClean="0"/>
              <a:t>harus</a:t>
            </a:r>
            <a:r>
              <a:rPr lang="en-US" sz="2400" dirty="0" smtClean="0"/>
              <a:t> </a:t>
            </a:r>
            <a:r>
              <a:rPr lang="en-US" sz="2400" dirty="0" err="1" smtClean="0"/>
              <a:t>dilaporkan</a:t>
            </a:r>
            <a:r>
              <a:rPr lang="en-US" sz="2400" dirty="0" smtClean="0"/>
              <a:t> </a:t>
            </a:r>
            <a:r>
              <a:rPr lang="en-US" sz="2400" dirty="0" err="1" smtClean="0"/>
              <a:t>pada</a:t>
            </a:r>
            <a:r>
              <a:rPr lang="en-US" sz="2400" dirty="0" smtClean="0"/>
              <a:t> </a:t>
            </a:r>
            <a:r>
              <a:rPr lang="en-US" sz="2400" dirty="0" err="1" smtClean="0"/>
              <a:t>nilai</a:t>
            </a:r>
            <a:r>
              <a:rPr lang="en-US" sz="2400" dirty="0" smtClean="0"/>
              <a:t> </a:t>
            </a:r>
            <a:r>
              <a:rPr lang="en-US" sz="2400" dirty="0" err="1" smtClean="0"/>
              <a:t>di</a:t>
            </a:r>
            <a:r>
              <a:rPr lang="en-US" sz="2400" dirty="0" smtClean="0"/>
              <a:t> </a:t>
            </a:r>
            <a:r>
              <a:rPr lang="en-US" sz="2400" dirty="0" err="1" smtClean="0"/>
              <a:t>atas</a:t>
            </a:r>
            <a:r>
              <a:rPr lang="en-US" sz="2400" dirty="0" smtClean="0"/>
              <a:t> </a:t>
            </a:r>
            <a:r>
              <a:rPr lang="en-US" sz="2400" dirty="0" err="1" smtClean="0"/>
              <a:t>biaya</a:t>
            </a:r>
            <a:r>
              <a:rPr lang="en-US" sz="2400" dirty="0" smtClean="0"/>
              <a:t> </a:t>
            </a:r>
            <a:r>
              <a:rPr lang="en-US" sz="2400" dirty="0" err="1" smtClean="0"/>
              <a:t>asli</a:t>
            </a:r>
            <a:r>
              <a:rPr lang="en-US" sz="24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Evaluasi</a:t>
            </a:r>
            <a:r>
              <a:rPr lang="en-US" sz="3200" b="1" dirty="0" smtClean="0">
                <a:solidFill>
                  <a:schemeClr val="tx1"/>
                </a:solidFill>
              </a:rPr>
              <a:t> </a:t>
            </a:r>
            <a:r>
              <a:rPr lang="en-US" sz="3200" b="1" dirty="0" err="1" smtClean="0">
                <a:solidFill>
                  <a:schemeClr val="tx1"/>
                </a:solidFill>
              </a:rPr>
              <a:t>atas</a:t>
            </a:r>
            <a:r>
              <a:rPr lang="en-US" sz="3200" b="1" dirty="0" smtClean="0">
                <a:solidFill>
                  <a:schemeClr val="tx1"/>
                </a:solidFill>
              </a:rPr>
              <a:t> </a:t>
            </a:r>
            <a:r>
              <a:rPr lang="en-US" sz="3200" b="1" dirty="0" err="1" smtClean="0">
                <a:solidFill>
                  <a:schemeClr val="tx1"/>
                </a:solidFill>
              </a:rPr>
              <a:t>Aturan</a:t>
            </a:r>
            <a:r>
              <a:rPr lang="en-US" sz="3200" b="1" dirty="0" smtClean="0">
                <a:solidFill>
                  <a:schemeClr val="tx1"/>
                </a:solidFill>
              </a:rPr>
              <a:t> LCM</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67265" y="1260389"/>
            <a:ext cx="10676238" cy="4524315"/>
          </a:xfrm>
          <a:prstGeom prst="rect">
            <a:avLst/>
          </a:prstGeom>
          <a:noFill/>
        </p:spPr>
        <p:txBody>
          <a:bodyPr wrap="square" rtlCol="0">
            <a:spAutoFit/>
          </a:bodyPr>
          <a:lstStyle/>
          <a:p>
            <a:pPr algn="just">
              <a:lnSpc>
                <a:spcPct val="150000"/>
              </a:lnSpc>
            </a:pPr>
            <a:r>
              <a:rPr lang="en-US" sz="2400" dirty="0" err="1" smtClean="0"/>
              <a:t>Beberapa</a:t>
            </a:r>
            <a:r>
              <a:rPr lang="en-US" sz="2400" dirty="0" smtClean="0"/>
              <a:t> </a:t>
            </a:r>
            <a:r>
              <a:rPr lang="en-US" sz="2400" dirty="0" err="1" smtClean="0"/>
              <a:t>defisiensi</a:t>
            </a:r>
            <a:r>
              <a:rPr lang="en-US" sz="2400" dirty="0" smtClean="0"/>
              <a:t> </a:t>
            </a:r>
            <a:r>
              <a:rPr lang="en-US" sz="2400" dirty="0" err="1" smtClean="0"/>
              <a:t>atau</a:t>
            </a:r>
            <a:r>
              <a:rPr lang="en-US" sz="2400" dirty="0" smtClean="0"/>
              <a:t> </a:t>
            </a:r>
            <a:r>
              <a:rPr lang="en-US" sz="2400" dirty="0" err="1" smtClean="0"/>
              <a:t>kelemahan</a:t>
            </a:r>
            <a:r>
              <a:rPr lang="en-US" sz="2400" dirty="0" smtClean="0"/>
              <a:t> </a:t>
            </a:r>
            <a:r>
              <a:rPr lang="en-US" sz="2400" dirty="0" err="1" smtClean="0"/>
              <a:t>konseptual</a:t>
            </a:r>
            <a:r>
              <a:rPr lang="en-US" sz="2400" dirty="0" smtClean="0"/>
              <a:t> </a:t>
            </a:r>
            <a:r>
              <a:rPr lang="en-US" sz="2400" dirty="0" err="1" smtClean="0"/>
              <a:t>aturan</a:t>
            </a:r>
            <a:r>
              <a:rPr lang="en-US" sz="2400" dirty="0" smtClean="0"/>
              <a:t> LCM: </a:t>
            </a:r>
          </a:p>
          <a:p>
            <a:pPr marL="355600" lvl="1" indent="-342900" algn="just">
              <a:lnSpc>
                <a:spcPct val="150000"/>
              </a:lnSpc>
              <a:buFont typeface="+mj-lt"/>
              <a:buAutoNum type="arabicPeriod"/>
            </a:pPr>
            <a:r>
              <a:rPr lang="en-US" sz="2400" dirty="0" err="1" smtClean="0"/>
              <a:t>Adanya</a:t>
            </a:r>
            <a:r>
              <a:rPr lang="en-US" sz="2400" dirty="0" smtClean="0"/>
              <a:t>  </a:t>
            </a:r>
            <a:r>
              <a:rPr lang="en-US" sz="2400" dirty="0" err="1" smtClean="0"/>
              <a:t>penurunan</a:t>
            </a:r>
            <a:r>
              <a:rPr lang="en-US" sz="2400" dirty="0" smtClean="0"/>
              <a:t>  </a:t>
            </a:r>
            <a:r>
              <a:rPr lang="en-US" sz="2400" dirty="0" err="1" smtClean="0"/>
              <a:t>dari</a:t>
            </a:r>
            <a:r>
              <a:rPr lang="en-US" sz="2400" dirty="0" smtClean="0"/>
              <a:t>  </a:t>
            </a:r>
            <a:r>
              <a:rPr lang="en-US" sz="2400" dirty="0" err="1" smtClean="0"/>
              <a:t>nilai</a:t>
            </a:r>
            <a:r>
              <a:rPr lang="en-US" sz="2400" dirty="0" smtClean="0"/>
              <a:t>  </a:t>
            </a:r>
            <a:r>
              <a:rPr lang="en-US" sz="2400" dirty="0" err="1" smtClean="0"/>
              <a:t>aktiva</a:t>
            </a:r>
            <a:r>
              <a:rPr lang="en-US" sz="2400" dirty="0" smtClean="0"/>
              <a:t>  </a:t>
            </a:r>
            <a:r>
              <a:rPr lang="en-US" sz="2400" dirty="0" err="1" smtClean="0"/>
              <a:t>serta</a:t>
            </a:r>
            <a:r>
              <a:rPr lang="en-US" sz="2400" dirty="0" smtClean="0"/>
              <a:t>  </a:t>
            </a:r>
            <a:r>
              <a:rPr lang="en-US" sz="2400" dirty="0" err="1" smtClean="0"/>
              <a:t>pencatatannya</a:t>
            </a:r>
            <a:r>
              <a:rPr lang="en-US" sz="2400" dirty="0" smtClean="0"/>
              <a:t>  </a:t>
            </a:r>
            <a:r>
              <a:rPr lang="en-US" sz="2400" dirty="0" err="1" smtClean="0"/>
              <a:t>sebagai</a:t>
            </a:r>
            <a:r>
              <a:rPr lang="en-US" sz="2400" dirty="0" smtClean="0"/>
              <a:t>  </a:t>
            </a:r>
            <a:r>
              <a:rPr lang="en-US" sz="2400" dirty="0" err="1" smtClean="0"/>
              <a:t>beban</a:t>
            </a:r>
            <a:r>
              <a:rPr lang="en-US" sz="2400" dirty="0" smtClean="0"/>
              <a:t> </a:t>
            </a:r>
            <a:r>
              <a:rPr lang="en-US" sz="2400" dirty="0" err="1" smtClean="0"/>
              <a:t>dan</a:t>
            </a:r>
            <a:r>
              <a:rPr lang="en-US" sz="2400" dirty="0" smtClean="0"/>
              <a:t>  </a:t>
            </a:r>
            <a:r>
              <a:rPr lang="en-US" sz="2400" dirty="0" err="1" smtClean="0"/>
              <a:t>pengakuan</a:t>
            </a:r>
            <a:r>
              <a:rPr lang="en-US" sz="2400" dirty="0" smtClean="0"/>
              <a:t>  </a:t>
            </a:r>
            <a:r>
              <a:rPr lang="en-US" sz="2400" dirty="0" err="1" smtClean="0"/>
              <a:t>penurunan</a:t>
            </a:r>
            <a:r>
              <a:rPr lang="en-US" sz="2400" dirty="0" smtClean="0"/>
              <a:t>  </a:t>
            </a:r>
            <a:r>
              <a:rPr lang="en-US" sz="2400" dirty="0" err="1" smtClean="0"/>
              <a:t>nilai</a:t>
            </a:r>
            <a:r>
              <a:rPr lang="en-US" sz="2400" dirty="0" smtClean="0"/>
              <a:t>  </a:t>
            </a:r>
            <a:r>
              <a:rPr lang="en-US" sz="2400" dirty="0" err="1" smtClean="0"/>
              <a:t>aktiva</a:t>
            </a:r>
            <a:r>
              <a:rPr lang="en-US" sz="2400" dirty="0" smtClean="0"/>
              <a:t>  </a:t>
            </a:r>
            <a:r>
              <a:rPr lang="en-US" sz="2400" dirty="0" err="1" smtClean="0"/>
              <a:t>dilakukan</a:t>
            </a:r>
            <a:r>
              <a:rPr lang="en-US" sz="2400" dirty="0" smtClean="0"/>
              <a:t>  </a:t>
            </a:r>
            <a:r>
              <a:rPr lang="en-US" sz="2400" dirty="0" err="1" smtClean="0"/>
              <a:t>pada</a:t>
            </a:r>
            <a:r>
              <a:rPr lang="en-US" sz="2400" dirty="0" smtClean="0"/>
              <a:t>  </a:t>
            </a:r>
            <a:r>
              <a:rPr lang="en-US" sz="2400" dirty="0" err="1" smtClean="0"/>
              <a:t>periode</a:t>
            </a:r>
            <a:r>
              <a:rPr lang="en-US" sz="2400" dirty="0" smtClean="0"/>
              <a:t>  </a:t>
            </a:r>
            <a:r>
              <a:rPr lang="en-US" sz="2400" dirty="0" err="1" smtClean="0"/>
              <a:t>ketika</a:t>
            </a:r>
            <a:r>
              <a:rPr lang="en-US" sz="2400" dirty="0" smtClean="0"/>
              <a:t> </a:t>
            </a:r>
            <a:r>
              <a:rPr lang="en-US" sz="2400" dirty="0" err="1" smtClean="0"/>
              <a:t>kerugian</a:t>
            </a:r>
            <a:r>
              <a:rPr lang="en-US" sz="2400" dirty="0" smtClean="0"/>
              <a:t> </a:t>
            </a:r>
            <a:r>
              <a:rPr lang="en-US" sz="2400" dirty="0" err="1" smtClean="0"/>
              <a:t>utilitas</a:t>
            </a:r>
            <a:r>
              <a:rPr lang="en-US" sz="2400" dirty="0" smtClean="0"/>
              <a:t> </a:t>
            </a:r>
            <a:r>
              <a:rPr lang="en-US" sz="2400" dirty="0" err="1" smtClean="0"/>
              <a:t>ini</a:t>
            </a:r>
            <a:r>
              <a:rPr lang="en-US" sz="2400" dirty="0" smtClean="0"/>
              <a:t> </a:t>
            </a:r>
            <a:r>
              <a:rPr lang="en-US" sz="2400" dirty="0" err="1" smtClean="0"/>
              <a:t>terjadi</a:t>
            </a:r>
            <a:r>
              <a:rPr lang="en-US" sz="2400" dirty="0" smtClean="0"/>
              <a:t>. </a:t>
            </a:r>
          </a:p>
          <a:p>
            <a:pPr marL="355600" lvl="1" indent="-342900" algn="just">
              <a:lnSpc>
                <a:spcPct val="150000"/>
              </a:lnSpc>
              <a:buFont typeface="+mj-lt"/>
              <a:buAutoNum type="arabicPeriod"/>
            </a:pPr>
            <a:r>
              <a:rPr lang="en-US" sz="2400" dirty="0" err="1" smtClean="0"/>
              <a:t>Adanya</a:t>
            </a:r>
            <a:r>
              <a:rPr lang="en-US" sz="2400" dirty="0" smtClean="0"/>
              <a:t> </a:t>
            </a:r>
            <a:r>
              <a:rPr lang="en-US" sz="2400" dirty="0" err="1" smtClean="0"/>
              <a:t>kenaikkan</a:t>
            </a:r>
            <a:r>
              <a:rPr lang="en-US" sz="2400" dirty="0" smtClean="0"/>
              <a:t> </a:t>
            </a:r>
            <a:r>
              <a:rPr lang="en-US" sz="2400" dirty="0" err="1" smtClean="0"/>
              <a:t>nilai</a:t>
            </a:r>
            <a:r>
              <a:rPr lang="en-US" sz="2400" dirty="0" smtClean="0"/>
              <a:t> </a:t>
            </a:r>
            <a:r>
              <a:rPr lang="en-US" sz="2400" dirty="0" err="1" smtClean="0"/>
              <a:t>aktiva</a:t>
            </a:r>
            <a:r>
              <a:rPr lang="en-US" sz="2400" dirty="0" smtClean="0"/>
              <a:t> </a:t>
            </a:r>
            <a:r>
              <a:rPr lang="en-US" sz="2400" dirty="0" err="1" smtClean="0"/>
              <a:t>hanya</a:t>
            </a:r>
            <a:r>
              <a:rPr lang="en-US" sz="2400" dirty="0" smtClean="0"/>
              <a:t> </a:t>
            </a:r>
            <a:r>
              <a:rPr lang="en-US" sz="2400" dirty="0" err="1" smtClean="0"/>
              <a:t>diakui</a:t>
            </a:r>
            <a:r>
              <a:rPr lang="en-US" sz="2400" dirty="0" smtClean="0"/>
              <a:t> </a:t>
            </a:r>
            <a:r>
              <a:rPr lang="en-US" sz="2400" dirty="0" err="1" smtClean="0"/>
              <a:t>pada</a:t>
            </a:r>
            <a:r>
              <a:rPr lang="en-US" sz="2400" dirty="0" smtClean="0"/>
              <a:t> </a:t>
            </a:r>
            <a:r>
              <a:rPr lang="en-US" sz="2400" dirty="0" err="1" smtClean="0"/>
              <a:t>saat</a:t>
            </a:r>
            <a:r>
              <a:rPr lang="en-US" sz="2400" dirty="0" smtClean="0"/>
              <a:t> </a:t>
            </a:r>
            <a:r>
              <a:rPr lang="en-US" sz="2400" dirty="0" err="1" smtClean="0"/>
              <a:t>penjualan</a:t>
            </a:r>
            <a:r>
              <a:rPr lang="en-US" sz="2400" dirty="0" smtClean="0"/>
              <a:t> </a:t>
            </a:r>
            <a:r>
              <a:rPr lang="en-US" sz="2400" dirty="0" err="1" smtClean="0"/>
              <a:t>terjadi</a:t>
            </a:r>
            <a:r>
              <a:rPr lang="en-US" sz="2400" dirty="0" smtClean="0"/>
              <a:t> </a:t>
            </a:r>
          </a:p>
          <a:p>
            <a:pPr marL="355600" lvl="1" indent="-342900" algn="just">
              <a:lnSpc>
                <a:spcPct val="150000"/>
              </a:lnSpc>
              <a:buFont typeface="+mj-lt"/>
              <a:buAutoNum type="arabicPeriod"/>
            </a:pPr>
            <a:r>
              <a:rPr lang="en-US" sz="2400" dirty="0" err="1" smtClean="0"/>
              <a:t>Aplikasi</a:t>
            </a:r>
            <a:r>
              <a:rPr lang="en-US" sz="2400" dirty="0" smtClean="0"/>
              <a:t> </a:t>
            </a:r>
            <a:r>
              <a:rPr lang="en-US" sz="2400" dirty="0" err="1" smtClean="0"/>
              <a:t>aturan</a:t>
            </a:r>
            <a:r>
              <a:rPr lang="en-US" sz="2400" dirty="0" smtClean="0"/>
              <a:t> LCM </a:t>
            </a:r>
            <a:r>
              <a:rPr lang="en-US" sz="2400" dirty="0" err="1" smtClean="0"/>
              <a:t>menghasilkan</a:t>
            </a:r>
            <a:r>
              <a:rPr lang="en-US" sz="2400" dirty="0" smtClean="0"/>
              <a:t> </a:t>
            </a:r>
            <a:r>
              <a:rPr lang="en-US" sz="2400" dirty="0" err="1" smtClean="0"/>
              <a:t>inkonsisensi</a:t>
            </a:r>
            <a:r>
              <a:rPr lang="en-US" sz="2400" dirty="0" smtClean="0"/>
              <a:t> </a:t>
            </a:r>
            <a:r>
              <a:rPr lang="en-US" sz="2400" dirty="0" err="1" smtClean="0"/>
              <a:t>karena</a:t>
            </a:r>
            <a:r>
              <a:rPr lang="en-US" sz="2400" dirty="0" smtClean="0"/>
              <a:t> </a:t>
            </a:r>
            <a:r>
              <a:rPr lang="en-US" sz="2400" dirty="0" err="1" smtClean="0"/>
              <a:t>persediaan</a:t>
            </a:r>
            <a:r>
              <a:rPr lang="en-US" sz="2400" dirty="0" smtClean="0"/>
              <a:t> yang </a:t>
            </a:r>
            <a:r>
              <a:rPr lang="en-US" sz="2400" dirty="0" err="1" smtClean="0"/>
              <a:t>dimiliki</a:t>
            </a:r>
            <a:r>
              <a:rPr lang="en-US" sz="2400" dirty="0" smtClean="0"/>
              <a:t> </a:t>
            </a:r>
            <a:r>
              <a:rPr lang="en-US" sz="2400" dirty="0" err="1" smtClean="0"/>
              <a:t>perusahaan</a:t>
            </a:r>
            <a:r>
              <a:rPr lang="en-US" sz="2400" dirty="0" smtClean="0"/>
              <a:t> </a:t>
            </a:r>
            <a:r>
              <a:rPr lang="en-US" sz="2400" dirty="0" err="1" smtClean="0"/>
              <a:t>bisa</a:t>
            </a:r>
            <a:r>
              <a:rPr lang="en-US" sz="2400" dirty="0" smtClean="0"/>
              <a:t> </a:t>
            </a:r>
            <a:r>
              <a:rPr lang="en-US" sz="2400" dirty="0" err="1" smtClean="0"/>
              <a:t>jadi</a:t>
            </a:r>
            <a:r>
              <a:rPr lang="en-US" sz="2400" dirty="0" smtClean="0"/>
              <a:t> </a:t>
            </a:r>
            <a:r>
              <a:rPr lang="en-US" sz="2400" dirty="0" err="1" smtClean="0"/>
              <a:t>dinilai</a:t>
            </a:r>
            <a:r>
              <a:rPr lang="en-US" sz="2400" dirty="0" smtClean="0"/>
              <a:t> </a:t>
            </a:r>
            <a:r>
              <a:rPr lang="en-US" sz="2400" dirty="0" err="1" smtClean="0"/>
              <a:t>berdasarkan</a:t>
            </a:r>
            <a:r>
              <a:rPr lang="en-US" sz="2400" dirty="0" smtClean="0"/>
              <a:t> </a:t>
            </a:r>
            <a:r>
              <a:rPr lang="en-US" sz="2400" dirty="0" err="1" smtClean="0"/>
              <a:t>biaya</a:t>
            </a:r>
            <a:r>
              <a:rPr lang="en-US" sz="2400" dirty="0" smtClean="0"/>
              <a:t> </a:t>
            </a:r>
            <a:r>
              <a:rPr lang="en-US" sz="2400" dirty="0" err="1" smtClean="0"/>
              <a:t>dalam</a:t>
            </a:r>
            <a:r>
              <a:rPr lang="en-US" sz="2400" dirty="0" smtClean="0"/>
              <a:t> </a:t>
            </a:r>
            <a:r>
              <a:rPr lang="en-US" sz="2400" dirty="0" err="1" smtClean="0"/>
              <a:t>satu</a:t>
            </a:r>
            <a:r>
              <a:rPr lang="en-US" sz="2400" dirty="0" smtClean="0"/>
              <a:t> </a:t>
            </a:r>
            <a:r>
              <a:rPr lang="en-US" sz="2400" dirty="0" err="1" smtClean="0"/>
              <a:t>tahun</a:t>
            </a:r>
            <a:r>
              <a:rPr lang="en-US" sz="2400" dirty="0" smtClean="0"/>
              <a:t> </a:t>
            </a:r>
            <a:r>
              <a:rPr lang="en-US" sz="2400" dirty="0" err="1" smtClean="0"/>
              <a:t>pada</a:t>
            </a:r>
            <a:r>
              <a:rPr lang="en-US" sz="2400" dirty="0" smtClean="0"/>
              <a:t> </a:t>
            </a:r>
            <a:r>
              <a:rPr lang="en-US" sz="2400" dirty="0" err="1" smtClean="0"/>
              <a:t>harga</a:t>
            </a:r>
            <a:r>
              <a:rPr lang="en-US" sz="2400" dirty="0" smtClean="0"/>
              <a:t> </a:t>
            </a:r>
            <a:r>
              <a:rPr lang="en-US" sz="2400" dirty="0" err="1" smtClean="0"/>
              <a:t>pasar</a:t>
            </a:r>
            <a:r>
              <a:rPr lang="en-US" sz="2400" dirty="0" smtClean="0"/>
              <a:t> </a:t>
            </a:r>
            <a:r>
              <a:rPr lang="en-US" sz="2400" dirty="0" err="1" smtClean="0"/>
              <a:t>dalam</a:t>
            </a:r>
            <a:r>
              <a:rPr lang="en-US" sz="2400" dirty="0" smtClean="0"/>
              <a:t> </a:t>
            </a:r>
            <a:r>
              <a:rPr lang="en-US" sz="2400" dirty="0" err="1" smtClean="0"/>
              <a:t>tahun</a:t>
            </a:r>
            <a:r>
              <a:rPr lang="en-US" sz="2400" dirty="0" smtClean="0"/>
              <a:t> </a:t>
            </a:r>
            <a:r>
              <a:rPr lang="en-US" sz="2400" dirty="0" err="1" smtClean="0"/>
              <a:t>berikutnya</a:t>
            </a:r>
            <a:r>
              <a:rPr lang="en-US" sz="24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Evaluasi</a:t>
            </a:r>
            <a:r>
              <a:rPr lang="en-US" sz="3200" b="1" dirty="0" smtClean="0">
                <a:solidFill>
                  <a:schemeClr val="tx1"/>
                </a:solidFill>
              </a:rPr>
              <a:t> </a:t>
            </a:r>
            <a:r>
              <a:rPr lang="en-US" sz="3200" b="1" dirty="0" err="1" smtClean="0">
                <a:solidFill>
                  <a:schemeClr val="tx1"/>
                </a:solidFill>
              </a:rPr>
              <a:t>atas</a:t>
            </a:r>
            <a:r>
              <a:rPr lang="en-US" sz="3200" b="1" dirty="0" smtClean="0">
                <a:solidFill>
                  <a:schemeClr val="tx1"/>
                </a:solidFill>
              </a:rPr>
              <a:t> </a:t>
            </a:r>
            <a:r>
              <a:rPr lang="en-US" sz="3200" b="1" dirty="0" err="1" smtClean="0">
                <a:solidFill>
                  <a:schemeClr val="tx1"/>
                </a:solidFill>
              </a:rPr>
              <a:t>Aturan</a:t>
            </a:r>
            <a:r>
              <a:rPr lang="en-US" sz="3200" b="1" dirty="0" smtClean="0">
                <a:solidFill>
                  <a:schemeClr val="tx1"/>
                </a:solidFill>
              </a:rPr>
              <a:t> LCM</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67265" y="1260389"/>
            <a:ext cx="10676238" cy="3416320"/>
          </a:xfrm>
          <a:prstGeom prst="rect">
            <a:avLst/>
          </a:prstGeom>
          <a:noFill/>
        </p:spPr>
        <p:txBody>
          <a:bodyPr wrap="square" rtlCol="0">
            <a:spAutoFit/>
          </a:bodyPr>
          <a:lstStyle/>
          <a:p>
            <a:pPr marL="469900" lvl="1" indent="-457200" algn="just">
              <a:lnSpc>
                <a:spcPct val="150000"/>
              </a:lnSpc>
              <a:buFont typeface="+mj-lt"/>
              <a:buAutoNum type="arabicPeriod" startAt="4"/>
            </a:pPr>
            <a:r>
              <a:rPr lang="en-US" sz="2400" dirty="0" smtClean="0"/>
              <a:t>LCM  </a:t>
            </a:r>
            <a:r>
              <a:rPr lang="en-US" sz="2400" dirty="0" err="1" smtClean="0"/>
              <a:t>menilai</a:t>
            </a:r>
            <a:r>
              <a:rPr lang="en-US" sz="2400" dirty="0" smtClean="0"/>
              <a:t>  </a:t>
            </a:r>
            <a:r>
              <a:rPr lang="en-US" sz="2400" dirty="0" err="1" smtClean="0"/>
              <a:t>persediaan</a:t>
            </a:r>
            <a:r>
              <a:rPr lang="en-US" sz="2400" dirty="0" smtClean="0"/>
              <a:t>  </a:t>
            </a:r>
            <a:r>
              <a:rPr lang="en-US" sz="2400" dirty="0" err="1" smtClean="0"/>
              <a:t>dalam</a:t>
            </a:r>
            <a:r>
              <a:rPr lang="en-US" sz="2400" dirty="0" smtClean="0"/>
              <a:t>  </a:t>
            </a:r>
            <a:r>
              <a:rPr lang="en-US" sz="2400" dirty="0" err="1" smtClean="0"/>
              <a:t>neraca</a:t>
            </a:r>
            <a:r>
              <a:rPr lang="en-US" sz="2400" dirty="0" smtClean="0"/>
              <a:t>  </a:t>
            </a:r>
            <a:r>
              <a:rPr lang="en-US" sz="2400" dirty="0" err="1" smtClean="0"/>
              <a:t>secara</a:t>
            </a:r>
            <a:r>
              <a:rPr lang="en-US" sz="2400" dirty="0" smtClean="0"/>
              <a:t>  </a:t>
            </a:r>
            <a:r>
              <a:rPr lang="en-US" sz="2400" dirty="0" err="1" smtClean="0"/>
              <a:t>konservatif</a:t>
            </a:r>
            <a:r>
              <a:rPr lang="en-US" sz="2400" dirty="0" smtClean="0"/>
              <a:t>,  </a:t>
            </a:r>
            <a:r>
              <a:rPr lang="en-US" sz="2400" dirty="0" err="1" smtClean="0"/>
              <a:t>tetapi</a:t>
            </a:r>
            <a:r>
              <a:rPr lang="en-US" sz="2400" dirty="0" smtClean="0"/>
              <a:t> </a:t>
            </a:r>
            <a:r>
              <a:rPr lang="en-US" sz="2400" dirty="0" err="1" smtClean="0"/>
              <a:t>dampaknya</a:t>
            </a:r>
            <a:r>
              <a:rPr lang="en-US" sz="2400" dirty="0" smtClean="0"/>
              <a:t>  </a:t>
            </a:r>
            <a:r>
              <a:rPr lang="en-US" sz="2400" dirty="0" err="1" smtClean="0"/>
              <a:t>terhadap</a:t>
            </a:r>
            <a:r>
              <a:rPr lang="en-US" sz="2400" dirty="0" smtClean="0"/>
              <a:t>  </a:t>
            </a:r>
            <a:r>
              <a:rPr lang="en-US" sz="2400" dirty="0" err="1" smtClean="0"/>
              <a:t>laporan</a:t>
            </a:r>
            <a:r>
              <a:rPr lang="en-US" sz="2400" dirty="0" smtClean="0"/>
              <a:t>  </a:t>
            </a:r>
            <a:r>
              <a:rPr lang="en-US" sz="2400" dirty="0" err="1" smtClean="0"/>
              <a:t>laba</a:t>
            </a:r>
            <a:r>
              <a:rPr lang="en-US" sz="2400" dirty="0" smtClean="0"/>
              <a:t>  </a:t>
            </a:r>
            <a:r>
              <a:rPr lang="en-US" sz="2400" dirty="0" err="1" smtClean="0"/>
              <a:t>rugi</a:t>
            </a:r>
            <a:r>
              <a:rPr lang="en-US" sz="2400" dirty="0" smtClean="0"/>
              <a:t>  </a:t>
            </a:r>
            <a:r>
              <a:rPr lang="en-US" sz="2400" dirty="0" err="1" smtClean="0"/>
              <a:t>mungkin</a:t>
            </a:r>
            <a:r>
              <a:rPr lang="en-US" sz="2400" dirty="0" smtClean="0"/>
              <a:t>  </a:t>
            </a:r>
            <a:r>
              <a:rPr lang="en-US" sz="2400" dirty="0" err="1" smtClean="0"/>
              <a:t>bersifat</a:t>
            </a:r>
            <a:r>
              <a:rPr lang="en-US" sz="2400" dirty="0" smtClean="0"/>
              <a:t>  </a:t>
            </a:r>
            <a:r>
              <a:rPr lang="en-US" sz="2400" dirty="0" err="1" smtClean="0"/>
              <a:t>konservatif</a:t>
            </a:r>
            <a:r>
              <a:rPr lang="en-US" sz="2400" dirty="0" smtClean="0"/>
              <a:t>. </a:t>
            </a:r>
          </a:p>
          <a:p>
            <a:pPr algn="just">
              <a:lnSpc>
                <a:spcPct val="150000"/>
              </a:lnSpc>
            </a:pPr>
            <a:r>
              <a:rPr lang="en-US" sz="2400" dirty="0" err="1" smtClean="0"/>
              <a:t>Laba</a:t>
            </a:r>
            <a:r>
              <a:rPr lang="en-US" sz="2400" dirty="0" smtClean="0"/>
              <a:t> </a:t>
            </a:r>
            <a:r>
              <a:rPr lang="en-US" sz="2400" dirty="0" err="1" smtClean="0"/>
              <a:t>bersih</a:t>
            </a:r>
            <a:r>
              <a:rPr lang="en-US" sz="2400" dirty="0" smtClean="0"/>
              <a:t> </a:t>
            </a:r>
            <a:r>
              <a:rPr lang="en-US" sz="2400" dirty="0" err="1" smtClean="0"/>
              <a:t>tahun</a:t>
            </a:r>
            <a:r>
              <a:rPr lang="en-US" sz="2400" dirty="0" smtClean="0"/>
              <a:t> </a:t>
            </a:r>
            <a:r>
              <a:rPr lang="en-US" sz="2400" dirty="0" err="1" smtClean="0"/>
              <a:t>berjalan</a:t>
            </a:r>
            <a:r>
              <a:rPr lang="en-US" sz="2400" dirty="0" smtClean="0"/>
              <a:t> </a:t>
            </a:r>
            <a:r>
              <a:rPr lang="en-US" sz="2400" dirty="0" err="1" smtClean="0"/>
              <a:t>ketika</a:t>
            </a:r>
            <a:r>
              <a:rPr lang="en-US" sz="2400" dirty="0" smtClean="0"/>
              <a:t> </a:t>
            </a:r>
            <a:r>
              <a:rPr lang="en-US" sz="2400" dirty="0" err="1" smtClean="0"/>
              <a:t>kerugian</a:t>
            </a:r>
            <a:r>
              <a:rPr lang="en-US" sz="2400" dirty="0" smtClean="0"/>
              <a:t> </a:t>
            </a:r>
            <a:r>
              <a:rPr lang="en-US" sz="2400" dirty="0" err="1" smtClean="0"/>
              <a:t>diakui</a:t>
            </a:r>
            <a:r>
              <a:rPr lang="en-US" sz="2400" dirty="0" smtClean="0"/>
              <a:t> </a:t>
            </a:r>
            <a:r>
              <a:rPr lang="en-US" sz="2400" dirty="0" err="1" smtClean="0"/>
              <a:t>jelas</a:t>
            </a:r>
            <a:r>
              <a:rPr lang="en-US" sz="2400" dirty="0" smtClean="0"/>
              <a:t> </a:t>
            </a:r>
            <a:r>
              <a:rPr lang="en-US" sz="2400" dirty="0" err="1" smtClean="0"/>
              <a:t>lebih</a:t>
            </a:r>
            <a:r>
              <a:rPr lang="en-US" sz="2400" dirty="0" smtClean="0"/>
              <a:t> </a:t>
            </a:r>
            <a:r>
              <a:rPr lang="en-US" sz="2400" dirty="0" err="1" smtClean="0"/>
              <a:t>rendah</a:t>
            </a:r>
            <a:r>
              <a:rPr lang="en-US" sz="2400" dirty="0" smtClean="0"/>
              <a:t>; </a:t>
            </a:r>
            <a:r>
              <a:rPr lang="en-US" sz="2400" dirty="0" err="1" smtClean="0"/>
              <a:t>laba</a:t>
            </a:r>
            <a:r>
              <a:rPr lang="en-US" sz="2400" dirty="0" smtClean="0"/>
              <a:t> </a:t>
            </a:r>
            <a:r>
              <a:rPr lang="en-US" sz="2400" dirty="0" err="1" smtClean="0"/>
              <a:t>bersih</a:t>
            </a:r>
            <a:r>
              <a:rPr lang="en-US" sz="2400" dirty="0" smtClean="0"/>
              <a:t>  </a:t>
            </a:r>
            <a:r>
              <a:rPr lang="en-US" sz="2400" dirty="0" err="1" smtClean="0"/>
              <a:t>untuk</a:t>
            </a:r>
            <a:r>
              <a:rPr lang="en-US" sz="2400" dirty="0" smtClean="0"/>
              <a:t>  </a:t>
            </a:r>
            <a:r>
              <a:rPr lang="en-US" sz="2400" dirty="0" err="1" smtClean="0"/>
              <a:t>periode</a:t>
            </a:r>
            <a:r>
              <a:rPr lang="en-US" sz="2400" dirty="0" smtClean="0"/>
              <a:t>  </a:t>
            </a:r>
            <a:r>
              <a:rPr lang="en-US" sz="2400" dirty="0" err="1" smtClean="0"/>
              <a:t>selanjutnya</a:t>
            </a:r>
            <a:r>
              <a:rPr lang="en-US" sz="2400" dirty="0" smtClean="0"/>
              <a:t>  </a:t>
            </a:r>
            <a:r>
              <a:rPr lang="en-US" sz="2400" dirty="0" err="1" smtClean="0"/>
              <a:t>bisa</a:t>
            </a:r>
            <a:r>
              <a:rPr lang="en-US" sz="2400" dirty="0" smtClean="0"/>
              <a:t>  </a:t>
            </a:r>
            <a:r>
              <a:rPr lang="en-US" sz="2400" dirty="0" err="1" smtClean="0"/>
              <a:t>jadi</a:t>
            </a:r>
            <a:r>
              <a:rPr lang="en-US" sz="2400" dirty="0" smtClean="0"/>
              <a:t>  </a:t>
            </a:r>
            <a:r>
              <a:rPr lang="en-US" sz="2400" dirty="0" err="1" smtClean="0"/>
              <a:t>lebih</a:t>
            </a:r>
            <a:r>
              <a:rPr lang="en-US" sz="2400" dirty="0" smtClean="0"/>
              <a:t>  </a:t>
            </a:r>
            <a:r>
              <a:rPr lang="en-US" sz="2400" dirty="0" err="1" smtClean="0"/>
              <a:t>tinggi</a:t>
            </a:r>
            <a:r>
              <a:rPr lang="en-US" sz="2400" dirty="0" smtClean="0"/>
              <a:t>  </a:t>
            </a:r>
            <a:r>
              <a:rPr lang="en-US" sz="2400" dirty="0" err="1" smtClean="0"/>
              <a:t>dari</a:t>
            </a:r>
            <a:r>
              <a:rPr lang="en-US" sz="2400" dirty="0" smtClean="0"/>
              <a:t>  </a:t>
            </a:r>
            <a:r>
              <a:rPr lang="en-US" sz="2400" dirty="0" err="1" smtClean="0"/>
              <a:t>laba</a:t>
            </a:r>
            <a:r>
              <a:rPr lang="en-US" sz="2400" dirty="0" smtClean="0"/>
              <a:t>  normal </a:t>
            </a:r>
            <a:r>
              <a:rPr lang="en-US" sz="2400" dirty="0" err="1" smtClean="0"/>
              <a:t>apabila</a:t>
            </a:r>
            <a:r>
              <a:rPr lang="en-US" sz="2400" dirty="0" smtClean="0"/>
              <a:t> </a:t>
            </a:r>
            <a:r>
              <a:rPr lang="en-US" sz="2400" dirty="0" err="1" smtClean="0"/>
              <a:t>penurunan</a:t>
            </a:r>
            <a:r>
              <a:rPr lang="en-US" sz="2400" dirty="0" smtClean="0"/>
              <a:t> yang </a:t>
            </a:r>
            <a:r>
              <a:rPr lang="en-US" sz="2400" dirty="0" err="1" smtClean="0"/>
              <a:t>diterapkan</a:t>
            </a:r>
            <a:r>
              <a:rPr lang="en-US" sz="2400" dirty="0" smtClean="0"/>
              <a:t> </a:t>
            </a:r>
            <a:r>
              <a:rPr lang="en-US" sz="2400" dirty="0" err="1" smtClean="0"/>
              <a:t>atas</a:t>
            </a:r>
            <a:r>
              <a:rPr lang="en-US" sz="2400" dirty="0" smtClean="0"/>
              <a:t> </a:t>
            </a:r>
            <a:r>
              <a:rPr lang="en-US" sz="2400" dirty="0" err="1" smtClean="0"/>
              <a:t>harga</a:t>
            </a:r>
            <a:r>
              <a:rPr lang="en-US" sz="2400" dirty="0" smtClean="0"/>
              <a:t> </a:t>
            </a:r>
            <a:r>
              <a:rPr lang="en-US" sz="2400" dirty="0" err="1" smtClean="0"/>
              <a:t>jual</a:t>
            </a:r>
            <a:r>
              <a:rPr lang="en-US" sz="2400" dirty="0" smtClean="0"/>
              <a:t> </a:t>
            </a:r>
            <a:r>
              <a:rPr lang="en-US" sz="2400" dirty="0" err="1" smtClean="0"/>
              <a:t>tidak</a:t>
            </a:r>
            <a:r>
              <a:rPr lang="en-US" sz="2400" dirty="0" smtClean="0"/>
              <a:t> material.</a:t>
            </a:r>
          </a:p>
          <a:p>
            <a:pPr algn="just">
              <a:lnSpc>
                <a:spcPct val="150000"/>
              </a:lnSpc>
            </a:pPr>
            <a:endParaRPr lang="en-US" sz="2400" dirty="0"/>
          </a:p>
        </p:txBody>
      </p:sp>
    </p:spTree>
    <p:extLst>
      <p:ext uri="{BB962C8B-B14F-4D97-AF65-F5344CB8AC3E}">
        <p14:creationId xmlns="" xmlns:p14="http://schemas.microsoft.com/office/powerpoint/2010/main" val="272049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766119" y="1482811"/>
            <a:ext cx="10577384" cy="2246769"/>
          </a:xfrm>
          <a:prstGeom prst="rect">
            <a:avLst/>
          </a:prstGeom>
          <a:noFill/>
        </p:spPr>
        <p:txBody>
          <a:bodyPr wrap="square" rtlCol="0">
            <a:spAutoFit/>
          </a:bodyPr>
          <a:lstStyle/>
          <a:p>
            <a:r>
              <a:rPr lang="id-ID" sz="2800" dirty="0" smtClean="0"/>
              <a:t>Permulaan dari aturan LCNRV dapat dibenarkan dalam situasi ketika: </a:t>
            </a:r>
            <a:endParaRPr lang="en-US" sz="2800" dirty="0" smtClean="0"/>
          </a:p>
          <a:p>
            <a:pPr marL="971550" lvl="1" indent="-514350">
              <a:buFont typeface="+mj-lt"/>
              <a:buAutoNum type="arabicPeriod"/>
            </a:pPr>
            <a:r>
              <a:rPr lang="id-ID" sz="2800" dirty="0" smtClean="0"/>
              <a:t>Biaya sulit untuk ditentukan </a:t>
            </a:r>
            <a:endParaRPr lang="en-US" sz="2800" dirty="0" smtClean="0"/>
          </a:p>
          <a:p>
            <a:pPr marL="971550" lvl="1" indent="-514350">
              <a:buFont typeface="+mj-lt"/>
              <a:buAutoNum type="arabicPeriod"/>
            </a:pPr>
            <a:r>
              <a:rPr lang="id-ID" sz="2800" dirty="0" smtClean="0"/>
              <a:t>Barang siap dipasarkan pada harga pasar </a:t>
            </a:r>
            <a:endParaRPr lang="en-US" sz="2800" dirty="0" smtClean="0"/>
          </a:p>
          <a:p>
            <a:pPr marL="971550" lvl="1" indent="-514350">
              <a:buFont typeface="+mj-lt"/>
              <a:buAutoNum type="arabicPeriod"/>
            </a:pPr>
            <a:r>
              <a:rPr lang="id-ID" sz="2800" dirty="0" smtClean="0"/>
              <a:t>Unit produk saling dipertukarkan </a:t>
            </a:r>
            <a:endParaRPr lang="en-US" sz="2800" dirty="0" smtClean="0"/>
          </a:p>
        </p:txBody>
      </p:sp>
      <p:grpSp>
        <p:nvGrpSpPr>
          <p:cNvPr id="8" name="Group 7">
            <a:extLst>
              <a:ext uri="{FF2B5EF4-FFF2-40B4-BE49-F238E27FC236}">
                <a16:creationId xmlns="" xmlns:a16="http://schemas.microsoft.com/office/drawing/2014/main" id="{66D8CAAA-6192-4146-A1AA-B687BA2969DF}"/>
              </a:ext>
            </a:extLst>
          </p:cNvPr>
          <p:cNvGrpSpPr/>
          <p:nvPr/>
        </p:nvGrpSpPr>
        <p:grpSpPr>
          <a:xfrm>
            <a:off x="9175596" y="3230633"/>
            <a:ext cx="1850760" cy="3130828"/>
            <a:chOff x="9405464" y="1817229"/>
            <a:chExt cx="1850760" cy="3130828"/>
          </a:xfrm>
        </p:grpSpPr>
        <p:grpSp>
          <p:nvGrpSpPr>
            <p:cNvPr id="9" name="Group 8">
              <a:extLst>
                <a:ext uri="{FF2B5EF4-FFF2-40B4-BE49-F238E27FC236}">
                  <a16:creationId xmlns="" xmlns:a16="http://schemas.microsoft.com/office/drawing/2014/main" id="{7F455F7C-CE3B-42A8-BFCB-099C294D202D}"/>
                </a:ext>
              </a:extLst>
            </p:cNvPr>
            <p:cNvGrpSpPr/>
            <p:nvPr/>
          </p:nvGrpSpPr>
          <p:grpSpPr>
            <a:xfrm>
              <a:off x="9405467" y="2829234"/>
              <a:ext cx="1739357" cy="2118823"/>
              <a:chOff x="8639132" y="3031449"/>
              <a:chExt cx="2538542" cy="3092366"/>
            </a:xfrm>
          </p:grpSpPr>
          <p:grpSp>
            <p:nvGrpSpPr>
              <p:cNvPr id="17" name="Group 16">
                <a:extLst>
                  <a:ext uri="{FF2B5EF4-FFF2-40B4-BE49-F238E27FC236}">
                    <a16:creationId xmlns="" xmlns:a16="http://schemas.microsoft.com/office/drawing/2014/main" id="{86592C6C-3420-4E81-B31C-3AA83A7E578D}"/>
                  </a:ext>
                </a:extLst>
              </p:cNvPr>
              <p:cNvGrpSpPr/>
              <p:nvPr/>
            </p:nvGrpSpPr>
            <p:grpSpPr>
              <a:xfrm>
                <a:off x="9361227" y="4899625"/>
                <a:ext cx="1422003" cy="1224190"/>
                <a:chOff x="5580112" y="4160675"/>
                <a:chExt cx="2016224" cy="1735751"/>
              </a:xfrm>
            </p:grpSpPr>
            <p:sp>
              <p:nvSpPr>
                <p:cNvPr id="27" name="Trapezoid 1">
                  <a:extLst>
                    <a:ext uri="{FF2B5EF4-FFF2-40B4-BE49-F238E27FC236}">
                      <a16:creationId xmlns=""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rapezoid 6">
                  <a:extLst>
                    <a:ext uri="{FF2B5EF4-FFF2-40B4-BE49-F238E27FC236}">
                      <a16:creationId xmlns=""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8" name="Freeform 9">
                <a:extLst>
                  <a:ext uri="{FF2B5EF4-FFF2-40B4-BE49-F238E27FC236}">
                    <a16:creationId xmlns=""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9" name="Group 18">
                <a:extLst>
                  <a:ext uri="{FF2B5EF4-FFF2-40B4-BE49-F238E27FC236}">
                    <a16:creationId xmlns=""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25" name="Freeform 3">
                  <a:extLst>
                    <a:ext uri="{FF2B5EF4-FFF2-40B4-BE49-F238E27FC236}">
                      <a16:creationId xmlns=""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4">
                  <a:extLst>
                    <a:ext uri="{FF2B5EF4-FFF2-40B4-BE49-F238E27FC236}">
                      <a16:creationId xmlns=""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 xmlns:a16="http://schemas.microsoft.com/office/drawing/2014/main" id="{76022257-4262-419A-8741-066394107578}"/>
                  </a:ext>
                </a:extLst>
              </p:cNvPr>
              <p:cNvGrpSpPr/>
              <p:nvPr/>
            </p:nvGrpSpPr>
            <p:grpSpPr>
              <a:xfrm rot="5400000">
                <a:off x="10163426" y="3352603"/>
                <a:ext cx="830969" cy="1197527"/>
                <a:chOff x="967240" y="3289369"/>
                <a:chExt cx="1100200" cy="1585520"/>
              </a:xfrm>
            </p:grpSpPr>
            <p:sp>
              <p:nvSpPr>
                <p:cNvPr id="23" name="Freeform 16">
                  <a:extLst>
                    <a:ext uri="{FF2B5EF4-FFF2-40B4-BE49-F238E27FC236}">
                      <a16:creationId xmlns=""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7">
                  <a:extLst>
                    <a:ext uri="{FF2B5EF4-FFF2-40B4-BE49-F238E27FC236}">
                      <a16:creationId xmlns=""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Freeform 19">
                <a:extLst>
                  <a:ext uri="{FF2B5EF4-FFF2-40B4-BE49-F238E27FC236}">
                    <a16:creationId xmlns=""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Chord 23">
                <a:extLst>
                  <a:ext uri="{FF2B5EF4-FFF2-40B4-BE49-F238E27FC236}">
                    <a16:creationId xmlns=""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0" name="타원 4">
              <a:extLst>
                <a:ext uri="{FF2B5EF4-FFF2-40B4-BE49-F238E27FC236}">
                  <a16:creationId xmlns=""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1">
              <a:extLst>
                <a:ext uri="{FF2B5EF4-FFF2-40B4-BE49-F238E27FC236}">
                  <a16:creationId xmlns=""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Rectangle 21">
              <a:extLst>
                <a:ext uri="{FF2B5EF4-FFF2-40B4-BE49-F238E27FC236}">
                  <a16:creationId xmlns=""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21">
              <a:extLst>
                <a:ext uri="{FF2B5EF4-FFF2-40B4-BE49-F238E27FC236}">
                  <a16:creationId xmlns=""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Block Arc 11">
              <a:extLst>
                <a:ext uri="{FF2B5EF4-FFF2-40B4-BE49-F238E27FC236}">
                  <a16:creationId xmlns=""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 xmlns:p14="http://schemas.microsoft.com/office/powerpoint/2010/main" val="272049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518983" y="1433384"/>
            <a:ext cx="10799805" cy="1384995"/>
          </a:xfrm>
          <a:prstGeom prst="rect">
            <a:avLst/>
          </a:prstGeom>
          <a:noFill/>
        </p:spPr>
        <p:txBody>
          <a:bodyPr wrap="square" rtlCol="0">
            <a:spAutoFit/>
          </a:bodyPr>
          <a:lstStyle/>
          <a:p>
            <a:r>
              <a:rPr lang="id-ID" sz="2800" dirty="0" smtClean="0"/>
              <a:t>Dua situasi yang sama di mana NRV adalah aturan umum: </a:t>
            </a:r>
            <a:endParaRPr lang="en-US" sz="2800" dirty="0" smtClean="0"/>
          </a:p>
          <a:p>
            <a:pPr marL="971550" lvl="1" indent="-514350">
              <a:buFont typeface="+mj-lt"/>
              <a:buAutoNum type="arabicPeriod"/>
            </a:pPr>
            <a:r>
              <a:rPr lang="id-ID" sz="2800" dirty="0" smtClean="0"/>
              <a:t>Asset pertanian </a:t>
            </a:r>
            <a:endParaRPr lang="en-US" sz="2800" dirty="0" smtClean="0"/>
          </a:p>
          <a:p>
            <a:pPr marL="971550" lvl="1" indent="-514350">
              <a:buFont typeface="+mj-lt"/>
              <a:buAutoNum type="arabicPeriod"/>
            </a:pPr>
            <a:r>
              <a:rPr lang="id-ID" sz="2800" dirty="0" smtClean="0"/>
              <a:t>Komoditas yang diadakan broker-trader</a:t>
            </a:r>
            <a:endParaRPr lang="en-US" sz="2800" dirty="0" smtClean="0"/>
          </a:p>
        </p:txBody>
      </p:sp>
      <p:grpSp>
        <p:nvGrpSpPr>
          <p:cNvPr id="9" name="Group 8">
            <a:extLst>
              <a:ext uri="{FF2B5EF4-FFF2-40B4-BE49-F238E27FC236}">
                <a16:creationId xmlns="" xmlns:a16="http://schemas.microsoft.com/office/drawing/2014/main" id="{66D8CAAA-6192-4146-A1AA-B687BA2969DF}"/>
              </a:ext>
            </a:extLst>
          </p:cNvPr>
          <p:cNvGrpSpPr/>
          <p:nvPr/>
        </p:nvGrpSpPr>
        <p:grpSpPr>
          <a:xfrm>
            <a:off x="9175596" y="3230633"/>
            <a:ext cx="1850760" cy="3130828"/>
            <a:chOff x="9405464" y="1817229"/>
            <a:chExt cx="1850760" cy="3130828"/>
          </a:xfrm>
        </p:grpSpPr>
        <p:grpSp>
          <p:nvGrpSpPr>
            <p:cNvPr id="10" name="Group 8">
              <a:extLst>
                <a:ext uri="{FF2B5EF4-FFF2-40B4-BE49-F238E27FC236}">
                  <a16:creationId xmlns="" xmlns:a16="http://schemas.microsoft.com/office/drawing/2014/main" id="{7F455F7C-CE3B-42A8-BFCB-099C294D202D}"/>
                </a:ext>
              </a:extLst>
            </p:cNvPr>
            <p:cNvGrpSpPr/>
            <p:nvPr/>
          </p:nvGrpSpPr>
          <p:grpSpPr>
            <a:xfrm>
              <a:off x="9405465" y="2829235"/>
              <a:ext cx="1739357" cy="2118824"/>
              <a:chOff x="8639132" y="3031449"/>
              <a:chExt cx="2538542" cy="3092368"/>
            </a:xfrm>
          </p:grpSpPr>
          <p:grpSp>
            <p:nvGrpSpPr>
              <p:cNvPr id="18" name="Group 17">
                <a:extLst>
                  <a:ext uri="{FF2B5EF4-FFF2-40B4-BE49-F238E27FC236}">
                    <a16:creationId xmlns="" xmlns:a16="http://schemas.microsoft.com/office/drawing/2014/main" id="{86592C6C-3420-4E81-B31C-3AA83A7E578D}"/>
                  </a:ext>
                </a:extLst>
              </p:cNvPr>
              <p:cNvGrpSpPr/>
              <p:nvPr/>
            </p:nvGrpSpPr>
            <p:grpSpPr>
              <a:xfrm>
                <a:off x="9361227" y="4899627"/>
                <a:ext cx="1422003" cy="1224190"/>
                <a:chOff x="5580112" y="4160675"/>
                <a:chExt cx="2016224" cy="1735751"/>
              </a:xfrm>
            </p:grpSpPr>
            <p:sp>
              <p:nvSpPr>
                <p:cNvPr id="28" name="Trapezoid 1">
                  <a:extLst>
                    <a:ext uri="{FF2B5EF4-FFF2-40B4-BE49-F238E27FC236}">
                      <a16:creationId xmlns=""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Trapezoid 6">
                  <a:extLst>
                    <a:ext uri="{FF2B5EF4-FFF2-40B4-BE49-F238E27FC236}">
                      <a16:creationId xmlns=""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29">
                  <a:extLst>
                    <a:ext uri="{FF2B5EF4-FFF2-40B4-BE49-F238E27FC236}">
                      <a16:creationId xmlns=""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9" name="Freeform 9">
                <a:extLst>
                  <a:ext uri="{FF2B5EF4-FFF2-40B4-BE49-F238E27FC236}">
                    <a16:creationId xmlns=""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0" name="Group 19">
                <a:extLst>
                  <a:ext uri="{FF2B5EF4-FFF2-40B4-BE49-F238E27FC236}">
                    <a16:creationId xmlns=""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26" name="Freeform 3">
                  <a:extLst>
                    <a:ext uri="{FF2B5EF4-FFF2-40B4-BE49-F238E27FC236}">
                      <a16:creationId xmlns=""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Freeform 4">
                  <a:extLst>
                    <a:ext uri="{FF2B5EF4-FFF2-40B4-BE49-F238E27FC236}">
                      <a16:creationId xmlns=""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 xmlns:a16="http://schemas.microsoft.com/office/drawing/2014/main" id="{76022257-4262-419A-8741-066394107578}"/>
                  </a:ext>
                </a:extLst>
              </p:cNvPr>
              <p:cNvGrpSpPr/>
              <p:nvPr/>
            </p:nvGrpSpPr>
            <p:grpSpPr>
              <a:xfrm rot="5400000">
                <a:off x="10163426" y="3352603"/>
                <a:ext cx="830969" cy="1197527"/>
                <a:chOff x="967240" y="3289369"/>
                <a:chExt cx="1100200" cy="1585520"/>
              </a:xfrm>
            </p:grpSpPr>
            <p:sp>
              <p:nvSpPr>
                <p:cNvPr id="24" name="Freeform 16">
                  <a:extLst>
                    <a:ext uri="{FF2B5EF4-FFF2-40B4-BE49-F238E27FC236}">
                      <a16:creationId xmlns=""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17">
                  <a:extLst>
                    <a:ext uri="{FF2B5EF4-FFF2-40B4-BE49-F238E27FC236}">
                      <a16:creationId xmlns=""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2" name="Freeform 19">
                <a:extLst>
                  <a:ext uri="{FF2B5EF4-FFF2-40B4-BE49-F238E27FC236}">
                    <a16:creationId xmlns=""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Chord 23">
                <a:extLst>
                  <a:ext uri="{FF2B5EF4-FFF2-40B4-BE49-F238E27FC236}">
                    <a16:creationId xmlns=""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1" name="타원 4">
              <a:extLst>
                <a:ext uri="{FF2B5EF4-FFF2-40B4-BE49-F238E27FC236}">
                  <a16:creationId xmlns=""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1">
              <a:extLst>
                <a:ext uri="{FF2B5EF4-FFF2-40B4-BE49-F238E27FC236}">
                  <a16:creationId xmlns=""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21">
              <a:extLst>
                <a:ext uri="{FF2B5EF4-FFF2-40B4-BE49-F238E27FC236}">
                  <a16:creationId xmlns=""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ectangle 21">
              <a:extLst>
                <a:ext uri="{FF2B5EF4-FFF2-40B4-BE49-F238E27FC236}">
                  <a16:creationId xmlns=""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Block Arc 11">
              <a:extLst>
                <a:ext uri="{FF2B5EF4-FFF2-40B4-BE49-F238E27FC236}">
                  <a16:creationId xmlns=""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 xmlns:p14="http://schemas.microsoft.com/office/powerpoint/2010/main" val="272049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42551" y="1482811"/>
            <a:ext cx="10676238" cy="4893647"/>
          </a:xfrm>
          <a:prstGeom prst="rect">
            <a:avLst/>
          </a:prstGeom>
          <a:noFill/>
        </p:spPr>
        <p:txBody>
          <a:bodyPr wrap="square" rtlCol="0">
            <a:spAutoFit/>
          </a:bodyPr>
          <a:lstStyle/>
          <a:p>
            <a:pPr algn="just"/>
            <a:r>
              <a:rPr lang="en-US" sz="2400" dirty="0" err="1" smtClean="0"/>
              <a:t>Persediaan</a:t>
            </a:r>
            <a:r>
              <a:rPr lang="en-US" sz="2400" dirty="0" smtClean="0"/>
              <a:t> </a:t>
            </a:r>
            <a:r>
              <a:rPr lang="en-US" sz="2400" dirty="0" err="1" smtClean="0"/>
              <a:t>Pertanian</a:t>
            </a:r>
            <a:r>
              <a:rPr lang="en-US" sz="2400" dirty="0" smtClean="0"/>
              <a:t> </a:t>
            </a:r>
          </a:p>
          <a:p>
            <a:pPr marL="457200" lvl="0" indent="-457200" algn="just">
              <a:buFont typeface="+mj-lt"/>
              <a:buAutoNum type="arabicPeriod"/>
            </a:pPr>
            <a:r>
              <a:rPr lang="en-US" sz="2400" dirty="0" smtClean="0"/>
              <a:t>Asset </a:t>
            </a:r>
            <a:r>
              <a:rPr lang="en-US" sz="2400" dirty="0" err="1" smtClean="0"/>
              <a:t>Biologis</a:t>
            </a:r>
            <a:r>
              <a:rPr lang="en-US" sz="2400" dirty="0" smtClean="0"/>
              <a:t> (</a:t>
            </a:r>
            <a:r>
              <a:rPr lang="en-US" sz="2400" dirty="0" err="1" smtClean="0"/>
              <a:t>diklasifikasikan</a:t>
            </a:r>
            <a:r>
              <a:rPr lang="en-US" sz="2400" dirty="0" smtClean="0"/>
              <a:t> </a:t>
            </a:r>
            <a:r>
              <a:rPr lang="en-US" sz="2400" dirty="0" err="1" smtClean="0"/>
              <a:t>dalam</a:t>
            </a:r>
            <a:r>
              <a:rPr lang="en-US" sz="2400" dirty="0" smtClean="0"/>
              <a:t> asset </a:t>
            </a:r>
            <a:r>
              <a:rPr lang="en-US" sz="2400" dirty="0" err="1" smtClean="0"/>
              <a:t>tidak</a:t>
            </a:r>
            <a:r>
              <a:rPr lang="en-US" sz="2400" dirty="0" smtClean="0"/>
              <a:t> </a:t>
            </a:r>
            <a:r>
              <a:rPr lang="en-US" sz="2400" dirty="0" err="1" smtClean="0"/>
              <a:t>lancar</a:t>
            </a:r>
            <a:r>
              <a:rPr lang="en-US" sz="2400" dirty="0" smtClean="0"/>
              <a:t>) </a:t>
            </a:r>
            <a:r>
              <a:rPr lang="en-US" sz="2400" dirty="0" err="1" smtClean="0"/>
              <a:t>adalah</a:t>
            </a:r>
            <a:r>
              <a:rPr lang="en-US" sz="2400" dirty="0" smtClean="0"/>
              <a:t> </a:t>
            </a:r>
            <a:r>
              <a:rPr lang="en-US" sz="2400" dirty="0" err="1" smtClean="0"/>
              <a:t>tempat</a:t>
            </a:r>
            <a:r>
              <a:rPr lang="en-US" sz="2400" dirty="0" smtClean="0"/>
              <a:t> </a:t>
            </a:r>
            <a:r>
              <a:rPr lang="en-US" sz="2400" dirty="0" err="1" smtClean="0"/>
              <a:t>tinggal</a:t>
            </a:r>
            <a:r>
              <a:rPr lang="en-US" sz="2400" dirty="0" smtClean="0"/>
              <a:t> </a:t>
            </a:r>
            <a:r>
              <a:rPr lang="en-US" sz="2400" dirty="0" err="1" smtClean="0"/>
              <a:t>hewan</a:t>
            </a:r>
            <a:r>
              <a:rPr lang="en-US" sz="2400" dirty="0" smtClean="0"/>
              <a:t>, </a:t>
            </a:r>
            <a:r>
              <a:rPr lang="en-US" sz="2400" dirty="0" err="1" smtClean="0"/>
              <a:t>tumbuhan</a:t>
            </a:r>
            <a:r>
              <a:rPr lang="en-US" sz="2400" dirty="0" smtClean="0"/>
              <a:t>, </a:t>
            </a:r>
            <a:r>
              <a:rPr lang="en-US" sz="2400" dirty="0" err="1" smtClean="0"/>
              <a:t>seperti</a:t>
            </a:r>
            <a:r>
              <a:rPr lang="en-US" sz="2400" dirty="0" smtClean="0"/>
              <a:t> </a:t>
            </a:r>
            <a:r>
              <a:rPr lang="en-US" sz="2400" dirty="0" err="1" smtClean="0"/>
              <a:t>kambing</a:t>
            </a:r>
            <a:r>
              <a:rPr lang="en-US" sz="2400" dirty="0" smtClean="0"/>
              <a:t>, </a:t>
            </a:r>
            <a:r>
              <a:rPr lang="en-US" sz="2400" dirty="0" err="1" smtClean="0"/>
              <a:t>sapi</a:t>
            </a:r>
            <a:r>
              <a:rPr lang="en-US" sz="2400" dirty="0" smtClean="0"/>
              <a:t>, </a:t>
            </a:r>
            <a:r>
              <a:rPr lang="en-US" sz="2400" dirty="0" err="1" smtClean="0"/>
              <a:t>pohon</a:t>
            </a:r>
            <a:r>
              <a:rPr lang="en-US" sz="2400" dirty="0" smtClean="0"/>
              <a:t> </a:t>
            </a:r>
            <a:r>
              <a:rPr lang="en-US" sz="2400" dirty="0" err="1" smtClean="0"/>
              <a:t>buah</a:t>
            </a:r>
            <a:r>
              <a:rPr lang="en-US" sz="2400" dirty="0" smtClean="0"/>
              <a:t>, </a:t>
            </a:r>
            <a:r>
              <a:rPr lang="en-US" sz="2400" dirty="0" err="1" smtClean="0"/>
              <a:t>atau</a:t>
            </a:r>
            <a:r>
              <a:rPr lang="en-US" sz="2400" dirty="0" smtClean="0"/>
              <a:t> </a:t>
            </a:r>
            <a:r>
              <a:rPr lang="en-US" sz="2400" dirty="0" err="1" smtClean="0"/>
              <a:t>pohon</a:t>
            </a:r>
            <a:r>
              <a:rPr lang="en-US" sz="2400" dirty="0" smtClean="0"/>
              <a:t> </a:t>
            </a:r>
            <a:r>
              <a:rPr lang="en-US" sz="2400" dirty="0" err="1" smtClean="0"/>
              <a:t>kapas</a:t>
            </a:r>
            <a:r>
              <a:rPr lang="en-US" sz="2400" dirty="0" smtClean="0"/>
              <a:t>. </a:t>
            </a:r>
          </a:p>
          <a:p>
            <a:pPr marL="457200" indent="-457200" algn="just"/>
            <a:r>
              <a:rPr lang="en-US" sz="2400" dirty="0" smtClean="0"/>
              <a:t>	Asset  </a:t>
            </a:r>
            <a:r>
              <a:rPr lang="en-US" sz="2400" dirty="0" err="1" smtClean="0"/>
              <a:t>biologis</a:t>
            </a:r>
            <a:r>
              <a:rPr lang="en-US" sz="2400" dirty="0" smtClean="0"/>
              <a:t>  </a:t>
            </a:r>
            <a:r>
              <a:rPr lang="en-US" sz="2400" dirty="0" err="1" smtClean="0"/>
              <a:t>diukur</a:t>
            </a:r>
            <a:r>
              <a:rPr lang="en-US" sz="2400" dirty="0" smtClean="0"/>
              <a:t>  </a:t>
            </a:r>
            <a:r>
              <a:rPr lang="en-US" sz="2400" dirty="0" err="1" smtClean="0"/>
              <a:t>pada</a:t>
            </a:r>
            <a:r>
              <a:rPr lang="en-US" sz="2400" dirty="0" smtClean="0"/>
              <a:t>  </a:t>
            </a:r>
            <a:r>
              <a:rPr lang="en-US" sz="2400" dirty="0" err="1" smtClean="0"/>
              <a:t>pengakuan</a:t>
            </a:r>
            <a:r>
              <a:rPr lang="en-US" sz="2400" dirty="0" smtClean="0"/>
              <a:t>  </a:t>
            </a:r>
            <a:r>
              <a:rPr lang="en-US" sz="2400" dirty="0" err="1" smtClean="0"/>
              <a:t>awal</a:t>
            </a:r>
            <a:r>
              <a:rPr lang="en-US" sz="2400" dirty="0" smtClean="0"/>
              <a:t>  </a:t>
            </a:r>
            <a:r>
              <a:rPr lang="en-US" sz="2400" dirty="0" err="1" smtClean="0"/>
              <a:t>dan</a:t>
            </a:r>
            <a:r>
              <a:rPr lang="en-US" sz="2400" dirty="0" smtClean="0"/>
              <a:t>  </a:t>
            </a:r>
            <a:r>
              <a:rPr lang="en-US" sz="2400" dirty="0" err="1" smtClean="0"/>
              <a:t>di</a:t>
            </a:r>
            <a:r>
              <a:rPr lang="en-US" sz="2400" dirty="0" smtClean="0"/>
              <a:t>  </a:t>
            </a:r>
            <a:r>
              <a:rPr lang="en-US" sz="2400" dirty="0" err="1" smtClean="0"/>
              <a:t>akhir</a:t>
            </a:r>
            <a:r>
              <a:rPr lang="en-US" sz="2400" dirty="0" smtClean="0"/>
              <a:t>  </a:t>
            </a:r>
            <a:r>
              <a:rPr lang="en-US" sz="2400" dirty="0" err="1" smtClean="0"/>
              <a:t>dari</a:t>
            </a:r>
            <a:r>
              <a:rPr lang="en-US" sz="2400" dirty="0" smtClean="0"/>
              <a:t> </a:t>
            </a:r>
            <a:r>
              <a:rPr lang="en-US" sz="2400" dirty="0" err="1" smtClean="0"/>
              <a:t>beberapa</a:t>
            </a:r>
            <a:r>
              <a:rPr lang="en-US" sz="2400" dirty="0" smtClean="0"/>
              <a:t> </a:t>
            </a:r>
            <a:r>
              <a:rPr lang="en-US" sz="2400" dirty="0" err="1" smtClean="0"/>
              <a:t>periode</a:t>
            </a:r>
            <a:r>
              <a:rPr lang="en-US" sz="2400" dirty="0" smtClean="0"/>
              <a:t> </a:t>
            </a:r>
            <a:r>
              <a:rPr lang="en-US" sz="2400" dirty="0" err="1" smtClean="0"/>
              <a:t>pelaporan</a:t>
            </a:r>
            <a:r>
              <a:rPr lang="en-US" sz="2400" dirty="0" smtClean="0"/>
              <a:t> </a:t>
            </a:r>
            <a:r>
              <a:rPr lang="en-US" sz="2400" dirty="0" err="1" smtClean="0"/>
              <a:t>pada</a:t>
            </a:r>
            <a:r>
              <a:rPr lang="en-US" sz="2400" dirty="0" smtClean="0"/>
              <a:t> NRV Perusahaan </a:t>
            </a:r>
            <a:r>
              <a:rPr lang="en-US" sz="2400" dirty="0" err="1" smtClean="0"/>
              <a:t>mencatat</a:t>
            </a:r>
            <a:r>
              <a:rPr lang="en-US" sz="2400" dirty="0" smtClean="0"/>
              <a:t> </a:t>
            </a:r>
            <a:r>
              <a:rPr lang="en-US" sz="2400" dirty="0" err="1" smtClean="0"/>
              <a:t>keuntungan</a:t>
            </a:r>
            <a:r>
              <a:rPr lang="en-US" sz="2400" dirty="0" smtClean="0"/>
              <a:t> </a:t>
            </a:r>
            <a:r>
              <a:rPr lang="en-US" sz="2400" dirty="0" err="1" smtClean="0"/>
              <a:t>atau</a:t>
            </a:r>
            <a:r>
              <a:rPr lang="en-US" sz="2400" dirty="0" smtClean="0"/>
              <a:t> </a:t>
            </a:r>
            <a:r>
              <a:rPr lang="en-US" sz="2400" dirty="0" err="1" smtClean="0"/>
              <a:t>kerugian</a:t>
            </a:r>
            <a:r>
              <a:rPr lang="en-US" sz="2400" dirty="0" smtClean="0"/>
              <a:t> </a:t>
            </a:r>
            <a:r>
              <a:rPr lang="en-US" sz="2400" dirty="0" err="1" smtClean="0"/>
              <a:t>karena</a:t>
            </a:r>
            <a:r>
              <a:rPr lang="en-US" sz="2400" dirty="0" smtClean="0"/>
              <a:t> </a:t>
            </a:r>
            <a:r>
              <a:rPr lang="en-US" sz="2400" dirty="0" err="1" smtClean="0"/>
              <a:t>perubahan</a:t>
            </a:r>
            <a:r>
              <a:rPr lang="en-US" sz="2400" dirty="0" smtClean="0"/>
              <a:t> NRV </a:t>
            </a:r>
            <a:r>
              <a:rPr lang="en-US" sz="2400" dirty="0" err="1" smtClean="0"/>
              <a:t>dari</a:t>
            </a:r>
            <a:r>
              <a:rPr lang="en-US" sz="2400" dirty="0" smtClean="0"/>
              <a:t> asset </a:t>
            </a:r>
            <a:r>
              <a:rPr lang="en-US" sz="2400" dirty="0" err="1" smtClean="0"/>
              <a:t>biologis</a:t>
            </a:r>
            <a:r>
              <a:rPr lang="en-US" sz="2400" dirty="0" smtClean="0"/>
              <a:t> </a:t>
            </a:r>
            <a:r>
              <a:rPr lang="en-US" sz="2400" dirty="0" err="1" smtClean="0"/>
              <a:t>pada</a:t>
            </a:r>
            <a:r>
              <a:rPr lang="en-US" sz="2400" dirty="0" smtClean="0"/>
              <a:t> </a:t>
            </a:r>
            <a:r>
              <a:rPr lang="en-US" sz="2400" dirty="0" err="1" smtClean="0"/>
              <a:t>pendapatan</a:t>
            </a:r>
            <a:r>
              <a:rPr lang="en-US" sz="2400" dirty="0" smtClean="0"/>
              <a:t> </a:t>
            </a:r>
            <a:r>
              <a:rPr lang="en-US" sz="2400" dirty="0" err="1" smtClean="0"/>
              <a:t>ketika</a:t>
            </a:r>
            <a:r>
              <a:rPr lang="en-US" sz="2400" dirty="0" smtClean="0"/>
              <a:t> </a:t>
            </a:r>
            <a:r>
              <a:rPr lang="en-US" sz="2400" dirty="0" err="1" smtClean="0"/>
              <a:t>muncul</a:t>
            </a:r>
            <a:r>
              <a:rPr lang="en-US" sz="2400" dirty="0" smtClean="0"/>
              <a:t> </a:t>
            </a:r>
          </a:p>
          <a:p>
            <a:pPr marL="457200" lvl="0" indent="-457200" algn="just">
              <a:buFont typeface="+mj-lt"/>
              <a:buAutoNum type="arabicPeriod" startAt="2"/>
            </a:pPr>
            <a:r>
              <a:rPr lang="en-US" sz="2400" dirty="0" err="1" smtClean="0"/>
              <a:t>Hasil</a:t>
            </a:r>
            <a:r>
              <a:rPr lang="en-US" sz="2400" dirty="0" smtClean="0"/>
              <a:t>  </a:t>
            </a:r>
            <a:r>
              <a:rPr lang="en-US" sz="2400" dirty="0" err="1" smtClean="0"/>
              <a:t>Pertanian</a:t>
            </a:r>
            <a:r>
              <a:rPr lang="en-US" sz="2400" dirty="0" smtClean="0"/>
              <a:t>  </a:t>
            </a:r>
            <a:r>
              <a:rPr lang="en-US" sz="2400" dirty="0" err="1" smtClean="0"/>
              <a:t>adalah</a:t>
            </a:r>
            <a:r>
              <a:rPr lang="en-US" sz="2400" dirty="0" smtClean="0"/>
              <a:t>  </a:t>
            </a:r>
            <a:r>
              <a:rPr lang="en-US" sz="2400" dirty="0" err="1" smtClean="0"/>
              <a:t>produk</a:t>
            </a:r>
            <a:r>
              <a:rPr lang="en-US" sz="2400" dirty="0" smtClean="0"/>
              <a:t>  yang  </a:t>
            </a:r>
            <a:r>
              <a:rPr lang="en-US" sz="2400" dirty="0" err="1" smtClean="0"/>
              <a:t>dipanen</a:t>
            </a:r>
            <a:r>
              <a:rPr lang="en-US" sz="2400" dirty="0" smtClean="0"/>
              <a:t>  </a:t>
            </a:r>
            <a:r>
              <a:rPr lang="en-US" sz="2400" dirty="0" err="1" smtClean="0"/>
              <a:t>dari</a:t>
            </a:r>
            <a:r>
              <a:rPr lang="en-US" sz="2400" dirty="0" smtClean="0"/>
              <a:t>  asset  </a:t>
            </a:r>
            <a:r>
              <a:rPr lang="en-US" sz="2400" dirty="0" err="1" smtClean="0"/>
              <a:t>biologis</a:t>
            </a:r>
            <a:r>
              <a:rPr lang="en-US" sz="2400" dirty="0" smtClean="0"/>
              <a:t>,  </a:t>
            </a:r>
            <a:r>
              <a:rPr lang="en-US" sz="2400" dirty="0" err="1" smtClean="0"/>
              <a:t>seperti</a:t>
            </a:r>
            <a:r>
              <a:rPr lang="en-US" sz="2400" dirty="0" smtClean="0"/>
              <a:t> </a:t>
            </a:r>
            <a:r>
              <a:rPr lang="en-US" sz="2400" dirty="0" err="1" smtClean="0"/>
              <a:t>wol</a:t>
            </a:r>
            <a:r>
              <a:rPr lang="en-US" sz="2400" dirty="0" smtClean="0"/>
              <a:t> </a:t>
            </a:r>
            <a:r>
              <a:rPr lang="en-US" sz="2400" dirty="0" err="1" smtClean="0"/>
              <a:t>dari</a:t>
            </a:r>
            <a:r>
              <a:rPr lang="en-US" sz="2400" dirty="0" smtClean="0"/>
              <a:t> </a:t>
            </a:r>
            <a:r>
              <a:rPr lang="en-US" sz="2400" dirty="0" err="1" smtClean="0"/>
              <a:t>domba</a:t>
            </a:r>
            <a:r>
              <a:rPr lang="en-US" sz="2400" dirty="0" smtClean="0"/>
              <a:t>, </a:t>
            </a:r>
            <a:r>
              <a:rPr lang="en-US" sz="2400" dirty="0" err="1" smtClean="0"/>
              <a:t>susu</a:t>
            </a:r>
            <a:r>
              <a:rPr lang="en-US" sz="2400" dirty="0" smtClean="0"/>
              <a:t> </a:t>
            </a:r>
            <a:r>
              <a:rPr lang="en-US" sz="2400" dirty="0" err="1" smtClean="0"/>
              <a:t>dari</a:t>
            </a:r>
            <a:r>
              <a:rPr lang="en-US" sz="2400" dirty="0" smtClean="0"/>
              <a:t> </a:t>
            </a:r>
            <a:r>
              <a:rPr lang="en-US" sz="2400" dirty="0" err="1" smtClean="0"/>
              <a:t>sapi</a:t>
            </a:r>
            <a:r>
              <a:rPr lang="en-US" sz="2400" dirty="0" smtClean="0"/>
              <a:t> </a:t>
            </a:r>
            <a:r>
              <a:rPr lang="en-US" sz="2400" dirty="0" err="1" smtClean="0"/>
              <a:t>perah</a:t>
            </a:r>
            <a:r>
              <a:rPr lang="en-US" sz="2400" dirty="0" smtClean="0"/>
              <a:t>, </a:t>
            </a:r>
            <a:r>
              <a:rPr lang="en-US" sz="2400" dirty="0" err="1" smtClean="0"/>
              <a:t>mengambil</a:t>
            </a:r>
            <a:r>
              <a:rPr lang="en-US" sz="2400" dirty="0" smtClean="0"/>
              <a:t> </a:t>
            </a:r>
            <a:r>
              <a:rPr lang="en-US" sz="2400" dirty="0" err="1" smtClean="0"/>
              <a:t>buah</a:t>
            </a:r>
            <a:r>
              <a:rPr lang="en-US" sz="2400" dirty="0" smtClean="0"/>
              <a:t> </a:t>
            </a:r>
            <a:r>
              <a:rPr lang="en-US" sz="2400" dirty="0" err="1" smtClean="0"/>
              <a:t>dari</a:t>
            </a:r>
            <a:r>
              <a:rPr lang="en-US" sz="2400" dirty="0" smtClean="0"/>
              <a:t> </a:t>
            </a:r>
            <a:r>
              <a:rPr lang="en-US" sz="2400" dirty="0" err="1" smtClean="0"/>
              <a:t>pohon</a:t>
            </a:r>
            <a:r>
              <a:rPr lang="en-US" sz="2400" dirty="0" smtClean="0"/>
              <a:t> </a:t>
            </a:r>
            <a:r>
              <a:rPr lang="en-US" sz="2400" dirty="0" err="1" smtClean="0"/>
              <a:t>buah</a:t>
            </a:r>
            <a:r>
              <a:rPr lang="en-US" sz="2400" dirty="0" smtClean="0"/>
              <a:t>, </a:t>
            </a:r>
            <a:r>
              <a:rPr lang="en-US" sz="2400" dirty="0" err="1" smtClean="0"/>
              <a:t>atau</a:t>
            </a:r>
            <a:r>
              <a:rPr lang="en-US" sz="2400" dirty="0" smtClean="0"/>
              <a:t> </a:t>
            </a:r>
            <a:r>
              <a:rPr lang="en-US" sz="2400" dirty="0" err="1" smtClean="0"/>
              <a:t>kapas</a:t>
            </a:r>
            <a:r>
              <a:rPr lang="en-US" sz="2400" dirty="0" smtClean="0"/>
              <a:t> </a:t>
            </a:r>
            <a:r>
              <a:rPr lang="en-US" sz="2400" dirty="0" err="1" smtClean="0"/>
              <a:t>dari</a:t>
            </a:r>
            <a:r>
              <a:rPr lang="en-US" sz="2400" dirty="0" smtClean="0"/>
              <a:t> </a:t>
            </a:r>
            <a:r>
              <a:rPr lang="en-US" sz="2400" dirty="0" err="1" smtClean="0"/>
              <a:t>tanaman</a:t>
            </a:r>
            <a:r>
              <a:rPr lang="en-US" sz="2400" dirty="0" smtClean="0"/>
              <a:t> </a:t>
            </a:r>
            <a:r>
              <a:rPr lang="en-US" sz="2400" dirty="0" err="1" smtClean="0"/>
              <a:t>kapas</a:t>
            </a:r>
            <a:r>
              <a:rPr lang="en-US" sz="2400" dirty="0" smtClean="0"/>
              <a:t>. </a:t>
            </a:r>
          </a:p>
          <a:p>
            <a:pPr marL="457200" indent="-457200" algn="just"/>
            <a:r>
              <a:rPr lang="en-US" sz="2400" dirty="0" smtClean="0"/>
              <a:t>	</a:t>
            </a:r>
            <a:r>
              <a:rPr lang="en-US" sz="2400" dirty="0" err="1" smtClean="0"/>
              <a:t>Hasil</a:t>
            </a:r>
            <a:r>
              <a:rPr lang="en-US" sz="2400" dirty="0" smtClean="0"/>
              <a:t> </a:t>
            </a:r>
            <a:r>
              <a:rPr lang="en-US" sz="2400" dirty="0" err="1" smtClean="0"/>
              <a:t>pertanian</a:t>
            </a:r>
            <a:r>
              <a:rPr lang="en-US" sz="2400" dirty="0" smtClean="0"/>
              <a:t> </a:t>
            </a:r>
            <a:r>
              <a:rPr lang="en-US" sz="2400" dirty="0" err="1" smtClean="0"/>
              <a:t>diukur</a:t>
            </a:r>
            <a:r>
              <a:rPr lang="en-US" sz="2400" dirty="0" smtClean="0"/>
              <a:t> </a:t>
            </a:r>
            <a:r>
              <a:rPr lang="en-US" sz="2400" dirty="0" err="1" smtClean="0"/>
              <a:t>pada</a:t>
            </a:r>
            <a:r>
              <a:rPr lang="en-US" sz="2400" dirty="0" smtClean="0"/>
              <a:t> NRV </a:t>
            </a:r>
            <a:r>
              <a:rPr lang="en-US" sz="2400" dirty="0" err="1" smtClean="0"/>
              <a:t>pada</a:t>
            </a:r>
            <a:r>
              <a:rPr lang="en-US" sz="2400" dirty="0" smtClean="0"/>
              <a:t> </a:t>
            </a:r>
            <a:r>
              <a:rPr lang="en-US" sz="2400" dirty="0" err="1" smtClean="0"/>
              <a:t>saat</a:t>
            </a:r>
            <a:r>
              <a:rPr lang="en-US" sz="2400" dirty="0" smtClean="0"/>
              <a:t> </a:t>
            </a:r>
            <a:r>
              <a:rPr lang="en-US" sz="2400" dirty="0" err="1" smtClean="0"/>
              <a:t>panen</a:t>
            </a:r>
            <a:r>
              <a:rPr lang="en-US" sz="2400" dirty="0" smtClean="0"/>
              <a:t> </a:t>
            </a:r>
          </a:p>
          <a:p>
            <a:pPr marL="469900" algn="just"/>
            <a:r>
              <a:rPr lang="en-US" sz="2400" dirty="0" err="1" smtClean="0"/>
              <a:t>Setelah</a:t>
            </a:r>
            <a:r>
              <a:rPr lang="en-US" sz="2400" dirty="0" smtClean="0"/>
              <a:t> </a:t>
            </a:r>
            <a:r>
              <a:rPr lang="en-US" sz="2400" dirty="0" err="1" smtClean="0"/>
              <a:t>dipanen</a:t>
            </a:r>
            <a:r>
              <a:rPr lang="en-US" sz="2400" dirty="0" smtClean="0"/>
              <a:t>, NRV </a:t>
            </a:r>
            <a:r>
              <a:rPr lang="en-US" sz="2400" dirty="0" err="1" smtClean="0"/>
              <a:t>menjadi</a:t>
            </a:r>
            <a:r>
              <a:rPr lang="en-US" sz="2400" dirty="0" smtClean="0"/>
              <a:t> </a:t>
            </a:r>
            <a:r>
              <a:rPr lang="en-US" sz="2400" dirty="0" err="1" smtClean="0"/>
              <a:t>biaya</a:t>
            </a:r>
            <a:r>
              <a:rPr lang="en-US" sz="24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p:cNvSpPr txBox="1"/>
          <p:nvPr/>
        </p:nvSpPr>
        <p:spPr>
          <a:xfrm>
            <a:off x="543697" y="1186246"/>
            <a:ext cx="10799806" cy="2793842"/>
          </a:xfrm>
          <a:prstGeom prst="rect">
            <a:avLst/>
          </a:prstGeom>
          <a:noFill/>
        </p:spPr>
        <p:txBody>
          <a:bodyPr wrap="square" rtlCol="0">
            <a:spAutoFit/>
          </a:bodyPr>
          <a:lstStyle/>
          <a:p>
            <a:pPr algn="just">
              <a:lnSpc>
                <a:spcPct val="150000"/>
              </a:lnSpc>
            </a:pPr>
            <a:r>
              <a:rPr lang="en-US" sz="2400" b="1" dirty="0" err="1" smtClean="0"/>
              <a:t>Contoh</a:t>
            </a:r>
            <a:r>
              <a:rPr lang="en-US" sz="2400" b="1" dirty="0" smtClean="0"/>
              <a:t> </a:t>
            </a:r>
            <a:endParaRPr lang="en-US" sz="2400" dirty="0" smtClean="0"/>
          </a:p>
          <a:p>
            <a:pPr algn="just">
              <a:lnSpc>
                <a:spcPct val="150000"/>
              </a:lnSpc>
            </a:pPr>
            <a:r>
              <a:rPr lang="en-US" sz="2400" dirty="0" err="1" smtClean="0"/>
              <a:t>Fasya</a:t>
            </a:r>
            <a:r>
              <a:rPr lang="en-US" sz="2400" dirty="0" smtClean="0"/>
              <a:t>  </a:t>
            </a:r>
            <a:r>
              <a:rPr lang="en-US" sz="2400" dirty="0" err="1" smtClean="0"/>
              <a:t>susu</a:t>
            </a:r>
            <a:r>
              <a:rPr lang="en-US" sz="2400" dirty="0" smtClean="0"/>
              <a:t>  </a:t>
            </a:r>
            <a:r>
              <a:rPr lang="en-US" sz="2400" dirty="0" err="1" smtClean="0"/>
              <a:t>memproduksi</a:t>
            </a:r>
            <a:r>
              <a:rPr lang="en-US" sz="2400" dirty="0" smtClean="0"/>
              <a:t>  </a:t>
            </a:r>
            <a:r>
              <a:rPr lang="en-US" sz="2400" dirty="0" err="1" smtClean="0"/>
              <a:t>susu</a:t>
            </a:r>
            <a:r>
              <a:rPr lang="en-US" sz="2400" dirty="0" smtClean="0"/>
              <a:t>  </a:t>
            </a:r>
            <a:r>
              <a:rPr lang="en-US" sz="2400" dirty="0" err="1" smtClean="0"/>
              <a:t>untuk</a:t>
            </a:r>
            <a:r>
              <a:rPr lang="en-US" sz="2400" dirty="0" smtClean="0"/>
              <a:t>  </a:t>
            </a:r>
            <a:r>
              <a:rPr lang="en-US" sz="2400" dirty="0" err="1" smtClean="0"/>
              <a:t>dijual</a:t>
            </a:r>
            <a:r>
              <a:rPr lang="en-US" sz="2400" dirty="0" smtClean="0"/>
              <a:t>  </a:t>
            </a:r>
            <a:r>
              <a:rPr lang="en-US" sz="2400" dirty="0" err="1" smtClean="0"/>
              <a:t>kepada</a:t>
            </a:r>
            <a:r>
              <a:rPr lang="en-US" sz="2400" dirty="0" smtClean="0"/>
              <a:t>  </a:t>
            </a:r>
            <a:r>
              <a:rPr lang="en-US" sz="2400" dirty="0" err="1" smtClean="0"/>
              <a:t>pembuat</a:t>
            </a:r>
            <a:r>
              <a:rPr lang="en-US" sz="2400" dirty="0" smtClean="0"/>
              <a:t>  </a:t>
            </a:r>
            <a:r>
              <a:rPr lang="en-US" sz="2400" dirty="0" err="1" smtClean="0"/>
              <a:t>keju</a:t>
            </a:r>
            <a:r>
              <a:rPr lang="en-US" sz="2400" dirty="0" smtClean="0"/>
              <a:t>  </a:t>
            </a:r>
            <a:r>
              <a:rPr lang="en-US" sz="2400" dirty="0" err="1" smtClean="0"/>
              <a:t>lokal</a:t>
            </a:r>
            <a:r>
              <a:rPr lang="en-US" sz="2400" dirty="0" smtClean="0"/>
              <a:t>. </a:t>
            </a:r>
            <a:r>
              <a:rPr lang="en-US" sz="2400" dirty="0" err="1" smtClean="0"/>
              <a:t>Fasya</a:t>
            </a:r>
            <a:r>
              <a:rPr lang="en-US" sz="2400" dirty="0" smtClean="0"/>
              <a:t> </a:t>
            </a:r>
            <a:r>
              <a:rPr lang="en-US" sz="2400" dirty="0" err="1" smtClean="0"/>
              <a:t>mulai</a:t>
            </a:r>
            <a:r>
              <a:rPr lang="en-US" sz="2400" dirty="0" smtClean="0"/>
              <a:t> </a:t>
            </a:r>
            <a:r>
              <a:rPr lang="en-US" sz="2400" dirty="0" err="1" smtClean="0"/>
              <a:t>beroperasi</a:t>
            </a:r>
            <a:r>
              <a:rPr lang="en-US" sz="2400" dirty="0" smtClean="0"/>
              <a:t> </a:t>
            </a:r>
            <a:r>
              <a:rPr lang="en-US" sz="2400" dirty="0" err="1" smtClean="0"/>
              <a:t>pada</a:t>
            </a:r>
            <a:r>
              <a:rPr lang="en-US" sz="2400" dirty="0" smtClean="0"/>
              <a:t> 1 </a:t>
            </a:r>
            <a:r>
              <a:rPr lang="en-US" sz="2400" dirty="0" err="1" smtClean="0"/>
              <a:t>Januari</a:t>
            </a:r>
            <a:r>
              <a:rPr lang="en-US" sz="2400" dirty="0" smtClean="0"/>
              <a:t> 2011, </a:t>
            </a:r>
            <a:r>
              <a:rPr lang="en-US" sz="2400" dirty="0" err="1" smtClean="0"/>
              <a:t>dengan</a:t>
            </a:r>
            <a:r>
              <a:rPr lang="en-US" sz="2400" dirty="0" smtClean="0"/>
              <a:t> </a:t>
            </a:r>
            <a:r>
              <a:rPr lang="en-US" sz="2400" dirty="0" err="1" smtClean="0"/>
              <a:t>membeli</a:t>
            </a:r>
            <a:r>
              <a:rPr lang="en-US" sz="2400" dirty="0" smtClean="0"/>
              <a:t> 420 </a:t>
            </a:r>
            <a:r>
              <a:rPr lang="en-US" sz="2400" dirty="0" err="1" smtClean="0"/>
              <a:t>memerah</a:t>
            </a:r>
            <a:r>
              <a:rPr lang="en-US" sz="2400" dirty="0" smtClean="0"/>
              <a:t> </a:t>
            </a:r>
            <a:r>
              <a:rPr lang="en-US" sz="2400" dirty="0" err="1" smtClean="0"/>
              <a:t>susu</a:t>
            </a:r>
            <a:r>
              <a:rPr lang="en-US" sz="2400" dirty="0" smtClean="0"/>
              <a:t>  </a:t>
            </a:r>
            <a:r>
              <a:rPr lang="en-US" sz="2400" dirty="0" err="1" smtClean="0"/>
              <a:t>sapi</a:t>
            </a:r>
            <a:r>
              <a:rPr lang="en-US" sz="2400" dirty="0" smtClean="0"/>
              <a:t>  </a:t>
            </a:r>
            <a:r>
              <a:rPr lang="en-US" sz="2400" dirty="0" err="1" smtClean="0"/>
              <a:t>untuk</a:t>
            </a:r>
            <a:r>
              <a:rPr lang="en-US" sz="2400" dirty="0" smtClean="0"/>
              <a:t>  €460.000.  Bancroft  </a:t>
            </a:r>
            <a:r>
              <a:rPr lang="en-US" sz="2400" dirty="0" err="1" smtClean="0"/>
              <a:t>menyediakan</a:t>
            </a:r>
            <a:r>
              <a:rPr lang="en-US" sz="2400" dirty="0" smtClean="0"/>
              <a:t>  </a:t>
            </a:r>
            <a:r>
              <a:rPr lang="en-US" sz="2400" dirty="0" err="1" smtClean="0"/>
              <a:t>informasi</a:t>
            </a:r>
            <a:r>
              <a:rPr lang="en-US" sz="2400" dirty="0" smtClean="0"/>
              <a:t>  </a:t>
            </a:r>
            <a:r>
              <a:rPr lang="en-US" sz="2400" dirty="0" err="1" smtClean="0"/>
              <a:t>berikut</a:t>
            </a:r>
            <a:r>
              <a:rPr lang="en-US" sz="2400" dirty="0" smtClean="0"/>
              <a:t>  </a:t>
            </a:r>
            <a:r>
              <a:rPr lang="en-US" sz="2400" dirty="0" err="1" smtClean="0"/>
              <a:t>terkait</a:t>
            </a:r>
            <a:r>
              <a:rPr lang="en-US" sz="2400" dirty="0" smtClean="0"/>
              <a:t> </a:t>
            </a:r>
            <a:r>
              <a:rPr lang="en-US" sz="2400" dirty="0" err="1" smtClean="0"/>
              <a:t>dengan</a:t>
            </a:r>
            <a:r>
              <a:rPr lang="en-US" sz="2400" dirty="0" smtClean="0"/>
              <a:t> </a:t>
            </a:r>
            <a:r>
              <a:rPr lang="en-US" sz="2400" dirty="0" err="1" smtClean="0"/>
              <a:t>memerah</a:t>
            </a:r>
            <a:r>
              <a:rPr lang="en-US" sz="2400" dirty="0" smtClean="0"/>
              <a:t> </a:t>
            </a:r>
            <a:r>
              <a:rPr lang="en-US" sz="2400" dirty="0" err="1" smtClean="0"/>
              <a:t>susu</a:t>
            </a:r>
            <a:r>
              <a:rPr lang="en-US" sz="2400" dirty="0" smtClean="0"/>
              <a:t> </a:t>
            </a:r>
            <a:r>
              <a:rPr lang="en-US" sz="2400" dirty="0" err="1" smtClean="0"/>
              <a:t>sapi</a:t>
            </a:r>
            <a:r>
              <a:rPr lang="en-US" sz="2400" dirty="0" smtClean="0"/>
              <a:t>.</a:t>
            </a:r>
          </a:p>
        </p:txBody>
      </p:sp>
      <p:graphicFrame>
        <p:nvGraphicFramePr>
          <p:cNvPr id="10" name="Table 9"/>
          <p:cNvGraphicFramePr>
            <a:graphicFrameLocks noGrp="1"/>
          </p:cNvGraphicFramePr>
          <p:nvPr/>
        </p:nvGraphicFramePr>
        <p:xfrm>
          <a:off x="968029" y="4106560"/>
          <a:ext cx="10128343" cy="2346960"/>
        </p:xfrm>
        <a:graphic>
          <a:graphicData uri="http://schemas.openxmlformats.org/drawingml/2006/table">
            <a:tbl>
              <a:tblPr/>
              <a:tblGrid>
                <a:gridCol w="6973263"/>
                <a:gridCol w="1497326"/>
                <a:gridCol w="1657754"/>
              </a:tblGrid>
              <a:tr h="2269526">
                <a:tc>
                  <a:txBody>
                    <a:bodyPr/>
                    <a:lstStyle/>
                    <a:p>
                      <a:pPr marL="0" marR="0" algn="just">
                        <a:spcBef>
                          <a:spcPts val="0"/>
                        </a:spcBef>
                        <a:spcAft>
                          <a:spcPts val="0"/>
                        </a:spcAft>
                      </a:pPr>
                      <a:r>
                        <a:rPr lang="en-US" sz="2200" dirty="0">
                          <a:latin typeface="Tahoma"/>
                          <a:ea typeface="Arial Narrow"/>
                          <a:cs typeface="Times New Roman"/>
                        </a:rPr>
                        <a:t>Milking cows</a:t>
                      </a:r>
                      <a:endParaRPr lang="en-US" sz="2200" dirty="0">
                        <a:latin typeface="Arial Narrow"/>
                        <a:ea typeface="Arial Narrow"/>
                        <a:cs typeface="Times New Roman"/>
                      </a:endParaRPr>
                    </a:p>
                    <a:p>
                      <a:pPr marL="228600" marR="0" algn="just">
                        <a:spcBef>
                          <a:spcPts val="0"/>
                        </a:spcBef>
                        <a:spcAft>
                          <a:spcPts val="0"/>
                        </a:spcAft>
                      </a:pPr>
                      <a:r>
                        <a:rPr lang="en-US" sz="2200" dirty="0">
                          <a:latin typeface="Tahoma"/>
                          <a:ea typeface="Arial Narrow"/>
                          <a:cs typeface="Times New Roman"/>
                        </a:rPr>
                        <a:t>Carrying value, January 1, 2011*</a:t>
                      </a:r>
                      <a:endParaRPr lang="en-US" sz="2200" dirty="0">
                        <a:latin typeface="Arial Narrow"/>
                        <a:ea typeface="Arial Narrow"/>
                        <a:cs typeface="Times New Roman"/>
                      </a:endParaRPr>
                    </a:p>
                    <a:p>
                      <a:pPr marL="228600" marR="0" algn="just">
                        <a:spcBef>
                          <a:spcPts val="0"/>
                        </a:spcBef>
                        <a:spcAft>
                          <a:spcPts val="0"/>
                        </a:spcAft>
                      </a:pPr>
                      <a:r>
                        <a:rPr lang="en-US" sz="2200" dirty="0">
                          <a:solidFill>
                            <a:srgbClr val="C00000"/>
                          </a:solidFill>
                          <a:latin typeface="Tahoma"/>
                          <a:ea typeface="Arial Narrow"/>
                          <a:cs typeface="Times New Roman"/>
                        </a:rPr>
                        <a:t>Change in fair value due to growth and price changes</a:t>
                      </a:r>
                      <a:endParaRPr lang="en-US" sz="2200" dirty="0">
                        <a:latin typeface="Arial Narrow"/>
                        <a:ea typeface="Arial Narrow"/>
                        <a:cs typeface="Times New Roman"/>
                      </a:endParaRPr>
                    </a:p>
                    <a:p>
                      <a:pPr marL="228600" marR="0" algn="just">
                        <a:spcBef>
                          <a:spcPts val="0"/>
                        </a:spcBef>
                        <a:spcAft>
                          <a:spcPts val="0"/>
                        </a:spcAft>
                      </a:pPr>
                      <a:r>
                        <a:rPr lang="en-US" sz="2200" dirty="0">
                          <a:solidFill>
                            <a:srgbClr val="C00000"/>
                          </a:solidFill>
                          <a:latin typeface="Tahoma"/>
                          <a:ea typeface="Arial Narrow"/>
                          <a:cs typeface="Times New Roman"/>
                        </a:rPr>
                        <a:t>Decrease in fair value due to harvest</a:t>
                      </a:r>
                      <a:endParaRPr lang="en-US" sz="2200" dirty="0">
                        <a:latin typeface="Arial Narrow"/>
                        <a:ea typeface="Arial Narrow"/>
                        <a:cs typeface="Times New Roman"/>
                      </a:endParaRPr>
                    </a:p>
                    <a:p>
                      <a:pPr marL="457200" marR="0" algn="just">
                        <a:spcBef>
                          <a:spcPts val="0"/>
                        </a:spcBef>
                        <a:spcAft>
                          <a:spcPts val="0"/>
                        </a:spcAft>
                      </a:pPr>
                      <a:r>
                        <a:rPr lang="en-US" sz="2200" dirty="0">
                          <a:latin typeface="Tahoma"/>
                          <a:ea typeface="Arial Narrow"/>
                          <a:cs typeface="Times New Roman"/>
                        </a:rPr>
                        <a:t>Change in carrying value</a:t>
                      </a:r>
                      <a:endParaRPr lang="en-US" sz="2200" dirty="0">
                        <a:latin typeface="Arial Narrow"/>
                        <a:ea typeface="Arial Narrow"/>
                        <a:cs typeface="Times New Roman"/>
                      </a:endParaRPr>
                    </a:p>
                    <a:p>
                      <a:pPr marL="0" marR="0" algn="just">
                        <a:spcBef>
                          <a:spcPts val="0"/>
                        </a:spcBef>
                        <a:spcAft>
                          <a:spcPts val="0"/>
                        </a:spcAft>
                      </a:pPr>
                      <a:r>
                        <a:rPr lang="en-US" sz="2200" dirty="0">
                          <a:latin typeface="Tahoma"/>
                          <a:ea typeface="Arial Narrow"/>
                          <a:cs typeface="Times New Roman"/>
                        </a:rPr>
                        <a:t>Carrying value, January 31, 2011</a:t>
                      </a:r>
                      <a:endParaRPr lang="en-US" sz="2200" dirty="0">
                        <a:latin typeface="Arial Narrow"/>
                        <a:ea typeface="Arial Narrow"/>
                        <a:cs typeface="Times New Roman"/>
                      </a:endParaRPr>
                    </a:p>
                    <a:p>
                      <a:pPr marL="0" marR="0" algn="just">
                        <a:spcBef>
                          <a:spcPts val="0"/>
                        </a:spcBef>
                        <a:spcAft>
                          <a:spcPts val="0"/>
                        </a:spcAft>
                      </a:pPr>
                      <a:r>
                        <a:rPr lang="en-US" sz="2200" dirty="0">
                          <a:solidFill>
                            <a:srgbClr val="C00000"/>
                          </a:solidFill>
                          <a:latin typeface="Tahoma"/>
                          <a:ea typeface="Arial Narrow"/>
                          <a:cs typeface="Times New Roman"/>
                        </a:rPr>
                        <a:t>Milk harvested during January**</a:t>
                      </a:r>
                      <a:endParaRPr lang="en-US" sz="22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2200" dirty="0">
                        <a:latin typeface="Tahoma"/>
                        <a:ea typeface="Arial Narrow"/>
                        <a:cs typeface="Times New Roman"/>
                      </a:endParaRPr>
                    </a:p>
                    <a:p>
                      <a:pPr marL="0" marR="0" algn="r">
                        <a:spcBef>
                          <a:spcPts val="0"/>
                        </a:spcBef>
                        <a:spcAft>
                          <a:spcPts val="0"/>
                        </a:spcAft>
                      </a:pPr>
                      <a:endParaRPr lang="en-US" sz="2200" dirty="0" smtClean="0">
                        <a:solidFill>
                          <a:srgbClr val="C00000"/>
                        </a:solidFill>
                        <a:latin typeface="Tahoma"/>
                        <a:ea typeface="Arial Narrow"/>
                        <a:cs typeface="Times New Roman"/>
                      </a:endParaRPr>
                    </a:p>
                    <a:p>
                      <a:pPr marL="0" marR="0" algn="r">
                        <a:spcBef>
                          <a:spcPts val="0"/>
                        </a:spcBef>
                        <a:spcAft>
                          <a:spcPts val="0"/>
                        </a:spcAft>
                      </a:pPr>
                      <a:r>
                        <a:rPr lang="en-US" sz="2200" dirty="0" smtClean="0">
                          <a:solidFill>
                            <a:srgbClr val="C00000"/>
                          </a:solidFill>
                          <a:latin typeface="Tahoma"/>
                          <a:ea typeface="Arial Narrow"/>
                          <a:cs typeface="Times New Roman"/>
                        </a:rPr>
                        <a:t>$</a:t>
                      </a:r>
                      <a:r>
                        <a:rPr lang="en-US" sz="2200" dirty="0">
                          <a:solidFill>
                            <a:srgbClr val="C00000"/>
                          </a:solidFill>
                          <a:latin typeface="Tahoma"/>
                          <a:ea typeface="Arial Narrow"/>
                          <a:cs typeface="Times New Roman"/>
                        </a:rPr>
                        <a:t>35.000</a:t>
                      </a:r>
                      <a:endParaRPr lang="en-US" sz="2200" dirty="0">
                        <a:latin typeface="Arial Narrow"/>
                        <a:ea typeface="Arial Narrow"/>
                        <a:cs typeface="Times New Roman"/>
                      </a:endParaRPr>
                    </a:p>
                    <a:p>
                      <a:pPr marL="0" marR="0" algn="r">
                        <a:spcBef>
                          <a:spcPts val="0"/>
                        </a:spcBef>
                        <a:spcAft>
                          <a:spcPts val="0"/>
                        </a:spcAft>
                      </a:pPr>
                      <a:r>
                        <a:rPr lang="en-US" sz="2200" u="sng" dirty="0">
                          <a:solidFill>
                            <a:srgbClr val="C00000"/>
                          </a:solidFill>
                          <a:latin typeface="Tahoma"/>
                          <a:ea typeface="Arial Narrow"/>
                          <a:cs typeface="Times New Roman"/>
                        </a:rPr>
                        <a:t>(  1.200)</a:t>
                      </a:r>
                      <a:endParaRPr lang="en-US" sz="2200" dirty="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2200" dirty="0">
                        <a:latin typeface="Tahoma"/>
                        <a:ea typeface="Arial Narrow"/>
                        <a:cs typeface="Times New Roman"/>
                      </a:endParaRPr>
                    </a:p>
                    <a:p>
                      <a:pPr marL="0" marR="0" algn="r">
                        <a:spcBef>
                          <a:spcPts val="0"/>
                        </a:spcBef>
                        <a:spcAft>
                          <a:spcPts val="0"/>
                        </a:spcAft>
                      </a:pPr>
                      <a:r>
                        <a:rPr lang="en-US" sz="2200" dirty="0">
                          <a:latin typeface="Tahoma"/>
                          <a:ea typeface="Arial Narrow"/>
                          <a:cs typeface="Times New Roman"/>
                        </a:rPr>
                        <a:t>$460.000</a:t>
                      </a:r>
                      <a:endParaRPr lang="en-US" sz="2200" dirty="0">
                        <a:latin typeface="Arial Narrow"/>
                        <a:ea typeface="Arial Narrow"/>
                        <a:cs typeface="Times New Roman"/>
                      </a:endParaRPr>
                    </a:p>
                    <a:p>
                      <a:pPr marL="0" marR="0" algn="r">
                        <a:spcBef>
                          <a:spcPts val="0"/>
                        </a:spcBef>
                        <a:spcAft>
                          <a:spcPts val="0"/>
                        </a:spcAft>
                      </a:pPr>
                      <a:endParaRPr lang="en-US" sz="2200" u="sng" dirty="0" smtClean="0">
                        <a:latin typeface="Tahoma"/>
                        <a:ea typeface="Arial Narrow"/>
                        <a:cs typeface="Times New Roman"/>
                      </a:endParaRPr>
                    </a:p>
                    <a:p>
                      <a:pPr marL="0" marR="0" algn="r">
                        <a:spcBef>
                          <a:spcPts val="0"/>
                        </a:spcBef>
                        <a:spcAft>
                          <a:spcPts val="0"/>
                        </a:spcAft>
                      </a:pPr>
                      <a:endParaRPr lang="en-US" sz="2200" u="sng" dirty="0" smtClean="0">
                        <a:latin typeface="Tahoma"/>
                        <a:ea typeface="Arial Narrow"/>
                        <a:cs typeface="Times New Roman"/>
                      </a:endParaRPr>
                    </a:p>
                    <a:p>
                      <a:pPr marL="0" marR="0" algn="r">
                        <a:spcBef>
                          <a:spcPts val="0"/>
                        </a:spcBef>
                        <a:spcAft>
                          <a:spcPts val="0"/>
                        </a:spcAft>
                      </a:pPr>
                      <a:r>
                        <a:rPr lang="en-US" sz="2200" u="sng" dirty="0" smtClean="0">
                          <a:latin typeface="Tahoma"/>
                          <a:ea typeface="Arial Narrow"/>
                          <a:cs typeface="Times New Roman"/>
                        </a:rPr>
                        <a:t>   </a:t>
                      </a:r>
                      <a:r>
                        <a:rPr lang="en-US" sz="2200" u="sng" dirty="0">
                          <a:latin typeface="Tahoma"/>
                          <a:ea typeface="Arial Narrow"/>
                          <a:cs typeface="Times New Roman"/>
                        </a:rPr>
                        <a:t>33.800</a:t>
                      </a:r>
                      <a:endParaRPr lang="en-US" sz="2200" dirty="0">
                        <a:latin typeface="Arial Narrow"/>
                        <a:ea typeface="Arial Narrow"/>
                        <a:cs typeface="Times New Roman"/>
                      </a:endParaRPr>
                    </a:p>
                    <a:p>
                      <a:pPr marL="0" marR="0" algn="r">
                        <a:spcBef>
                          <a:spcPts val="0"/>
                        </a:spcBef>
                        <a:spcAft>
                          <a:spcPts val="0"/>
                        </a:spcAft>
                      </a:pPr>
                      <a:r>
                        <a:rPr lang="en-US" sz="2200" u="sng" dirty="0">
                          <a:latin typeface="Tahoma"/>
                          <a:ea typeface="Arial Narrow"/>
                          <a:cs typeface="Times New Roman"/>
                        </a:rPr>
                        <a:t>$493.800</a:t>
                      </a:r>
                      <a:endParaRPr lang="en-US" sz="2200" dirty="0">
                        <a:latin typeface="Arial Narrow"/>
                        <a:ea typeface="Arial Narrow"/>
                        <a:cs typeface="Times New Roman"/>
                      </a:endParaRPr>
                    </a:p>
                    <a:p>
                      <a:pPr marL="0" marR="0" algn="r">
                        <a:spcBef>
                          <a:spcPts val="0"/>
                        </a:spcBef>
                        <a:spcAft>
                          <a:spcPts val="0"/>
                        </a:spcAft>
                      </a:pPr>
                      <a:r>
                        <a:rPr lang="en-US" sz="2200" u="sng" dirty="0">
                          <a:solidFill>
                            <a:srgbClr val="C00000"/>
                          </a:solidFill>
                          <a:latin typeface="Tahoma"/>
                          <a:ea typeface="Arial Narrow"/>
                          <a:cs typeface="Times New Roman"/>
                        </a:rPr>
                        <a:t>$  36.000</a:t>
                      </a:r>
                      <a:endParaRPr lang="en-US" sz="2200" dirty="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TextBox 10"/>
          <p:cNvSpPr txBox="1"/>
          <p:nvPr/>
        </p:nvSpPr>
        <p:spPr>
          <a:xfrm>
            <a:off x="494270" y="1383957"/>
            <a:ext cx="11269362" cy="5078313"/>
          </a:xfrm>
          <a:prstGeom prst="rect">
            <a:avLst/>
          </a:prstGeom>
          <a:noFill/>
        </p:spPr>
        <p:txBody>
          <a:bodyPr wrap="square" rtlCol="0">
            <a:spAutoFit/>
          </a:bodyPr>
          <a:lstStyle/>
          <a:p>
            <a:pPr algn="just">
              <a:lnSpc>
                <a:spcPct val="150000"/>
              </a:lnSpc>
            </a:pPr>
            <a:r>
              <a:rPr lang="en-US" sz="2400" dirty="0" err="1" smtClean="0"/>
              <a:t>Fasya</a:t>
            </a:r>
            <a:r>
              <a:rPr lang="en-US" sz="2400" dirty="0" smtClean="0"/>
              <a:t> </a:t>
            </a:r>
            <a:r>
              <a:rPr lang="en-US" sz="2400" dirty="0" err="1" smtClean="0"/>
              <a:t>membuat</a:t>
            </a:r>
            <a:r>
              <a:rPr lang="en-US" sz="2400" dirty="0" smtClean="0"/>
              <a:t> </a:t>
            </a:r>
            <a:r>
              <a:rPr lang="en-US" sz="2400" dirty="0" err="1" smtClean="0"/>
              <a:t>jurnal</a:t>
            </a:r>
            <a:r>
              <a:rPr lang="en-US" sz="2400" dirty="0" smtClean="0"/>
              <a:t> </a:t>
            </a:r>
            <a:r>
              <a:rPr lang="en-US" sz="2400" dirty="0" err="1" smtClean="0"/>
              <a:t>berikut</a:t>
            </a:r>
            <a:r>
              <a:rPr lang="en-US" sz="2400" dirty="0" smtClean="0"/>
              <a:t> </a:t>
            </a:r>
            <a:r>
              <a:rPr lang="en-US" sz="2400" dirty="0" err="1" smtClean="0"/>
              <a:t>untuk</a:t>
            </a:r>
            <a:r>
              <a:rPr lang="en-US" sz="2400" dirty="0" smtClean="0"/>
              <a:t> </a:t>
            </a:r>
            <a:r>
              <a:rPr lang="en-US" sz="2400" dirty="0" err="1" smtClean="0"/>
              <a:t>mencatatkan</a:t>
            </a:r>
            <a:r>
              <a:rPr lang="en-US" sz="2400" dirty="0" smtClean="0"/>
              <a:t> </a:t>
            </a:r>
            <a:r>
              <a:rPr lang="en-US" sz="2400" dirty="0" err="1" smtClean="0"/>
              <a:t>perubahan</a:t>
            </a:r>
            <a:r>
              <a:rPr lang="en-US" sz="2400" dirty="0" smtClean="0"/>
              <a:t> </a:t>
            </a:r>
            <a:r>
              <a:rPr lang="en-US" sz="2400" dirty="0" err="1" smtClean="0"/>
              <a:t>dalam</a:t>
            </a:r>
            <a:r>
              <a:rPr lang="en-US" sz="2400" dirty="0" smtClean="0"/>
              <a:t> </a:t>
            </a:r>
            <a:r>
              <a:rPr lang="en-US" sz="2400" dirty="0" err="1" smtClean="0"/>
              <a:t>menyimpan</a:t>
            </a:r>
            <a:r>
              <a:rPr lang="en-US" sz="2400" dirty="0" smtClean="0"/>
              <a:t> </a:t>
            </a:r>
            <a:r>
              <a:rPr lang="en-US" sz="2400" dirty="0" err="1" smtClean="0"/>
              <a:t>nilai</a:t>
            </a:r>
            <a:r>
              <a:rPr lang="en-US" sz="2400" dirty="0" smtClean="0"/>
              <a:t> </a:t>
            </a:r>
            <a:r>
              <a:rPr lang="en-US" sz="2400" dirty="0" err="1" smtClean="0"/>
              <a:t>memerah</a:t>
            </a:r>
            <a:r>
              <a:rPr lang="en-US" sz="2400" dirty="0" smtClean="0"/>
              <a:t> </a:t>
            </a:r>
            <a:r>
              <a:rPr lang="en-US" sz="2400" dirty="0" err="1" smtClean="0"/>
              <a:t>susu</a:t>
            </a:r>
            <a:r>
              <a:rPr lang="en-US" sz="2400" dirty="0" smtClean="0"/>
              <a:t> </a:t>
            </a:r>
            <a:r>
              <a:rPr lang="en-US" sz="2400" dirty="0" err="1" smtClean="0"/>
              <a:t>sapi</a:t>
            </a:r>
            <a:r>
              <a:rPr lang="en-US" sz="2400" dirty="0" smtClean="0"/>
              <a:t>. </a:t>
            </a:r>
          </a:p>
          <a:p>
            <a:pPr algn="just">
              <a:lnSpc>
                <a:spcPct val="150000"/>
              </a:lnSpc>
            </a:pPr>
            <a:r>
              <a:rPr lang="en-US" sz="2400" dirty="0" smtClean="0"/>
              <a:t>Biological Asset—Milking Cows        		33,800 </a:t>
            </a:r>
          </a:p>
          <a:p>
            <a:pPr algn="just">
              <a:lnSpc>
                <a:spcPct val="150000"/>
              </a:lnSpc>
            </a:pPr>
            <a:r>
              <a:rPr lang="en-US" sz="2400" dirty="0" smtClean="0"/>
              <a:t>  	Unrealized Holding Gain or Loss—Income       33,800</a:t>
            </a:r>
          </a:p>
          <a:p>
            <a:pPr algn="just">
              <a:lnSpc>
                <a:spcPct val="150000"/>
              </a:lnSpc>
            </a:pPr>
            <a:r>
              <a:rPr lang="en-US" sz="2400" dirty="0" smtClean="0"/>
              <a:t> </a:t>
            </a:r>
          </a:p>
          <a:p>
            <a:pPr algn="just">
              <a:lnSpc>
                <a:spcPct val="150000"/>
              </a:lnSpc>
            </a:pPr>
            <a:r>
              <a:rPr lang="en-US" sz="2400" dirty="0" smtClean="0"/>
              <a:t>Bancroft </a:t>
            </a:r>
            <a:r>
              <a:rPr lang="en-US" sz="2400" dirty="0" err="1" smtClean="0"/>
              <a:t>membuat</a:t>
            </a:r>
            <a:r>
              <a:rPr lang="en-US" sz="2400" dirty="0" smtClean="0"/>
              <a:t> </a:t>
            </a:r>
            <a:r>
              <a:rPr lang="en-US" sz="2400" dirty="0" err="1" smtClean="0"/>
              <a:t>ringkasan</a:t>
            </a:r>
            <a:r>
              <a:rPr lang="en-US" sz="2400" dirty="0" smtClean="0"/>
              <a:t> </a:t>
            </a:r>
            <a:r>
              <a:rPr lang="en-US" sz="2400" dirty="0" err="1" smtClean="0"/>
              <a:t>jurnal</a:t>
            </a:r>
            <a:r>
              <a:rPr lang="en-US" sz="2400" dirty="0" smtClean="0"/>
              <a:t> </a:t>
            </a:r>
            <a:r>
              <a:rPr lang="en-US" sz="2400" dirty="0" err="1" smtClean="0"/>
              <a:t>berikut</a:t>
            </a:r>
            <a:r>
              <a:rPr lang="en-US" sz="2400" dirty="0" smtClean="0"/>
              <a:t> </a:t>
            </a:r>
            <a:r>
              <a:rPr lang="en-US" sz="2400" dirty="0" err="1" smtClean="0"/>
              <a:t>untuk</a:t>
            </a:r>
            <a:r>
              <a:rPr lang="en-US" sz="2400" dirty="0" smtClean="0"/>
              <a:t> </a:t>
            </a:r>
            <a:r>
              <a:rPr lang="en-US" sz="2400" dirty="0" err="1" smtClean="0"/>
              <a:t>mencatat</a:t>
            </a:r>
            <a:r>
              <a:rPr lang="en-US" sz="2400" dirty="0" smtClean="0"/>
              <a:t> </a:t>
            </a:r>
            <a:r>
              <a:rPr lang="en-US" sz="2400" dirty="0" err="1" smtClean="0"/>
              <a:t>panen</a:t>
            </a:r>
            <a:r>
              <a:rPr lang="en-US" sz="2400" dirty="0" smtClean="0"/>
              <a:t> </a:t>
            </a:r>
            <a:r>
              <a:rPr lang="en-US" sz="2400" dirty="0" err="1" smtClean="0"/>
              <a:t>susu</a:t>
            </a:r>
            <a:r>
              <a:rPr lang="en-US" sz="2400" dirty="0" smtClean="0"/>
              <a:t> </a:t>
            </a:r>
            <a:r>
              <a:rPr lang="en-US" sz="2400" dirty="0" err="1" smtClean="0"/>
              <a:t>untuk</a:t>
            </a:r>
            <a:r>
              <a:rPr lang="en-US" sz="2400" dirty="0" smtClean="0"/>
              <a:t> </a:t>
            </a:r>
            <a:r>
              <a:rPr lang="en-US" sz="2400" dirty="0" err="1" smtClean="0"/>
              <a:t>bulan</a:t>
            </a:r>
            <a:r>
              <a:rPr lang="en-US" sz="2400" dirty="0" smtClean="0"/>
              <a:t> </a:t>
            </a:r>
            <a:r>
              <a:rPr lang="en-US" sz="2400" dirty="0" err="1" smtClean="0"/>
              <a:t>Januari</a:t>
            </a:r>
            <a:r>
              <a:rPr lang="en-US" sz="2400" dirty="0" smtClean="0"/>
              <a:t>. </a:t>
            </a:r>
          </a:p>
          <a:p>
            <a:pPr algn="just">
              <a:lnSpc>
                <a:spcPct val="150000"/>
              </a:lnSpc>
            </a:pPr>
            <a:r>
              <a:rPr lang="en-US" sz="2400" dirty="0" smtClean="0"/>
              <a:t>Milk Inventory        					  36,000 </a:t>
            </a:r>
          </a:p>
          <a:p>
            <a:pPr algn="just">
              <a:lnSpc>
                <a:spcPct val="150000"/>
              </a:lnSpc>
            </a:pPr>
            <a:r>
              <a:rPr lang="en-US" sz="2400" dirty="0" smtClean="0"/>
              <a:t>  	Unrealized Holding Gain or Loss—Income   	36,000 </a:t>
            </a:r>
            <a:endParaRPr lang="en-US" sz="2400" dirty="0"/>
          </a:p>
        </p:txBody>
      </p:sp>
    </p:spTree>
    <p:extLst>
      <p:ext uri="{BB962C8B-B14F-4D97-AF65-F5344CB8AC3E}">
        <p14:creationId xmlns="" xmlns:p14="http://schemas.microsoft.com/office/powerpoint/2010/main" val="272049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568411" y="1359243"/>
            <a:ext cx="10775092" cy="3416320"/>
          </a:xfrm>
          <a:prstGeom prst="rect">
            <a:avLst/>
          </a:prstGeom>
          <a:noFill/>
        </p:spPr>
        <p:txBody>
          <a:bodyPr wrap="square" rtlCol="0">
            <a:spAutoFit/>
          </a:bodyPr>
          <a:lstStyle/>
          <a:p>
            <a:pPr algn="just">
              <a:lnSpc>
                <a:spcPct val="150000"/>
              </a:lnSpc>
            </a:pPr>
            <a:r>
              <a:rPr lang="en-US" sz="2400" dirty="0" err="1" smtClean="0"/>
              <a:t>Dengan</a:t>
            </a:r>
            <a:r>
              <a:rPr lang="en-US" sz="2400" dirty="0" smtClean="0"/>
              <a:t> </a:t>
            </a:r>
            <a:r>
              <a:rPr lang="en-US" sz="2400" dirty="0" err="1" smtClean="0"/>
              <a:t>asumsi</a:t>
            </a:r>
            <a:r>
              <a:rPr lang="en-US" sz="2400" dirty="0" smtClean="0"/>
              <a:t> </a:t>
            </a:r>
            <a:r>
              <a:rPr lang="en-US" sz="2400" dirty="0" err="1" smtClean="0"/>
              <a:t>susu</a:t>
            </a:r>
            <a:r>
              <a:rPr lang="en-US" sz="2400" dirty="0" smtClean="0"/>
              <a:t> yang </a:t>
            </a:r>
            <a:r>
              <a:rPr lang="en-US" sz="2400" dirty="0" err="1" smtClean="0"/>
              <a:t>dipanen</a:t>
            </a:r>
            <a:r>
              <a:rPr lang="en-US" sz="2400" dirty="0" smtClean="0"/>
              <a:t> </a:t>
            </a:r>
            <a:r>
              <a:rPr lang="en-US" sz="2400" dirty="0" err="1" smtClean="0"/>
              <a:t>pada</a:t>
            </a:r>
            <a:r>
              <a:rPr lang="en-US" sz="2400" dirty="0" smtClean="0"/>
              <a:t> </a:t>
            </a:r>
            <a:r>
              <a:rPr lang="en-US" sz="2400" dirty="0" err="1" smtClean="0"/>
              <a:t>bulan</a:t>
            </a:r>
            <a:r>
              <a:rPr lang="en-US" sz="2400" dirty="0" smtClean="0"/>
              <a:t> </a:t>
            </a:r>
            <a:r>
              <a:rPr lang="en-US" sz="2400" dirty="0" err="1" smtClean="0"/>
              <a:t>Januari</a:t>
            </a:r>
            <a:r>
              <a:rPr lang="en-US" sz="2400" dirty="0" smtClean="0"/>
              <a:t> </a:t>
            </a:r>
            <a:r>
              <a:rPr lang="en-US" sz="2400" dirty="0" err="1" smtClean="0"/>
              <a:t>dijual</a:t>
            </a:r>
            <a:r>
              <a:rPr lang="en-US" sz="2400" dirty="0" smtClean="0"/>
              <a:t> </a:t>
            </a:r>
            <a:r>
              <a:rPr lang="en-US" sz="2400" dirty="0" err="1" smtClean="0"/>
              <a:t>kepada</a:t>
            </a:r>
            <a:r>
              <a:rPr lang="en-US" sz="2400" dirty="0" smtClean="0"/>
              <a:t> </a:t>
            </a:r>
            <a:r>
              <a:rPr lang="en-US" sz="2400" dirty="0" err="1" smtClean="0"/>
              <a:t>pembuat</a:t>
            </a:r>
            <a:r>
              <a:rPr lang="en-US" sz="2400" dirty="0" smtClean="0"/>
              <a:t> </a:t>
            </a:r>
            <a:r>
              <a:rPr lang="en-US" sz="2400" dirty="0" err="1" smtClean="0"/>
              <a:t>keju</a:t>
            </a:r>
            <a:r>
              <a:rPr lang="en-US" sz="2400" dirty="0" smtClean="0"/>
              <a:t> </a:t>
            </a:r>
            <a:r>
              <a:rPr lang="en-US" sz="2400" dirty="0" err="1" smtClean="0"/>
              <a:t>lokal</a:t>
            </a:r>
            <a:r>
              <a:rPr lang="en-US" sz="2400" dirty="0" smtClean="0"/>
              <a:t> </a:t>
            </a:r>
            <a:r>
              <a:rPr lang="en-US" sz="2400" dirty="0" err="1" smtClean="0"/>
              <a:t>untuk</a:t>
            </a:r>
            <a:r>
              <a:rPr lang="en-US" sz="2400" dirty="0" smtClean="0"/>
              <a:t> €38.500, </a:t>
            </a:r>
            <a:r>
              <a:rPr lang="en-US" sz="2400" dirty="0" err="1" smtClean="0"/>
              <a:t>Fasya</a:t>
            </a:r>
            <a:r>
              <a:rPr lang="en-US" sz="2400" dirty="0" smtClean="0"/>
              <a:t> </a:t>
            </a:r>
            <a:r>
              <a:rPr lang="en-US" sz="2400" dirty="0" err="1" smtClean="0"/>
              <a:t>mencatat</a:t>
            </a:r>
            <a:r>
              <a:rPr lang="en-US" sz="2400" dirty="0" smtClean="0"/>
              <a:t> </a:t>
            </a:r>
            <a:r>
              <a:rPr lang="en-US" sz="2400" dirty="0" err="1" smtClean="0"/>
              <a:t>penjualan</a:t>
            </a:r>
            <a:r>
              <a:rPr lang="en-US" sz="2400" dirty="0" smtClean="0"/>
              <a:t> </a:t>
            </a:r>
            <a:r>
              <a:rPr lang="en-US" sz="2400" dirty="0" err="1" smtClean="0"/>
              <a:t>sebagai</a:t>
            </a:r>
            <a:r>
              <a:rPr lang="en-US" sz="2400" dirty="0" smtClean="0"/>
              <a:t> </a:t>
            </a:r>
            <a:r>
              <a:rPr lang="en-US" sz="2400" dirty="0" err="1" smtClean="0"/>
              <a:t>berikut</a:t>
            </a:r>
            <a:r>
              <a:rPr lang="en-US" sz="2400" dirty="0" smtClean="0"/>
              <a:t>. </a:t>
            </a:r>
          </a:p>
          <a:p>
            <a:pPr algn="just">
              <a:lnSpc>
                <a:spcPct val="150000"/>
              </a:lnSpc>
            </a:pPr>
            <a:r>
              <a:rPr lang="en-US" sz="2400" dirty="0" smtClean="0"/>
              <a:t>Cash             			 38,500 </a:t>
            </a:r>
          </a:p>
          <a:p>
            <a:pPr algn="just">
              <a:lnSpc>
                <a:spcPct val="150000"/>
              </a:lnSpc>
            </a:pPr>
            <a:r>
              <a:rPr lang="en-US" sz="2400" dirty="0" smtClean="0"/>
              <a:t> 	 Sales                			38,500 </a:t>
            </a:r>
          </a:p>
          <a:p>
            <a:pPr algn="just">
              <a:lnSpc>
                <a:spcPct val="150000"/>
              </a:lnSpc>
            </a:pPr>
            <a:r>
              <a:rPr lang="en-US" sz="2400" dirty="0" smtClean="0"/>
              <a:t>Cost of Goods Sold      	  36,000 </a:t>
            </a:r>
          </a:p>
          <a:p>
            <a:pPr algn="just">
              <a:lnSpc>
                <a:spcPct val="150000"/>
              </a:lnSpc>
            </a:pPr>
            <a:r>
              <a:rPr lang="en-US" sz="2400" dirty="0" smtClean="0"/>
              <a:t> 	 Milk Inventory            		36,000 </a:t>
            </a:r>
          </a:p>
        </p:txBody>
      </p:sp>
      <p:grpSp>
        <p:nvGrpSpPr>
          <p:cNvPr id="9" name="Group 8">
            <a:extLst>
              <a:ext uri="{FF2B5EF4-FFF2-40B4-BE49-F238E27FC236}">
                <a16:creationId xmlns="" xmlns:a16="http://schemas.microsoft.com/office/drawing/2014/main" id="{66D8CAAA-6192-4146-A1AA-B687BA2969DF}"/>
              </a:ext>
            </a:extLst>
          </p:cNvPr>
          <p:cNvGrpSpPr/>
          <p:nvPr/>
        </p:nvGrpSpPr>
        <p:grpSpPr>
          <a:xfrm>
            <a:off x="9175596" y="3230633"/>
            <a:ext cx="1850760" cy="3130828"/>
            <a:chOff x="9405464" y="1817229"/>
            <a:chExt cx="1850760" cy="3130828"/>
          </a:xfrm>
        </p:grpSpPr>
        <p:grpSp>
          <p:nvGrpSpPr>
            <p:cNvPr id="10" name="Group 8">
              <a:extLst>
                <a:ext uri="{FF2B5EF4-FFF2-40B4-BE49-F238E27FC236}">
                  <a16:creationId xmlns="" xmlns:a16="http://schemas.microsoft.com/office/drawing/2014/main" id="{7F455F7C-CE3B-42A8-BFCB-099C294D202D}"/>
                </a:ext>
              </a:extLst>
            </p:cNvPr>
            <p:cNvGrpSpPr/>
            <p:nvPr/>
          </p:nvGrpSpPr>
          <p:grpSpPr>
            <a:xfrm>
              <a:off x="9405465" y="2829235"/>
              <a:ext cx="1739357" cy="2118824"/>
              <a:chOff x="8639132" y="3031449"/>
              <a:chExt cx="2538542" cy="3092368"/>
            </a:xfrm>
          </p:grpSpPr>
          <p:grpSp>
            <p:nvGrpSpPr>
              <p:cNvPr id="19" name="Group 18">
                <a:extLst>
                  <a:ext uri="{FF2B5EF4-FFF2-40B4-BE49-F238E27FC236}">
                    <a16:creationId xmlns="" xmlns:a16="http://schemas.microsoft.com/office/drawing/2014/main" id="{86592C6C-3420-4E81-B31C-3AA83A7E578D}"/>
                  </a:ext>
                </a:extLst>
              </p:cNvPr>
              <p:cNvGrpSpPr/>
              <p:nvPr/>
            </p:nvGrpSpPr>
            <p:grpSpPr>
              <a:xfrm>
                <a:off x="9361227" y="4899627"/>
                <a:ext cx="1422003" cy="1224190"/>
                <a:chOff x="5580112" y="4160675"/>
                <a:chExt cx="2016224" cy="1735751"/>
              </a:xfrm>
            </p:grpSpPr>
            <p:sp>
              <p:nvSpPr>
                <p:cNvPr id="29" name="Trapezoid 1">
                  <a:extLst>
                    <a:ext uri="{FF2B5EF4-FFF2-40B4-BE49-F238E27FC236}">
                      <a16:creationId xmlns=""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rapezoid 6">
                  <a:extLst>
                    <a:ext uri="{FF2B5EF4-FFF2-40B4-BE49-F238E27FC236}">
                      <a16:creationId xmlns=""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Oval 30">
                  <a:extLst>
                    <a:ext uri="{FF2B5EF4-FFF2-40B4-BE49-F238E27FC236}">
                      <a16:creationId xmlns=""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0" name="Freeform 9">
                <a:extLst>
                  <a:ext uri="{FF2B5EF4-FFF2-40B4-BE49-F238E27FC236}">
                    <a16:creationId xmlns=""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1" name="Group 20">
                <a:extLst>
                  <a:ext uri="{FF2B5EF4-FFF2-40B4-BE49-F238E27FC236}">
                    <a16:creationId xmlns=""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27" name="Freeform 3">
                  <a:extLst>
                    <a:ext uri="{FF2B5EF4-FFF2-40B4-BE49-F238E27FC236}">
                      <a16:creationId xmlns=""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Freeform 4">
                  <a:extLst>
                    <a:ext uri="{FF2B5EF4-FFF2-40B4-BE49-F238E27FC236}">
                      <a16:creationId xmlns=""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Group 21">
                <a:extLst>
                  <a:ext uri="{FF2B5EF4-FFF2-40B4-BE49-F238E27FC236}">
                    <a16:creationId xmlns="" xmlns:a16="http://schemas.microsoft.com/office/drawing/2014/main" id="{76022257-4262-419A-8741-066394107578}"/>
                  </a:ext>
                </a:extLst>
              </p:cNvPr>
              <p:cNvGrpSpPr/>
              <p:nvPr/>
            </p:nvGrpSpPr>
            <p:grpSpPr>
              <a:xfrm rot="5400000">
                <a:off x="10163426" y="3352603"/>
                <a:ext cx="830969" cy="1197527"/>
                <a:chOff x="967240" y="3289369"/>
                <a:chExt cx="1100200" cy="1585520"/>
              </a:xfrm>
            </p:grpSpPr>
            <p:sp>
              <p:nvSpPr>
                <p:cNvPr id="25" name="Freeform 16">
                  <a:extLst>
                    <a:ext uri="{FF2B5EF4-FFF2-40B4-BE49-F238E27FC236}">
                      <a16:creationId xmlns=""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17">
                  <a:extLst>
                    <a:ext uri="{FF2B5EF4-FFF2-40B4-BE49-F238E27FC236}">
                      <a16:creationId xmlns=""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3" name="Freeform 19">
                <a:extLst>
                  <a:ext uri="{FF2B5EF4-FFF2-40B4-BE49-F238E27FC236}">
                    <a16:creationId xmlns=""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Chord 23">
                <a:extLst>
                  <a:ext uri="{FF2B5EF4-FFF2-40B4-BE49-F238E27FC236}">
                    <a16:creationId xmlns=""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2" name="타원 4">
              <a:extLst>
                <a:ext uri="{FF2B5EF4-FFF2-40B4-BE49-F238E27FC236}">
                  <a16:creationId xmlns=""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1">
              <a:extLst>
                <a:ext uri="{FF2B5EF4-FFF2-40B4-BE49-F238E27FC236}">
                  <a16:creationId xmlns=""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ectangle 21">
              <a:extLst>
                <a:ext uri="{FF2B5EF4-FFF2-40B4-BE49-F238E27FC236}">
                  <a16:creationId xmlns=""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ectangle 21">
              <a:extLst>
                <a:ext uri="{FF2B5EF4-FFF2-40B4-BE49-F238E27FC236}">
                  <a16:creationId xmlns=""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Block Arc 11">
              <a:extLst>
                <a:ext uri="{FF2B5EF4-FFF2-40B4-BE49-F238E27FC236}">
                  <a16:creationId xmlns=""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 xmlns:p14="http://schemas.microsoft.com/office/powerpoint/2010/main" val="272049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Dasar</a:t>
            </a:r>
            <a:r>
              <a:rPr lang="en-US" sz="3200" b="1" dirty="0" smtClean="0">
                <a:solidFill>
                  <a:schemeClr val="tx1"/>
                </a:solidFill>
              </a:rPr>
              <a:t>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p:cNvSpPr txBox="1"/>
          <p:nvPr/>
        </p:nvSpPr>
        <p:spPr>
          <a:xfrm>
            <a:off x="642551" y="1507524"/>
            <a:ext cx="10898660" cy="4616648"/>
          </a:xfrm>
          <a:prstGeom prst="rect">
            <a:avLst/>
          </a:prstGeom>
          <a:noFill/>
        </p:spPr>
        <p:txBody>
          <a:bodyPr wrap="square" rtlCol="0">
            <a:spAutoFit/>
          </a:bodyPr>
          <a:lstStyle/>
          <a:p>
            <a:pPr algn="just">
              <a:lnSpc>
                <a:spcPct val="150000"/>
              </a:lnSpc>
            </a:pPr>
            <a:r>
              <a:rPr lang="en-US" sz="2800" dirty="0" err="1" smtClean="0"/>
              <a:t>Umumnya</a:t>
            </a:r>
            <a:r>
              <a:rPr lang="en-US" sz="2800" dirty="0" smtClean="0"/>
              <a:t>  </a:t>
            </a:r>
            <a:r>
              <a:rPr lang="en-US" sz="2800" dirty="0" err="1" smtClean="0"/>
              <a:t>mengukur</a:t>
            </a:r>
            <a:r>
              <a:rPr lang="en-US" sz="2800" dirty="0" smtClean="0"/>
              <a:t>  </a:t>
            </a:r>
            <a:r>
              <a:rPr lang="en-US" sz="2800" dirty="0" err="1" smtClean="0"/>
              <a:t>persediaan</a:t>
            </a:r>
            <a:r>
              <a:rPr lang="en-US" sz="2800" dirty="0" smtClean="0"/>
              <a:t>  </a:t>
            </a:r>
            <a:r>
              <a:rPr lang="en-US" sz="2800" dirty="0" err="1" smtClean="0"/>
              <a:t>mereka</a:t>
            </a:r>
            <a:r>
              <a:rPr lang="en-US" sz="2800" dirty="0" smtClean="0"/>
              <a:t>  </a:t>
            </a:r>
            <a:r>
              <a:rPr lang="en-US" sz="2800" dirty="0" err="1" smtClean="0"/>
              <a:t>pada</a:t>
            </a:r>
            <a:r>
              <a:rPr lang="en-US" sz="2800" dirty="0" smtClean="0"/>
              <a:t>  NRV,  </a:t>
            </a:r>
            <a:r>
              <a:rPr lang="en-US" sz="2800" dirty="0" err="1" smtClean="0"/>
              <a:t>dengan</a:t>
            </a:r>
            <a:r>
              <a:rPr lang="en-US" sz="2800" dirty="0" smtClean="0"/>
              <a:t>  </a:t>
            </a:r>
            <a:r>
              <a:rPr lang="en-US" sz="2800" dirty="0" err="1" smtClean="0"/>
              <a:t>perubahan</a:t>
            </a:r>
            <a:r>
              <a:rPr lang="en-US" sz="2800" dirty="0" smtClean="0"/>
              <a:t>  NRV yang </a:t>
            </a:r>
            <a:r>
              <a:rPr lang="en-US" sz="2800" dirty="0" err="1" smtClean="0"/>
              <a:t>diakui</a:t>
            </a:r>
            <a:r>
              <a:rPr lang="en-US" sz="2800" dirty="0" smtClean="0"/>
              <a:t> </a:t>
            </a:r>
            <a:r>
              <a:rPr lang="en-US" sz="2800" dirty="0" err="1" smtClean="0"/>
              <a:t>dalam</a:t>
            </a:r>
            <a:r>
              <a:rPr lang="en-US" sz="2800" dirty="0" smtClean="0"/>
              <a:t> </a:t>
            </a:r>
            <a:r>
              <a:rPr lang="en-US" sz="2800" dirty="0" err="1" smtClean="0"/>
              <a:t>pendapatan</a:t>
            </a:r>
            <a:r>
              <a:rPr lang="en-US" sz="2800" dirty="0" smtClean="0"/>
              <a:t> </a:t>
            </a:r>
            <a:r>
              <a:rPr lang="en-US" sz="2800" dirty="0" err="1" smtClean="0"/>
              <a:t>dalam</a:t>
            </a:r>
            <a:r>
              <a:rPr lang="en-US" sz="2800" dirty="0" smtClean="0"/>
              <a:t> </a:t>
            </a:r>
            <a:r>
              <a:rPr lang="en-US" sz="2800" dirty="0" err="1" smtClean="0"/>
              <a:t>periode</a:t>
            </a:r>
            <a:r>
              <a:rPr lang="en-US" sz="2800" dirty="0" smtClean="0"/>
              <a:t> </a:t>
            </a:r>
            <a:r>
              <a:rPr lang="en-US" sz="2800" dirty="0" err="1" smtClean="0"/>
              <a:t>perubahan</a:t>
            </a:r>
            <a:r>
              <a:rPr lang="en-US" sz="2800" dirty="0" smtClean="0"/>
              <a:t>. </a:t>
            </a:r>
          </a:p>
          <a:p>
            <a:pPr marL="576263" lvl="1" indent="-514350" algn="just">
              <a:lnSpc>
                <a:spcPct val="150000"/>
              </a:lnSpc>
              <a:buFont typeface="+mj-lt"/>
              <a:buAutoNum type="arabicPeriod"/>
            </a:pPr>
            <a:r>
              <a:rPr lang="en-US" sz="2800" dirty="0" err="1" smtClean="0"/>
              <a:t>Membeli</a:t>
            </a:r>
            <a:r>
              <a:rPr lang="en-US" sz="2800" dirty="0" smtClean="0"/>
              <a:t> </a:t>
            </a:r>
            <a:r>
              <a:rPr lang="en-US" sz="2800" dirty="0" err="1" smtClean="0"/>
              <a:t>atau</a:t>
            </a:r>
            <a:r>
              <a:rPr lang="en-US" sz="2800" dirty="0" smtClean="0"/>
              <a:t> </a:t>
            </a:r>
            <a:r>
              <a:rPr lang="en-US" sz="2800" dirty="0" err="1" smtClean="0"/>
              <a:t>menjual</a:t>
            </a:r>
            <a:r>
              <a:rPr lang="en-US" sz="2800" dirty="0" smtClean="0"/>
              <a:t> </a:t>
            </a:r>
            <a:r>
              <a:rPr lang="en-US" sz="2800" dirty="0" err="1" smtClean="0"/>
              <a:t>komoditas</a:t>
            </a:r>
            <a:r>
              <a:rPr lang="en-US" sz="2800" dirty="0" smtClean="0"/>
              <a:t> (</a:t>
            </a:r>
            <a:r>
              <a:rPr lang="en-US" sz="2800" dirty="0" err="1" smtClean="0"/>
              <a:t>seperti</a:t>
            </a:r>
            <a:r>
              <a:rPr lang="en-US" sz="2800" dirty="0" smtClean="0"/>
              <a:t> </a:t>
            </a:r>
            <a:r>
              <a:rPr lang="en-US" sz="2800" dirty="0" err="1" smtClean="0"/>
              <a:t>panen</a:t>
            </a:r>
            <a:r>
              <a:rPr lang="en-US" sz="2800" dirty="0" smtClean="0"/>
              <a:t> </a:t>
            </a:r>
            <a:r>
              <a:rPr lang="en-US" sz="2800" dirty="0" err="1" smtClean="0"/>
              <a:t>jagung</a:t>
            </a:r>
            <a:r>
              <a:rPr lang="en-US" sz="2800" dirty="0" smtClean="0"/>
              <a:t>, </a:t>
            </a:r>
            <a:r>
              <a:rPr lang="en-US" sz="2800" dirty="0" err="1" smtClean="0"/>
              <a:t>gandum</a:t>
            </a:r>
            <a:r>
              <a:rPr lang="en-US" sz="2800" dirty="0" smtClean="0"/>
              <a:t>, </a:t>
            </a:r>
            <a:r>
              <a:rPr lang="en-US" sz="2800" dirty="0" err="1" smtClean="0"/>
              <a:t>logam</a:t>
            </a:r>
            <a:r>
              <a:rPr lang="en-US" sz="2800" dirty="0" smtClean="0"/>
              <a:t> </a:t>
            </a:r>
            <a:r>
              <a:rPr lang="en-US" sz="2800" dirty="0" err="1" smtClean="0"/>
              <a:t>mulia</a:t>
            </a:r>
            <a:r>
              <a:rPr lang="en-US" sz="2800" dirty="0" smtClean="0"/>
              <a:t>, </a:t>
            </a:r>
            <a:r>
              <a:rPr lang="en-US" sz="2800" dirty="0" err="1" smtClean="0"/>
              <a:t>minyak</a:t>
            </a:r>
            <a:r>
              <a:rPr lang="en-US" sz="2800" dirty="0" smtClean="0"/>
              <a:t> </a:t>
            </a:r>
            <a:r>
              <a:rPr lang="en-US" sz="2800" dirty="0" err="1" smtClean="0"/>
              <a:t>pemanas</a:t>
            </a:r>
            <a:r>
              <a:rPr lang="en-US" sz="2800" dirty="0" smtClean="0"/>
              <a:t>). </a:t>
            </a:r>
          </a:p>
          <a:p>
            <a:pPr marL="576263" lvl="1" indent="-514350" algn="just">
              <a:lnSpc>
                <a:spcPct val="150000"/>
              </a:lnSpc>
              <a:buFont typeface="+mj-lt"/>
              <a:buAutoNum type="arabicPeriod"/>
            </a:pPr>
            <a:r>
              <a:rPr lang="en-US" sz="2800" dirty="0" err="1" smtClean="0"/>
              <a:t>Tujuan</a:t>
            </a:r>
            <a:r>
              <a:rPr lang="en-US" sz="2800" dirty="0" smtClean="0"/>
              <a:t> </a:t>
            </a:r>
            <a:r>
              <a:rPr lang="en-US" sz="2800" dirty="0" err="1" smtClean="0"/>
              <a:t>utama</a:t>
            </a:r>
            <a:r>
              <a:rPr lang="en-US" sz="2800" dirty="0" smtClean="0"/>
              <a:t> </a:t>
            </a:r>
            <a:r>
              <a:rPr lang="en-US" sz="2800" dirty="0" err="1" smtClean="0"/>
              <a:t>adalah</a:t>
            </a:r>
            <a:r>
              <a:rPr lang="en-US" sz="2800" dirty="0" smtClean="0"/>
              <a:t> </a:t>
            </a:r>
            <a:r>
              <a:rPr lang="en-US" sz="2800" dirty="0" err="1" smtClean="0"/>
              <a:t>untuk</a:t>
            </a:r>
            <a:r>
              <a:rPr lang="en-US" sz="2800" dirty="0" smtClean="0"/>
              <a:t> </a:t>
            </a:r>
            <a:r>
              <a:rPr lang="en-US" sz="2800" dirty="0" err="1" smtClean="0"/>
              <a:t>menjual</a:t>
            </a:r>
            <a:r>
              <a:rPr lang="en-US" sz="2800" dirty="0" smtClean="0"/>
              <a:t> </a:t>
            </a:r>
            <a:r>
              <a:rPr lang="en-US" sz="2800" dirty="0" err="1" smtClean="0"/>
              <a:t>komoditas</a:t>
            </a:r>
            <a:r>
              <a:rPr lang="en-US" sz="2800" dirty="0" smtClean="0"/>
              <a:t> </a:t>
            </a:r>
            <a:r>
              <a:rPr lang="en-US" sz="2800" dirty="0" err="1" smtClean="0"/>
              <a:t>dalam</a:t>
            </a:r>
            <a:r>
              <a:rPr lang="en-US" sz="2800" dirty="0" smtClean="0"/>
              <a:t> </a:t>
            </a:r>
            <a:r>
              <a:rPr lang="en-US" sz="2800" dirty="0" err="1" smtClean="0"/>
              <a:t>jangka</a:t>
            </a:r>
            <a:r>
              <a:rPr lang="en-US" sz="2800" dirty="0" smtClean="0"/>
              <a:t> </a:t>
            </a:r>
            <a:r>
              <a:rPr lang="en-US" sz="2800" dirty="0" err="1" smtClean="0"/>
              <a:t>pendek</a:t>
            </a:r>
            <a:r>
              <a:rPr lang="en-US" sz="2800" dirty="0" smtClean="0"/>
              <a:t> </a:t>
            </a:r>
            <a:r>
              <a:rPr lang="en-US" sz="2800" dirty="0" err="1" smtClean="0"/>
              <a:t>dan</a:t>
            </a:r>
            <a:r>
              <a:rPr lang="en-US" sz="2800" dirty="0" smtClean="0"/>
              <a:t> </a:t>
            </a:r>
            <a:r>
              <a:rPr lang="en-US" sz="2800" dirty="0" err="1" smtClean="0"/>
              <a:t>menghasilkan</a:t>
            </a:r>
            <a:r>
              <a:rPr lang="en-US" sz="2800" dirty="0" smtClean="0"/>
              <a:t> </a:t>
            </a:r>
            <a:r>
              <a:rPr lang="en-US" sz="2800" dirty="0" err="1" smtClean="0"/>
              <a:t>keuntungan</a:t>
            </a:r>
            <a:r>
              <a:rPr lang="en-US" sz="2800" dirty="0" smtClean="0"/>
              <a:t> </a:t>
            </a:r>
            <a:r>
              <a:rPr lang="en-US" sz="2800" dirty="0" err="1" smtClean="0"/>
              <a:t>dari</a:t>
            </a:r>
            <a:r>
              <a:rPr lang="en-US" sz="2800" dirty="0" smtClean="0"/>
              <a:t> </a:t>
            </a:r>
            <a:r>
              <a:rPr lang="en-US" sz="2800" dirty="0" err="1" smtClean="0"/>
              <a:t>fluktuasi</a:t>
            </a:r>
            <a:r>
              <a:rPr lang="en-US" sz="2800" dirty="0" smtClean="0"/>
              <a:t> </a:t>
            </a:r>
            <a:r>
              <a:rPr lang="en-US" sz="2800" dirty="0" err="1" smtClean="0"/>
              <a:t>harga</a:t>
            </a:r>
            <a:r>
              <a:rPr lang="en-US" sz="2800" dirty="0" smtClean="0"/>
              <a:t>.</a:t>
            </a:r>
          </a:p>
        </p:txBody>
      </p:sp>
    </p:spTree>
    <p:extLst>
      <p:ext uri="{BB962C8B-B14F-4D97-AF65-F5344CB8AC3E}">
        <p14:creationId xmlns="" xmlns:p14="http://schemas.microsoft.com/office/powerpoint/2010/main" val="272049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2F0169FE-9207-49B6-88E2-24A422BA7E35}"/>
              </a:ext>
            </a:extLst>
          </p:cNvPr>
          <p:cNvGrpSpPr/>
          <p:nvPr/>
        </p:nvGrpSpPr>
        <p:grpSpPr>
          <a:xfrm rot="10800000">
            <a:off x="3277115" y="343559"/>
            <a:ext cx="7600950" cy="1250874"/>
            <a:chOff x="2203174" y="4452730"/>
            <a:chExt cx="8540094" cy="1391478"/>
          </a:xfrm>
          <a:solidFill>
            <a:schemeClr val="accent2">
              <a:alpha val="70000"/>
            </a:schemeClr>
          </a:solidFill>
        </p:grpSpPr>
        <p:sp>
          <p:nvSpPr>
            <p:cNvPr id="14" name="Freeform: Shape 13">
              <a:extLst>
                <a:ext uri="{FF2B5EF4-FFF2-40B4-BE49-F238E27FC236}">
                  <a16:creationId xmlns=""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 xmlns:a16="http://schemas.microsoft.com/office/drawing/2014/main" id="{9C5785E5-E343-4372-801A-DBC1D253C837}"/>
              </a:ext>
            </a:extLst>
          </p:cNvPr>
          <p:cNvSpPr txBox="1"/>
          <p:nvPr/>
        </p:nvSpPr>
        <p:spPr>
          <a:xfrm>
            <a:off x="4250721" y="572659"/>
            <a:ext cx="5767907" cy="707886"/>
          </a:xfrm>
          <a:prstGeom prst="rect">
            <a:avLst/>
          </a:prstGeom>
          <a:noFill/>
        </p:spPr>
        <p:txBody>
          <a:bodyPr wrap="square" rtlCol="0" anchor="ctr">
            <a:spAutoFit/>
          </a:bodyPr>
          <a:lstStyle/>
          <a:p>
            <a:r>
              <a:rPr lang="en-US" altLang="ko-KR" sz="4000" b="1" dirty="0" err="1" smtClean="0">
                <a:solidFill>
                  <a:schemeClr val="bg1"/>
                </a:solidFill>
                <a:latin typeface="+mj-lt"/>
                <a:cs typeface="Arial" pitchFamily="34" charset="0"/>
              </a:rPr>
              <a:t>Capaian</a:t>
            </a:r>
            <a:r>
              <a:rPr lang="en-US" altLang="ko-KR" sz="4000" b="1" dirty="0" smtClean="0">
                <a:solidFill>
                  <a:schemeClr val="bg1"/>
                </a:solidFill>
                <a:latin typeface="+mj-lt"/>
                <a:cs typeface="Arial" pitchFamily="34" charset="0"/>
              </a:rPr>
              <a:t> </a:t>
            </a:r>
            <a:r>
              <a:rPr lang="en-US" altLang="ko-KR" sz="4000" b="1" dirty="0" err="1" smtClean="0">
                <a:solidFill>
                  <a:schemeClr val="bg1"/>
                </a:solidFill>
                <a:latin typeface="+mj-lt"/>
                <a:cs typeface="Arial" pitchFamily="34" charset="0"/>
              </a:rPr>
              <a:t>Pembelajaran</a:t>
            </a:r>
            <a:endParaRPr lang="ko-KR" altLang="en-US" sz="4000" b="1" dirty="0">
              <a:solidFill>
                <a:schemeClr val="bg1"/>
              </a:solidFill>
              <a:latin typeface="+mj-lt"/>
              <a:cs typeface="Arial" pitchFamily="34" charset="0"/>
            </a:endParaRPr>
          </a:p>
        </p:txBody>
      </p:sp>
      <p:sp>
        <p:nvSpPr>
          <p:cNvPr id="20" name="TextBox 19">
            <a:extLst>
              <a:ext uri="{FF2B5EF4-FFF2-40B4-BE49-F238E27FC236}">
                <a16:creationId xmlns="" xmlns:a16="http://schemas.microsoft.com/office/drawing/2014/main" id="{41CE6B9E-73E2-4B38-98C5-2C3C5D875F26}"/>
              </a:ext>
            </a:extLst>
          </p:cNvPr>
          <p:cNvSpPr txBox="1"/>
          <p:nvPr/>
        </p:nvSpPr>
        <p:spPr>
          <a:xfrm>
            <a:off x="4327078" y="1904155"/>
            <a:ext cx="6966997" cy="4219360"/>
          </a:xfrm>
          <a:prstGeom prst="rect">
            <a:avLst/>
          </a:prstGeom>
          <a:noFill/>
        </p:spPr>
        <p:txBody>
          <a:bodyPr wrap="square" rtlCol="0" anchor="ctr">
            <a:spAutoFit/>
          </a:bodyPr>
          <a:lstStyle/>
          <a:p>
            <a:pPr algn="just">
              <a:lnSpc>
                <a:spcPct val="150000"/>
              </a:lnSpc>
            </a:pPr>
            <a:r>
              <a:rPr lang="en-US" sz="2600" dirty="0" err="1" smtClean="0"/>
              <a:t>Mahasiswa</a:t>
            </a:r>
            <a:r>
              <a:rPr lang="en-US" sz="2600" dirty="0" smtClean="0"/>
              <a:t> </a:t>
            </a:r>
            <a:r>
              <a:rPr lang="en-US" sz="2600" dirty="0" err="1" smtClean="0"/>
              <a:t>memahami</a:t>
            </a:r>
            <a:r>
              <a:rPr lang="en-US" sz="2600" dirty="0" smtClean="0"/>
              <a:t> </a:t>
            </a:r>
            <a:r>
              <a:rPr lang="en-US" sz="2600" dirty="0" err="1" smtClean="0"/>
              <a:t>metode</a:t>
            </a:r>
            <a:r>
              <a:rPr lang="en-US" sz="2600" dirty="0" smtClean="0"/>
              <a:t> yang </a:t>
            </a:r>
            <a:r>
              <a:rPr lang="en-US" sz="2600" dirty="0" err="1" smtClean="0"/>
              <a:t>tepat</a:t>
            </a:r>
            <a:r>
              <a:rPr lang="en-US" sz="2600" dirty="0" smtClean="0"/>
              <a:t> </a:t>
            </a:r>
            <a:r>
              <a:rPr lang="en-US" sz="2600" dirty="0" err="1" smtClean="0"/>
              <a:t>dalam</a:t>
            </a:r>
            <a:r>
              <a:rPr lang="en-US" sz="2600" dirty="0" smtClean="0"/>
              <a:t> </a:t>
            </a:r>
            <a:r>
              <a:rPr lang="en-US" sz="2600" dirty="0" err="1" smtClean="0"/>
              <a:t>melakukan</a:t>
            </a:r>
            <a:r>
              <a:rPr lang="en-US" sz="2600" dirty="0" smtClean="0"/>
              <a:t> </a:t>
            </a:r>
            <a:r>
              <a:rPr lang="en-US" sz="2600" dirty="0" err="1" smtClean="0"/>
              <a:t>evaluasi</a:t>
            </a:r>
            <a:r>
              <a:rPr lang="en-US" sz="2600" dirty="0" smtClean="0"/>
              <a:t> </a:t>
            </a:r>
            <a:r>
              <a:rPr lang="en-US" sz="2600" dirty="0" err="1" smtClean="0"/>
              <a:t>kinerja</a:t>
            </a:r>
            <a:r>
              <a:rPr lang="en-US" sz="2600" dirty="0" smtClean="0"/>
              <a:t> </a:t>
            </a:r>
            <a:r>
              <a:rPr lang="en-US" sz="2600" dirty="0" err="1" smtClean="0"/>
              <a:t>segmen</a:t>
            </a:r>
            <a:r>
              <a:rPr lang="en-US" sz="2600" dirty="0" smtClean="0"/>
              <a:t> </a:t>
            </a:r>
            <a:r>
              <a:rPr lang="en-US" sz="2600" dirty="0" err="1" smtClean="0"/>
              <a:t>dan</a:t>
            </a:r>
            <a:r>
              <a:rPr lang="en-US" sz="2600" dirty="0" smtClean="0"/>
              <a:t> </a:t>
            </a:r>
            <a:r>
              <a:rPr lang="en-US" sz="2600" dirty="0" err="1" smtClean="0"/>
              <a:t>mampu</a:t>
            </a:r>
            <a:r>
              <a:rPr lang="en-US" sz="2600" dirty="0" smtClean="0"/>
              <a:t> </a:t>
            </a:r>
            <a:r>
              <a:rPr lang="en-US" sz="2600" dirty="0" err="1" smtClean="0"/>
              <a:t>menyusun</a:t>
            </a:r>
            <a:r>
              <a:rPr lang="en-US" sz="2600" dirty="0" smtClean="0"/>
              <a:t> </a:t>
            </a:r>
            <a:r>
              <a:rPr lang="en-US" sz="2600" dirty="0" err="1" smtClean="0"/>
              <a:t>laporan</a:t>
            </a:r>
            <a:r>
              <a:rPr lang="en-US" sz="2600" dirty="0" smtClean="0"/>
              <a:t> </a:t>
            </a:r>
            <a:r>
              <a:rPr lang="en-US" sz="2600" dirty="0" err="1" smtClean="0"/>
              <a:t>kinerja</a:t>
            </a:r>
            <a:r>
              <a:rPr lang="en-US" sz="2600" dirty="0" smtClean="0"/>
              <a:t> </a:t>
            </a:r>
            <a:r>
              <a:rPr lang="en-US" sz="2600" dirty="0" err="1" smtClean="0"/>
              <a:t>segmen</a:t>
            </a:r>
            <a:r>
              <a:rPr lang="en-US" sz="2600" dirty="0" smtClean="0"/>
              <a:t> </a:t>
            </a:r>
            <a:r>
              <a:rPr lang="en-US" sz="2600" dirty="0" err="1" smtClean="0"/>
              <a:t>sebagai</a:t>
            </a:r>
            <a:r>
              <a:rPr lang="en-US" sz="2600" dirty="0" smtClean="0"/>
              <a:t> </a:t>
            </a:r>
            <a:r>
              <a:rPr lang="en-US" sz="2600" dirty="0" err="1" smtClean="0"/>
              <a:t>sebuah</a:t>
            </a:r>
            <a:r>
              <a:rPr lang="en-US" sz="2600" dirty="0" smtClean="0"/>
              <a:t> </a:t>
            </a:r>
            <a:r>
              <a:rPr lang="en-US" sz="2600" dirty="0" err="1" smtClean="0"/>
              <a:t>informasi</a:t>
            </a:r>
            <a:r>
              <a:rPr lang="en-US" sz="2600" dirty="0" smtClean="0"/>
              <a:t> </a:t>
            </a:r>
            <a:r>
              <a:rPr lang="en-US" sz="2600" dirty="0" err="1" smtClean="0"/>
              <a:t>akuntansi</a:t>
            </a:r>
            <a:r>
              <a:rPr lang="en-US" sz="2600" dirty="0" smtClean="0"/>
              <a:t> </a:t>
            </a:r>
            <a:r>
              <a:rPr lang="en-US" sz="2600" dirty="0" err="1" smtClean="0"/>
              <a:t>pertanggungjawaban</a:t>
            </a:r>
            <a:r>
              <a:rPr lang="en-US" sz="2600" dirty="0" smtClean="0"/>
              <a:t>, </a:t>
            </a:r>
            <a:r>
              <a:rPr lang="en-US" sz="2600" dirty="0" err="1" smtClean="0"/>
              <a:t>sebagai</a:t>
            </a:r>
            <a:r>
              <a:rPr lang="en-US" sz="2600" dirty="0" smtClean="0"/>
              <a:t> </a:t>
            </a:r>
            <a:r>
              <a:rPr lang="en-US" sz="2600" dirty="0" err="1" smtClean="0"/>
              <a:t>alat</a:t>
            </a:r>
            <a:r>
              <a:rPr lang="en-US" sz="2600" dirty="0" smtClean="0"/>
              <a:t> </a:t>
            </a:r>
            <a:r>
              <a:rPr lang="en-US" sz="2600" dirty="0" err="1" smtClean="0"/>
              <a:t>ukur</a:t>
            </a:r>
            <a:r>
              <a:rPr lang="en-US" sz="2600" dirty="0" smtClean="0"/>
              <a:t> </a:t>
            </a:r>
            <a:r>
              <a:rPr lang="en-US" sz="2600" dirty="0" err="1" smtClean="0"/>
              <a:t>kinerja</a:t>
            </a:r>
            <a:r>
              <a:rPr lang="en-US" sz="2600" dirty="0" smtClean="0"/>
              <a:t> </a:t>
            </a:r>
            <a:r>
              <a:rPr lang="en-US" sz="2600" dirty="0" err="1" smtClean="0"/>
              <a:t>atau</a:t>
            </a:r>
            <a:r>
              <a:rPr lang="en-US" sz="2600" dirty="0" smtClean="0"/>
              <a:t> </a:t>
            </a:r>
            <a:r>
              <a:rPr lang="en-US" sz="2600" dirty="0" err="1" smtClean="0"/>
              <a:t>prestasi</a:t>
            </a:r>
            <a:r>
              <a:rPr lang="en-US" sz="2600" dirty="0" smtClean="0"/>
              <a:t>, </a:t>
            </a:r>
            <a:r>
              <a:rPr lang="en-US" sz="2600" dirty="0" err="1" smtClean="0"/>
              <a:t>dan</a:t>
            </a:r>
            <a:r>
              <a:rPr lang="en-US" sz="2600" dirty="0" smtClean="0"/>
              <a:t> </a:t>
            </a:r>
            <a:r>
              <a:rPr lang="en-US" sz="2600" dirty="0" err="1" smtClean="0"/>
              <a:t>sarana</a:t>
            </a:r>
            <a:r>
              <a:rPr lang="en-US" sz="2600" dirty="0" smtClean="0"/>
              <a:t> </a:t>
            </a:r>
            <a:r>
              <a:rPr lang="en-US" sz="2600" dirty="0" err="1" smtClean="0"/>
              <a:t>informasi</a:t>
            </a:r>
            <a:r>
              <a:rPr lang="en-US" sz="2600" dirty="0" smtClean="0"/>
              <a:t> </a:t>
            </a:r>
            <a:r>
              <a:rPr lang="en-US" sz="2600" dirty="0" err="1" smtClean="0"/>
              <a:t>untuk</a:t>
            </a:r>
            <a:r>
              <a:rPr lang="en-US" sz="2600" dirty="0" smtClean="0"/>
              <a:t> </a:t>
            </a:r>
            <a:r>
              <a:rPr lang="en-US" sz="2600" dirty="0" err="1" smtClean="0"/>
              <a:t>pengambilan</a:t>
            </a:r>
            <a:r>
              <a:rPr lang="en-US" sz="2600" dirty="0" smtClean="0"/>
              <a:t> </a:t>
            </a:r>
            <a:r>
              <a:rPr lang="en-US" sz="2600" dirty="0" err="1" smtClean="0"/>
              <a:t>bagi</a:t>
            </a:r>
            <a:r>
              <a:rPr lang="en-US" sz="2600" dirty="0" smtClean="0"/>
              <a:t> </a:t>
            </a:r>
            <a:r>
              <a:rPr lang="en-US" sz="2600" dirty="0" err="1" smtClean="0"/>
              <a:t>manajer</a:t>
            </a:r>
            <a:r>
              <a:rPr lang="en-US" sz="2600" dirty="0" smtClean="0"/>
              <a:t>. </a:t>
            </a:r>
            <a:endParaRPr lang="ko-KR" altLang="en-US" sz="2600" dirty="0">
              <a:solidFill>
                <a:schemeClr val="bg1"/>
              </a:solidFill>
              <a:cs typeface="Arial"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Penilaian</a:t>
            </a:r>
            <a:r>
              <a:rPr lang="en-US" sz="3200" b="1" dirty="0" smtClean="0">
                <a:solidFill>
                  <a:schemeClr val="tx1"/>
                </a:solidFill>
              </a:rPr>
              <a:t> </a:t>
            </a:r>
            <a:r>
              <a:rPr lang="en-US" sz="3200" b="1" dirty="0" err="1" smtClean="0">
                <a:solidFill>
                  <a:schemeClr val="tx1"/>
                </a:solidFill>
              </a:rPr>
              <a:t>Menggunakan</a:t>
            </a:r>
            <a:r>
              <a:rPr lang="en-US" sz="3200" b="1" dirty="0" smtClean="0">
                <a:solidFill>
                  <a:schemeClr val="tx1"/>
                </a:solidFill>
              </a:rPr>
              <a:t> </a:t>
            </a:r>
            <a:r>
              <a:rPr lang="en-US" sz="3200" b="1" dirty="0" err="1" smtClean="0">
                <a:solidFill>
                  <a:schemeClr val="tx1"/>
                </a:solidFill>
              </a:rPr>
              <a:t>Nilai</a:t>
            </a:r>
            <a:r>
              <a:rPr lang="en-US" sz="3200" b="1" dirty="0" smtClean="0">
                <a:solidFill>
                  <a:schemeClr val="tx1"/>
                </a:solidFill>
              </a:rPr>
              <a:t> </a:t>
            </a:r>
            <a:r>
              <a:rPr lang="en-US" sz="3200" b="1" dirty="0" err="1" smtClean="0">
                <a:solidFill>
                  <a:schemeClr val="tx1"/>
                </a:solidFill>
              </a:rPr>
              <a:t>Penjualan</a:t>
            </a:r>
            <a:r>
              <a:rPr lang="en-US" sz="3200" b="1" dirty="0" smtClean="0">
                <a:solidFill>
                  <a:schemeClr val="tx1"/>
                </a:solidFill>
              </a:rPr>
              <a:t> </a:t>
            </a:r>
            <a:r>
              <a:rPr lang="en-US" sz="3200" b="1" dirty="0" err="1" smtClean="0">
                <a:solidFill>
                  <a:schemeClr val="tx1"/>
                </a:solidFill>
              </a:rPr>
              <a:t>Relatif</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370703" y="1458097"/>
            <a:ext cx="11442356" cy="3970318"/>
          </a:xfrm>
          <a:prstGeom prst="rect">
            <a:avLst/>
          </a:prstGeom>
          <a:noFill/>
        </p:spPr>
        <p:txBody>
          <a:bodyPr wrap="square" rtlCol="0">
            <a:spAutoFit/>
          </a:bodyPr>
          <a:lstStyle/>
          <a:p>
            <a:pPr algn="just">
              <a:lnSpc>
                <a:spcPct val="150000"/>
              </a:lnSpc>
            </a:pPr>
            <a:r>
              <a:rPr lang="en-US" sz="2800" dirty="0" err="1" smtClean="0"/>
              <a:t>Diizinkan</a:t>
            </a:r>
            <a:r>
              <a:rPr lang="en-US" sz="2800" dirty="0" smtClean="0"/>
              <a:t> </a:t>
            </a:r>
            <a:r>
              <a:rPr lang="en-US" sz="2800" dirty="0" err="1" smtClean="0"/>
              <a:t>oleh</a:t>
            </a:r>
            <a:r>
              <a:rPr lang="en-US" sz="2800" dirty="0" smtClean="0"/>
              <a:t> GAAP </a:t>
            </a:r>
            <a:r>
              <a:rPr lang="en-US" sz="2800" dirty="0" err="1" smtClean="0"/>
              <a:t>di</a:t>
            </a:r>
            <a:r>
              <a:rPr lang="en-US" sz="2800" dirty="0" smtClean="0"/>
              <a:t> </a:t>
            </a:r>
            <a:r>
              <a:rPr lang="en-US" sz="2800" dirty="0" err="1" smtClean="0"/>
              <a:t>bawah</a:t>
            </a:r>
            <a:r>
              <a:rPr lang="en-US" sz="2800" dirty="0" smtClean="0"/>
              <a:t> </a:t>
            </a:r>
            <a:r>
              <a:rPr lang="en-US" sz="2800" dirty="0" err="1" smtClean="0"/>
              <a:t>kondisi</a:t>
            </a:r>
            <a:r>
              <a:rPr lang="en-US" sz="2800" dirty="0" smtClean="0"/>
              <a:t> </a:t>
            </a:r>
            <a:r>
              <a:rPr lang="en-US" sz="2800" dirty="0" err="1" smtClean="0"/>
              <a:t>berikut</a:t>
            </a:r>
            <a:r>
              <a:rPr lang="en-US" sz="2800" dirty="0" smtClean="0"/>
              <a:t>: </a:t>
            </a:r>
          </a:p>
          <a:p>
            <a:pPr marL="514350" lvl="1" indent="-514350" algn="just">
              <a:lnSpc>
                <a:spcPct val="150000"/>
              </a:lnSpc>
              <a:buFont typeface="+mj-lt"/>
              <a:buAutoNum type="arabicPeriod"/>
            </a:pPr>
            <a:r>
              <a:rPr lang="en-US" sz="2800" dirty="0" err="1" smtClean="0"/>
              <a:t>ketika</a:t>
            </a:r>
            <a:r>
              <a:rPr lang="en-US" sz="2800" dirty="0" smtClean="0"/>
              <a:t> </a:t>
            </a:r>
            <a:r>
              <a:rPr lang="en-US" sz="2800" dirty="0" err="1" smtClean="0"/>
              <a:t>ada</a:t>
            </a:r>
            <a:r>
              <a:rPr lang="en-US" sz="2800" dirty="0" smtClean="0"/>
              <a:t> </a:t>
            </a:r>
            <a:r>
              <a:rPr lang="en-US" sz="2800" dirty="0" err="1" smtClean="0"/>
              <a:t>pasar</a:t>
            </a:r>
            <a:r>
              <a:rPr lang="en-US" sz="2800" dirty="0" smtClean="0"/>
              <a:t> </a:t>
            </a:r>
            <a:r>
              <a:rPr lang="en-US" sz="2800" dirty="0" err="1" smtClean="0"/>
              <a:t>terkontrol</a:t>
            </a:r>
            <a:r>
              <a:rPr lang="en-US" sz="2800" dirty="0" smtClean="0"/>
              <a:t> </a:t>
            </a:r>
            <a:r>
              <a:rPr lang="en-US" sz="2800" dirty="0" err="1" smtClean="0"/>
              <a:t>dengan</a:t>
            </a:r>
            <a:r>
              <a:rPr lang="en-US" sz="2800" dirty="0" smtClean="0"/>
              <a:t> </a:t>
            </a:r>
            <a:r>
              <a:rPr lang="en-US" sz="2800" dirty="0" err="1" smtClean="0"/>
              <a:t>harga</a:t>
            </a:r>
            <a:r>
              <a:rPr lang="en-US" sz="2800" dirty="0" smtClean="0"/>
              <a:t>  yang </a:t>
            </a:r>
            <a:r>
              <a:rPr lang="en-US" sz="2800" dirty="0" err="1" smtClean="0"/>
              <a:t>dikutip</a:t>
            </a:r>
            <a:r>
              <a:rPr lang="en-US" sz="2800" dirty="0" smtClean="0"/>
              <a:t> </a:t>
            </a:r>
            <a:r>
              <a:rPr lang="en-US" sz="2800" dirty="0" err="1" smtClean="0"/>
              <a:t>berlaku</a:t>
            </a:r>
            <a:r>
              <a:rPr lang="en-US" sz="2800" dirty="0" smtClean="0"/>
              <a:t> </a:t>
            </a:r>
            <a:r>
              <a:rPr lang="en-US" sz="2800" dirty="0" err="1" smtClean="0"/>
              <a:t>untuk</a:t>
            </a:r>
            <a:r>
              <a:rPr lang="en-US" sz="2800" dirty="0" smtClean="0"/>
              <a:t> </a:t>
            </a:r>
            <a:r>
              <a:rPr lang="en-US" sz="2800" dirty="0" err="1" smtClean="0"/>
              <a:t>semua</a:t>
            </a:r>
            <a:r>
              <a:rPr lang="en-US" sz="2800" dirty="0" smtClean="0"/>
              <a:t> </a:t>
            </a:r>
            <a:r>
              <a:rPr lang="en-US" sz="2800" dirty="0" err="1" smtClean="0"/>
              <a:t>kuantitas</a:t>
            </a:r>
            <a:r>
              <a:rPr lang="en-US" sz="2800" dirty="0" smtClean="0"/>
              <a:t>, </a:t>
            </a:r>
            <a:r>
              <a:rPr lang="en-US" sz="2800" dirty="0" err="1" smtClean="0"/>
              <a:t>dan</a:t>
            </a:r>
            <a:r>
              <a:rPr lang="en-US" sz="2800" dirty="0" smtClean="0"/>
              <a:t> </a:t>
            </a:r>
          </a:p>
          <a:p>
            <a:pPr marL="514350" lvl="1" indent="-514350" algn="just">
              <a:lnSpc>
                <a:spcPct val="150000"/>
              </a:lnSpc>
              <a:buFont typeface="+mj-lt"/>
              <a:buAutoNum type="arabicPeriod"/>
            </a:pPr>
            <a:r>
              <a:rPr lang="en-US" sz="2800" dirty="0" err="1" smtClean="0"/>
              <a:t>tidak</a:t>
            </a:r>
            <a:r>
              <a:rPr lang="en-US" sz="2800" dirty="0" smtClean="0"/>
              <a:t>  </a:t>
            </a:r>
            <a:r>
              <a:rPr lang="en-US" sz="2800" dirty="0" err="1" smtClean="0"/>
              <a:t>ada</a:t>
            </a:r>
            <a:r>
              <a:rPr lang="en-US" sz="2800" dirty="0" smtClean="0"/>
              <a:t>  </a:t>
            </a:r>
            <a:r>
              <a:rPr lang="en-US" sz="2800" dirty="0" err="1" smtClean="0"/>
              <a:t>biaya</a:t>
            </a:r>
            <a:r>
              <a:rPr lang="en-US" sz="2800" dirty="0" smtClean="0"/>
              <a:t>  yang  </a:t>
            </a:r>
            <a:r>
              <a:rPr lang="en-US" sz="2800" dirty="0" err="1" smtClean="0"/>
              <a:t>signifikan</a:t>
            </a:r>
            <a:r>
              <a:rPr lang="en-US" sz="2800" dirty="0" smtClean="0"/>
              <a:t>  </a:t>
            </a:r>
            <a:r>
              <a:rPr lang="en-US" sz="2800" dirty="0" err="1" smtClean="0"/>
              <a:t>untuk</a:t>
            </a:r>
            <a:r>
              <a:rPr lang="en-US" sz="2800" dirty="0" smtClean="0"/>
              <a:t>  </a:t>
            </a:r>
            <a:r>
              <a:rPr lang="en-US" sz="2800" dirty="0" err="1" smtClean="0"/>
              <a:t>penghapusan</a:t>
            </a:r>
            <a:r>
              <a:rPr lang="en-US" sz="2800" dirty="0" smtClean="0"/>
              <a:t>  (</a:t>
            </a:r>
            <a:r>
              <a:rPr lang="en-US" sz="2800" dirty="0" err="1" smtClean="0"/>
              <a:t>logam</a:t>
            </a:r>
            <a:r>
              <a:rPr lang="en-US" sz="2800" dirty="0" smtClean="0"/>
              <a:t>  </a:t>
            </a:r>
            <a:r>
              <a:rPr lang="en-US" sz="2800" dirty="0" err="1" smtClean="0"/>
              <a:t>langka</a:t>
            </a:r>
            <a:r>
              <a:rPr lang="en-US" sz="2800" dirty="0" smtClean="0"/>
              <a:t>  </a:t>
            </a:r>
            <a:r>
              <a:rPr lang="en-US" sz="2800" dirty="0" err="1" smtClean="0"/>
              <a:t>dan</a:t>
            </a:r>
            <a:r>
              <a:rPr lang="en-US" sz="2800" dirty="0" smtClean="0"/>
              <a:t> </a:t>
            </a:r>
            <a:r>
              <a:rPr lang="en-US" sz="2800" dirty="0" err="1" smtClean="0"/>
              <a:t>produk</a:t>
            </a:r>
            <a:r>
              <a:rPr lang="en-US" sz="2800" dirty="0" smtClean="0"/>
              <a:t> </a:t>
            </a:r>
            <a:r>
              <a:rPr lang="en-US" sz="2800" dirty="0" err="1" smtClean="0"/>
              <a:t>pertanian</a:t>
            </a:r>
            <a:r>
              <a:rPr lang="en-US" sz="2800" dirty="0" smtClean="0"/>
              <a:t>) </a:t>
            </a:r>
            <a:r>
              <a:rPr lang="en-US" sz="2800" dirty="0" err="1" smtClean="0"/>
              <a:t>atau</a:t>
            </a:r>
            <a:r>
              <a:rPr lang="en-US" sz="2800" dirty="0" smtClean="0"/>
              <a:t> </a:t>
            </a:r>
          </a:p>
          <a:p>
            <a:pPr marL="514350" lvl="1" indent="-514350" algn="just">
              <a:lnSpc>
                <a:spcPct val="150000"/>
              </a:lnSpc>
              <a:buFont typeface="+mj-lt"/>
              <a:buAutoNum type="arabicPeriod"/>
            </a:pPr>
            <a:r>
              <a:rPr lang="en-US" sz="2800" dirty="0" err="1" smtClean="0"/>
              <a:t>terlalu</a:t>
            </a:r>
            <a:r>
              <a:rPr lang="en-US" sz="2800" dirty="0" smtClean="0"/>
              <a:t> </a:t>
            </a:r>
            <a:r>
              <a:rPr lang="en-US" sz="2800" dirty="0" err="1" smtClean="0"/>
              <a:t>sulit</a:t>
            </a:r>
            <a:r>
              <a:rPr lang="en-US" sz="2800" dirty="0" smtClean="0"/>
              <a:t> </a:t>
            </a:r>
            <a:r>
              <a:rPr lang="en-US" sz="2800" dirty="0" err="1" smtClean="0"/>
              <a:t>untuk</a:t>
            </a:r>
            <a:r>
              <a:rPr lang="en-US" sz="2800" dirty="0" smtClean="0"/>
              <a:t> </a:t>
            </a:r>
            <a:r>
              <a:rPr lang="en-US" sz="2800" dirty="0" err="1" smtClean="0"/>
              <a:t>mendapatkan</a:t>
            </a:r>
            <a:r>
              <a:rPr lang="en-US" sz="2800" dirty="0" smtClean="0"/>
              <a:t> </a:t>
            </a:r>
            <a:r>
              <a:rPr lang="en-US" sz="2800" dirty="0" err="1" smtClean="0"/>
              <a:t>angka</a:t>
            </a:r>
            <a:r>
              <a:rPr lang="en-US" sz="2800" dirty="0" smtClean="0"/>
              <a:t> </a:t>
            </a:r>
            <a:r>
              <a:rPr lang="en-US" sz="2800" dirty="0" err="1" smtClean="0"/>
              <a:t>biaya</a:t>
            </a:r>
            <a:r>
              <a:rPr lang="en-US" sz="2800" dirty="0" smtClean="0"/>
              <a:t> </a:t>
            </a:r>
            <a:r>
              <a:rPr lang="en-US" sz="2800" i="1" dirty="0" smtClean="0"/>
              <a:t>(meatpacking).</a:t>
            </a:r>
            <a:r>
              <a:rPr lang="en-US" sz="28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Purchase Commitments – </a:t>
            </a:r>
            <a:r>
              <a:rPr lang="en-US" sz="3200" b="1" dirty="0" err="1" smtClean="0">
                <a:solidFill>
                  <a:schemeClr val="tx1"/>
                </a:solidFill>
              </a:rPr>
              <a:t>Sebuah</a:t>
            </a:r>
            <a:r>
              <a:rPr lang="en-US" sz="3200" b="1" dirty="0" smtClean="0">
                <a:solidFill>
                  <a:schemeClr val="tx1"/>
                </a:solidFill>
              </a:rPr>
              <a:t> </a:t>
            </a: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Khusus</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43697" y="1433384"/>
            <a:ext cx="11071654" cy="4524315"/>
          </a:xfrm>
          <a:prstGeom prst="rect">
            <a:avLst/>
          </a:prstGeom>
          <a:noFill/>
        </p:spPr>
        <p:txBody>
          <a:bodyPr wrap="square" rtlCol="0">
            <a:spAutoFit/>
          </a:bodyPr>
          <a:lstStyle/>
          <a:p>
            <a:pPr marL="457200" lvl="0" indent="-457200" algn="just">
              <a:lnSpc>
                <a:spcPct val="150000"/>
              </a:lnSpc>
              <a:buFont typeface="+mj-lt"/>
              <a:buAutoNum type="arabicPeriod"/>
            </a:pPr>
            <a:r>
              <a:rPr lang="en-US" sz="2400" dirty="0" err="1" smtClean="0"/>
              <a:t>Umumnya</a:t>
            </a:r>
            <a:r>
              <a:rPr lang="en-US" sz="2400" dirty="0" smtClean="0"/>
              <a:t> </a:t>
            </a:r>
            <a:r>
              <a:rPr lang="en-US" sz="2400" dirty="0" err="1" smtClean="0"/>
              <a:t>penjual</a:t>
            </a:r>
            <a:r>
              <a:rPr lang="en-US" sz="2400" dirty="0" smtClean="0"/>
              <a:t> </a:t>
            </a:r>
            <a:r>
              <a:rPr lang="en-US" sz="2400" dirty="0" err="1" smtClean="0"/>
              <a:t>tetap</a:t>
            </a:r>
            <a:r>
              <a:rPr lang="en-US" sz="2400" dirty="0" smtClean="0"/>
              <a:t> </a:t>
            </a:r>
            <a:r>
              <a:rPr lang="en-US" sz="2400" dirty="0" err="1" smtClean="0"/>
              <a:t>memegang</a:t>
            </a:r>
            <a:r>
              <a:rPr lang="en-US" sz="2400" dirty="0" smtClean="0"/>
              <a:t> </a:t>
            </a:r>
            <a:r>
              <a:rPr lang="en-US" sz="2400" dirty="0" err="1" smtClean="0"/>
              <a:t>hak</a:t>
            </a:r>
            <a:r>
              <a:rPr lang="en-US" sz="2400" dirty="0" smtClean="0"/>
              <a:t> </a:t>
            </a:r>
            <a:r>
              <a:rPr lang="en-US" sz="2400" dirty="0" err="1" smtClean="0"/>
              <a:t>kepemilikan</a:t>
            </a:r>
            <a:r>
              <a:rPr lang="en-US" sz="2400" dirty="0" smtClean="0"/>
              <a:t> </a:t>
            </a:r>
            <a:r>
              <a:rPr lang="en-US" sz="2400" dirty="0" err="1" smtClean="0"/>
              <a:t>barang</a:t>
            </a:r>
            <a:r>
              <a:rPr lang="en-US" sz="2400" dirty="0" smtClean="0"/>
              <a:t>. </a:t>
            </a:r>
          </a:p>
          <a:p>
            <a:pPr marL="457200" lvl="0" indent="-457200" algn="just">
              <a:lnSpc>
                <a:spcPct val="150000"/>
              </a:lnSpc>
              <a:buFont typeface="+mj-lt"/>
              <a:buAutoNum type="arabicPeriod"/>
            </a:pPr>
            <a:r>
              <a:rPr lang="en-US" sz="2400" dirty="0" err="1" smtClean="0"/>
              <a:t>Pembeli</a:t>
            </a:r>
            <a:r>
              <a:rPr lang="en-US" sz="2400" dirty="0" smtClean="0"/>
              <a:t> </a:t>
            </a:r>
            <a:r>
              <a:rPr lang="en-US" sz="2400" dirty="0" err="1" smtClean="0"/>
              <a:t>mengakui</a:t>
            </a:r>
            <a:r>
              <a:rPr lang="en-US" sz="2400" dirty="0" smtClean="0"/>
              <a:t> </a:t>
            </a:r>
            <a:r>
              <a:rPr lang="en-US" sz="2400" dirty="0" err="1" smtClean="0"/>
              <a:t>ada</a:t>
            </a:r>
            <a:r>
              <a:rPr lang="en-US" sz="2400" dirty="0" smtClean="0"/>
              <a:t> </a:t>
            </a:r>
            <a:r>
              <a:rPr lang="en-US" sz="2400" dirty="0" err="1" smtClean="0"/>
              <a:t>aset</a:t>
            </a:r>
            <a:r>
              <a:rPr lang="en-US" sz="2400" dirty="0" smtClean="0"/>
              <a:t> </a:t>
            </a:r>
            <a:r>
              <a:rPr lang="en-US" sz="2400" dirty="0" err="1" smtClean="0"/>
              <a:t>atau</a:t>
            </a:r>
            <a:r>
              <a:rPr lang="en-US" sz="2400" dirty="0" smtClean="0"/>
              <a:t> </a:t>
            </a:r>
            <a:r>
              <a:rPr lang="en-US" sz="2400" dirty="0" err="1" smtClean="0"/>
              <a:t>kewajiban</a:t>
            </a:r>
            <a:r>
              <a:rPr lang="en-US" sz="2400" dirty="0" smtClean="0"/>
              <a:t>. </a:t>
            </a:r>
          </a:p>
          <a:p>
            <a:pPr marL="457200" lvl="0" indent="-457200" algn="just">
              <a:lnSpc>
                <a:spcPct val="150000"/>
              </a:lnSpc>
              <a:buFont typeface="+mj-lt"/>
              <a:buAutoNum type="arabicPeriod"/>
            </a:pPr>
            <a:r>
              <a:rPr lang="en-US" sz="2400" dirty="0" err="1" smtClean="0"/>
              <a:t>Jika</a:t>
            </a:r>
            <a:r>
              <a:rPr lang="en-US" sz="2400" dirty="0" smtClean="0"/>
              <a:t> </a:t>
            </a:r>
            <a:r>
              <a:rPr lang="en-US" sz="2400" dirty="0" err="1" smtClean="0"/>
              <a:t>merupakan</a:t>
            </a:r>
            <a:r>
              <a:rPr lang="en-US" sz="2400" dirty="0" smtClean="0"/>
              <a:t> material, </a:t>
            </a:r>
            <a:r>
              <a:rPr lang="en-US" sz="2400" dirty="0" err="1" smtClean="0"/>
              <a:t>pembeli</a:t>
            </a:r>
            <a:r>
              <a:rPr lang="en-US" sz="2400" dirty="0" smtClean="0"/>
              <a:t> </a:t>
            </a:r>
            <a:r>
              <a:rPr lang="en-US" sz="2400" dirty="0" err="1" smtClean="0"/>
              <a:t>harus</a:t>
            </a:r>
            <a:r>
              <a:rPr lang="en-US" sz="2400" dirty="0" smtClean="0"/>
              <a:t> </a:t>
            </a:r>
            <a:r>
              <a:rPr lang="en-US" sz="2400" dirty="0" err="1" smtClean="0"/>
              <a:t>mengungkapkan</a:t>
            </a:r>
            <a:r>
              <a:rPr lang="en-US" sz="2400" dirty="0" smtClean="0"/>
              <a:t> </a:t>
            </a:r>
            <a:r>
              <a:rPr lang="en-US" sz="2400" dirty="0" err="1" smtClean="0"/>
              <a:t>rincian</a:t>
            </a:r>
            <a:r>
              <a:rPr lang="en-US" sz="2400" dirty="0" smtClean="0"/>
              <a:t> </a:t>
            </a:r>
            <a:r>
              <a:rPr lang="en-US" sz="2400" dirty="0" err="1" smtClean="0"/>
              <a:t>kontrak</a:t>
            </a:r>
            <a:r>
              <a:rPr lang="en-US" sz="2400" dirty="0" smtClean="0"/>
              <a:t> </a:t>
            </a:r>
            <a:r>
              <a:rPr lang="en-US" sz="2400" dirty="0" err="1" smtClean="0"/>
              <a:t>di</a:t>
            </a:r>
            <a:r>
              <a:rPr lang="en-US" sz="2400" dirty="0" smtClean="0"/>
              <a:t> </a:t>
            </a:r>
            <a:r>
              <a:rPr lang="en-US" sz="2400" dirty="0" err="1" smtClean="0"/>
              <a:t>catatan</a:t>
            </a:r>
            <a:r>
              <a:rPr lang="en-US" sz="2400" dirty="0" smtClean="0"/>
              <a:t> kaki.</a:t>
            </a:r>
          </a:p>
          <a:p>
            <a:pPr marL="457200" lvl="0" indent="-457200" algn="just">
              <a:lnSpc>
                <a:spcPct val="150000"/>
              </a:lnSpc>
              <a:buFont typeface="+mj-lt"/>
              <a:buAutoNum type="arabicPeriod"/>
            </a:pPr>
            <a:r>
              <a:rPr lang="en-US" sz="2400" dirty="0" err="1" smtClean="0"/>
              <a:t>Jika</a:t>
            </a:r>
            <a:r>
              <a:rPr lang="en-US" sz="2400" dirty="0" smtClean="0"/>
              <a:t>  </a:t>
            </a:r>
            <a:r>
              <a:rPr lang="en-US" sz="2400" dirty="0" err="1" smtClean="0"/>
              <a:t>harga</a:t>
            </a:r>
            <a:r>
              <a:rPr lang="en-US" sz="2400" dirty="0" smtClean="0"/>
              <a:t>  </a:t>
            </a:r>
            <a:r>
              <a:rPr lang="en-US" sz="2400" dirty="0" err="1" smtClean="0"/>
              <a:t>kontrak</a:t>
            </a:r>
            <a:r>
              <a:rPr lang="en-US" sz="2400" dirty="0" smtClean="0"/>
              <a:t>  </a:t>
            </a:r>
            <a:r>
              <a:rPr lang="en-US" sz="2400" dirty="0" err="1" smtClean="0"/>
              <a:t>lebih</a:t>
            </a:r>
            <a:r>
              <a:rPr lang="en-US" sz="2400" dirty="0" smtClean="0"/>
              <a:t>  </a:t>
            </a:r>
            <a:r>
              <a:rPr lang="en-US" sz="2400" dirty="0" err="1" smtClean="0"/>
              <a:t>besar</a:t>
            </a:r>
            <a:r>
              <a:rPr lang="en-US" sz="2400" dirty="0" smtClean="0"/>
              <a:t>  </a:t>
            </a:r>
            <a:r>
              <a:rPr lang="en-US" sz="2400" dirty="0" err="1" smtClean="0"/>
              <a:t>dari</a:t>
            </a:r>
            <a:r>
              <a:rPr lang="en-US" sz="2400" dirty="0" smtClean="0"/>
              <a:t>  </a:t>
            </a:r>
            <a:r>
              <a:rPr lang="en-US" sz="2400" dirty="0" err="1" smtClean="0"/>
              <a:t>harga</a:t>
            </a:r>
            <a:r>
              <a:rPr lang="en-US" sz="2400" dirty="0" smtClean="0"/>
              <a:t>  </a:t>
            </a:r>
            <a:r>
              <a:rPr lang="en-US" sz="2400" dirty="0" err="1" smtClean="0"/>
              <a:t>pasar</a:t>
            </a:r>
            <a:r>
              <a:rPr lang="en-US" sz="2400" dirty="0" smtClean="0"/>
              <a:t>,  </a:t>
            </a:r>
            <a:r>
              <a:rPr lang="en-US" sz="2400" dirty="0" err="1" smtClean="0"/>
              <a:t>dan</a:t>
            </a:r>
            <a:r>
              <a:rPr lang="en-US" sz="2400" dirty="0" smtClean="0"/>
              <a:t>  </a:t>
            </a:r>
            <a:r>
              <a:rPr lang="en-US" sz="2400" dirty="0" err="1" smtClean="0"/>
              <a:t>pembeli</a:t>
            </a:r>
            <a:r>
              <a:rPr lang="en-US" sz="2400" dirty="0" smtClean="0"/>
              <a:t> </a:t>
            </a:r>
            <a:r>
              <a:rPr lang="en-US" sz="2400" dirty="0" err="1" smtClean="0"/>
              <a:t>mengharapkan</a:t>
            </a:r>
            <a:r>
              <a:rPr lang="en-US" sz="2400" dirty="0" smtClean="0"/>
              <a:t>  </a:t>
            </a:r>
            <a:r>
              <a:rPr lang="en-US" sz="2400" dirty="0" err="1" smtClean="0"/>
              <a:t>bahwa</a:t>
            </a:r>
            <a:r>
              <a:rPr lang="en-US" sz="2400" dirty="0" smtClean="0"/>
              <a:t>  </a:t>
            </a:r>
            <a:r>
              <a:rPr lang="en-US" sz="2400" dirty="0" err="1" smtClean="0"/>
              <a:t>kerugian</a:t>
            </a:r>
            <a:r>
              <a:rPr lang="en-US" sz="2400" dirty="0" smtClean="0"/>
              <a:t>  yang  </a:t>
            </a:r>
            <a:r>
              <a:rPr lang="en-US" sz="2400" dirty="0" err="1" smtClean="0"/>
              <a:t>akan</a:t>
            </a:r>
            <a:r>
              <a:rPr lang="en-US" sz="2400" dirty="0" smtClean="0"/>
              <a:t>  </a:t>
            </a:r>
            <a:r>
              <a:rPr lang="en-US" sz="2400" dirty="0" err="1" smtClean="0"/>
              <a:t>terjadi</a:t>
            </a:r>
            <a:r>
              <a:rPr lang="en-US" sz="2400" dirty="0" smtClean="0"/>
              <a:t>  </a:t>
            </a:r>
            <a:r>
              <a:rPr lang="en-US" sz="2400" dirty="0" err="1" smtClean="0"/>
              <a:t>ketika</a:t>
            </a:r>
            <a:r>
              <a:rPr lang="en-US" sz="2400" dirty="0" smtClean="0"/>
              <a:t>  </a:t>
            </a:r>
            <a:r>
              <a:rPr lang="en-US" sz="2400" dirty="0" err="1" smtClean="0"/>
              <a:t>pembelian</a:t>
            </a:r>
            <a:r>
              <a:rPr lang="en-US" sz="2400" dirty="0" smtClean="0"/>
              <a:t> </a:t>
            </a:r>
            <a:r>
              <a:rPr lang="en-US" sz="2400" dirty="0" err="1" smtClean="0"/>
              <a:t>dilakukan</a:t>
            </a:r>
            <a:r>
              <a:rPr lang="en-US" sz="2400" dirty="0" smtClean="0"/>
              <a:t>, </a:t>
            </a:r>
            <a:r>
              <a:rPr lang="en-US" sz="2400" dirty="0" err="1" smtClean="0"/>
              <a:t>pembeli</a:t>
            </a:r>
            <a:r>
              <a:rPr lang="en-US" sz="2400" dirty="0" smtClean="0"/>
              <a:t> </a:t>
            </a:r>
            <a:r>
              <a:rPr lang="en-US" sz="2400" dirty="0" err="1" smtClean="0"/>
              <a:t>harus</a:t>
            </a:r>
            <a:r>
              <a:rPr lang="en-US" sz="2400" dirty="0" smtClean="0"/>
              <a:t> </a:t>
            </a:r>
            <a:r>
              <a:rPr lang="en-US" sz="2400" dirty="0" err="1" smtClean="0"/>
              <a:t>mengakui</a:t>
            </a:r>
            <a:r>
              <a:rPr lang="en-US" sz="2400" dirty="0" smtClean="0"/>
              <a:t> </a:t>
            </a:r>
            <a:r>
              <a:rPr lang="en-US" sz="2400" dirty="0" err="1" smtClean="0"/>
              <a:t>tanggung-jawab</a:t>
            </a:r>
            <a:r>
              <a:rPr lang="en-US" sz="2400" dirty="0" smtClean="0"/>
              <a:t> </a:t>
            </a:r>
            <a:r>
              <a:rPr lang="en-US" sz="2400" dirty="0" err="1" smtClean="0"/>
              <a:t>dan</a:t>
            </a:r>
            <a:r>
              <a:rPr lang="en-US" sz="2400" dirty="0" smtClean="0"/>
              <a:t> </a:t>
            </a:r>
            <a:r>
              <a:rPr lang="en-US" sz="2400" dirty="0" err="1" smtClean="0"/>
              <a:t>kerugian</a:t>
            </a:r>
            <a:r>
              <a:rPr lang="en-US" sz="2400" dirty="0" smtClean="0"/>
              <a:t> </a:t>
            </a:r>
            <a:r>
              <a:rPr lang="en-US" sz="2400" dirty="0" err="1" smtClean="0"/>
              <a:t>sesuai</a:t>
            </a:r>
            <a:r>
              <a:rPr lang="en-US" sz="2400" dirty="0" smtClean="0"/>
              <a:t> </a:t>
            </a:r>
            <a:r>
              <a:rPr lang="en-US" sz="2400" dirty="0" err="1" smtClean="0"/>
              <a:t>pada</a:t>
            </a:r>
            <a:r>
              <a:rPr lang="en-US" sz="2400" dirty="0" smtClean="0"/>
              <a:t> </a:t>
            </a:r>
            <a:r>
              <a:rPr lang="en-US" sz="2400" dirty="0" err="1" smtClean="0"/>
              <a:t>periode</a:t>
            </a:r>
            <a:r>
              <a:rPr lang="en-US" sz="2400" dirty="0" smtClean="0"/>
              <a:t> </a:t>
            </a:r>
            <a:r>
              <a:rPr lang="en-US" sz="2400" dirty="0" err="1" smtClean="0"/>
              <a:t>selama</a:t>
            </a:r>
            <a:r>
              <a:rPr lang="en-US" sz="2400" dirty="0" smtClean="0"/>
              <a:t> </a:t>
            </a:r>
            <a:r>
              <a:rPr lang="en-US" sz="2400" dirty="0" err="1" smtClean="0"/>
              <a:t>penurunan</a:t>
            </a:r>
            <a:r>
              <a:rPr lang="en-US" sz="2400" dirty="0" smtClean="0"/>
              <a:t> </a:t>
            </a:r>
            <a:r>
              <a:rPr lang="en-US" sz="2400" dirty="0" err="1" smtClean="0"/>
              <a:t>harga</a:t>
            </a:r>
            <a:r>
              <a:rPr lang="en-US" sz="2400" dirty="0" smtClean="0"/>
              <a:t> </a:t>
            </a:r>
            <a:r>
              <a:rPr lang="en-US" sz="2400" dirty="0" err="1" smtClean="0"/>
              <a:t>pasar</a:t>
            </a:r>
            <a:r>
              <a:rPr lang="en-US" sz="2400" dirty="0" smtClean="0"/>
              <a:t> </a:t>
            </a:r>
            <a:r>
              <a:rPr lang="en-US" sz="2400" dirty="0" err="1" smtClean="0"/>
              <a:t>tersebut</a:t>
            </a:r>
            <a:r>
              <a:rPr lang="en-US" sz="2400" dirty="0" smtClean="0"/>
              <a:t> </a:t>
            </a:r>
            <a:r>
              <a:rPr lang="en-US" sz="2400" dirty="0" err="1" smtClean="0"/>
              <a:t>berlangsung</a:t>
            </a:r>
            <a:r>
              <a:rPr lang="en-US" sz="24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Metode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716691" y="1507524"/>
            <a:ext cx="10626811" cy="4616648"/>
          </a:xfrm>
          <a:prstGeom prst="rect">
            <a:avLst/>
          </a:prstGeom>
          <a:noFill/>
        </p:spPr>
        <p:txBody>
          <a:bodyPr wrap="square" rtlCol="0">
            <a:spAutoFit/>
          </a:bodyPr>
          <a:lstStyle/>
          <a:p>
            <a:pPr algn="just">
              <a:lnSpc>
                <a:spcPct val="150000"/>
              </a:lnSpc>
            </a:pPr>
            <a:r>
              <a:rPr lang="en-US" sz="2800" dirty="0" err="1" smtClean="0"/>
              <a:t>Bergantung</a:t>
            </a:r>
            <a:r>
              <a:rPr lang="en-US" sz="2800" dirty="0" smtClean="0"/>
              <a:t> </a:t>
            </a:r>
            <a:r>
              <a:rPr lang="en-US" sz="2800" dirty="0" err="1" smtClean="0"/>
              <a:t>pada</a:t>
            </a:r>
            <a:r>
              <a:rPr lang="en-US" sz="2800" dirty="0" smtClean="0"/>
              <a:t> </a:t>
            </a:r>
            <a:r>
              <a:rPr lang="en-US" sz="2800" dirty="0" err="1" smtClean="0"/>
              <a:t>tiga</a:t>
            </a:r>
            <a:r>
              <a:rPr lang="en-US" sz="2800" dirty="0" smtClean="0"/>
              <a:t> </a:t>
            </a:r>
            <a:r>
              <a:rPr lang="en-US" sz="2800" dirty="0" err="1" smtClean="0"/>
              <a:t>asumsi</a:t>
            </a:r>
            <a:r>
              <a:rPr lang="en-US" sz="2800" dirty="0" smtClean="0"/>
              <a:t>: </a:t>
            </a:r>
          </a:p>
          <a:p>
            <a:pPr marL="971550" lvl="1" indent="-514350" algn="just">
              <a:lnSpc>
                <a:spcPct val="150000"/>
              </a:lnSpc>
              <a:buFont typeface="+mj-lt"/>
              <a:buAutoNum type="arabicPeriod"/>
            </a:pPr>
            <a:r>
              <a:rPr lang="en-US" sz="2800" dirty="0" err="1" smtClean="0"/>
              <a:t>Persediaan</a:t>
            </a:r>
            <a:r>
              <a:rPr lang="en-US" sz="2800" dirty="0" smtClean="0"/>
              <a:t> </a:t>
            </a:r>
            <a:r>
              <a:rPr lang="en-US" sz="2800" dirty="0" err="1" smtClean="0"/>
              <a:t>awal</a:t>
            </a:r>
            <a:r>
              <a:rPr lang="en-US" sz="2800" dirty="0" smtClean="0"/>
              <a:t> </a:t>
            </a:r>
            <a:r>
              <a:rPr lang="en-US" sz="2800" dirty="0" err="1" smtClean="0"/>
              <a:t>ditambah</a:t>
            </a:r>
            <a:r>
              <a:rPr lang="en-US" sz="2800" dirty="0" smtClean="0"/>
              <a:t> </a:t>
            </a:r>
            <a:r>
              <a:rPr lang="en-US" sz="2800" dirty="0" err="1" smtClean="0"/>
              <a:t>pembelian</a:t>
            </a:r>
            <a:r>
              <a:rPr lang="en-US" sz="2800" dirty="0" smtClean="0"/>
              <a:t> </a:t>
            </a:r>
            <a:r>
              <a:rPr lang="en-US" sz="2800" dirty="0" err="1" smtClean="0"/>
              <a:t>dan</a:t>
            </a:r>
            <a:r>
              <a:rPr lang="en-US" sz="2800" dirty="0" smtClean="0"/>
              <a:t> total </a:t>
            </a:r>
            <a:r>
              <a:rPr lang="en-US" sz="2800" dirty="0" err="1" smtClean="0"/>
              <a:t>barang</a:t>
            </a:r>
            <a:r>
              <a:rPr lang="en-US" sz="2800" dirty="0" smtClean="0"/>
              <a:t> yang </a:t>
            </a:r>
            <a:r>
              <a:rPr lang="en-US" sz="2800" dirty="0" err="1" smtClean="0"/>
              <a:t>diperhitungkan</a:t>
            </a:r>
            <a:r>
              <a:rPr lang="en-US" sz="2800" dirty="0" smtClean="0"/>
              <a:t>. </a:t>
            </a:r>
          </a:p>
          <a:p>
            <a:pPr marL="971550" lvl="1" indent="-514350" algn="just">
              <a:lnSpc>
                <a:spcPct val="150000"/>
              </a:lnSpc>
              <a:buFont typeface="+mj-lt"/>
              <a:buAutoNum type="arabicPeriod"/>
            </a:pPr>
            <a:r>
              <a:rPr lang="en-US" sz="2800" dirty="0" err="1" smtClean="0"/>
              <a:t>Barang</a:t>
            </a:r>
            <a:r>
              <a:rPr lang="en-US" sz="2800" dirty="0" smtClean="0"/>
              <a:t> </a:t>
            </a:r>
            <a:r>
              <a:rPr lang="en-US" sz="2800" dirty="0" err="1" smtClean="0"/>
              <a:t>tidak</a:t>
            </a:r>
            <a:r>
              <a:rPr lang="en-US" sz="2800" dirty="0" smtClean="0"/>
              <a:t> </a:t>
            </a:r>
            <a:r>
              <a:rPr lang="en-US" sz="2800" dirty="0" err="1" smtClean="0"/>
              <a:t>dijual</a:t>
            </a:r>
            <a:r>
              <a:rPr lang="en-US" sz="2800" dirty="0" smtClean="0"/>
              <a:t> </a:t>
            </a:r>
            <a:r>
              <a:rPr lang="en-US" sz="2800" dirty="0" err="1" smtClean="0"/>
              <a:t>harus</a:t>
            </a:r>
            <a:r>
              <a:rPr lang="en-US" sz="2800" dirty="0" smtClean="0"/>
              <a:t> </a:t>
            </a:r>
            <a:r>
              <a:rPr lang="en-US" sz="2800" dirty="0" err="1" smtClean="0"/>
              <a:t>di</a:t>
            </a:r>
            <a:r>
              <a:rPr lang="en-US" sz="2800" dirty="0" smtClean="0"/>
              <a:t> </a:t>
            </a:r>
            <a:r>
              <a:rPr lang="en-US" sz="2800" dirty="0" err="1" smtClean="0"/>
              <a:t>tangan</a:t>
            </a:r>
            <a:r>
              <a:rPr lang="en-US" sz="2800" dirty="0" smtClean="0"/>
              <a:t>. </a:t>
            </a:r>
          </a:p>
          <a:p>
            <a:pPr marL="971550" lvl="1" indent="-514350" algn="just">
              <a:lnSpc>
                <a:spcPct val="150000"/>
              </a:lnSpc>
              <a:buFont typeface="+mj-lt"/>
              <a:buAutoNum type="arabicPeriod"/>
            </a:pPr>
            <a:r>
              <a:rPr lang="en-US" sz="2800" dirty="0" err="1" smtClean="0"/>
              <a:t>Penjualan</a:t>
            </a:r>
            <a:r>
              <a:rPr lang="en-US" sz="2800" dirty="0" smtClean="0"/>
              <a:t>,  </a:t>
            </a:r>
            <a:r>
              <a:rPr lang="en-US" sz="2800" dirty="0" err="1" smtClean="0"/>
              <a:t>dikurangi</a:t>
            </a:r>
            <a:r>
              <a:rPr lang="en-US" sz="2800" dirty="0" smtClean="0"/>
              <a:t>  </a:t>
            </a:r>
            <a:r>
              <a:rPr lang="en-US" sz="2800" dirty="0" err="1" smtClean="0"/>
              <a:t>menjadi</a:t>
            </a:r>
            <a:r>
              <a:rPr lang="en-US" sz="2800" dirty="0" smtClean="0"/>
              <a:t>  </a:t>
            </a:r>
            <a:r>
              <a:rPr lang="en-US" sz="2800" dirty="0" err="1" smtClean="0"/>
              <a:t>biaya</a:t>
            </a:r>
            <a:r>
              <a:rPr lang="en-US" sz="2800" dirty="0" smtClean="0"/>
              <a:t>,  </a:t>
            </a:r>
            <a:r>
              <a:rPr lang="en-US" sz="2800" dirty="0" err="1" smtClean="0"/>
              <a:t>dipotong</a:t>
            </a:r>
            <a:r>
              <a:rPr lang="en-US" sz="2800" dirty="0" smtClean="0"/>
              <a:t>  </a:t>
            </a:r>
            <a:r>
              <a:rPr lang="en-US" sz="2800" dirty="0" err="1" smtClean="0"/>
              <a:t>dari</a:t>
            </a:r>
            <a:r>
              <a:rPr lang="en-US" sz="2800" dirty="0" smtClean="0"/>
              <a:t>  </a:t>
            </a:r>
            <a:r>
              <a:rPr lang="en-US" sz="2800" dirty="0" err="1" smtClean="0"/>
              <a:t>jumlah</a:t>
            </a:r>
            <a:r>
              <a:rPr lang="en-US" sz="2800" dirty="0" smtClean="0"/>
              <a:t>  </a:t>
            </a:r>
            <a:r>
              <a:rPr lang="en-US" sz="2800" dirty="0" err="1" smtClean="0"/>
              <a:t>persediaan</a:t>
            </a:r>
            <a:r>
              <a:rPr lang="en-US" sz="2800" dirty="0" smtClean="0"/>
              <a:t> </a:t>
            </a:r>
            <a:r>
              <a:rPr lang="en-US" sz="2800" dirty="0" err="1" smtClean="0"/>
              <a:t>pembukaan</a:t>
            </a:r>
            <a:r>
              <a:rPr lang="en-US" sz="2800" dirty="0" smtClean="0"/>
              <a:t> </a:t>
            </a:r>
            <a:r>
              <a:rPr lang="en-US" sz="2800" dirty="0" err="1" smtClean="0"/>
              <a:t>ditambah</a:t>
            </a:r>
            <a:r>
              <a:rPr lang="en-US" sz="2800" dirty="0" smtClean="0"/>
              <a:t> </a:t>
            </a:r>
            <a:r>
              <a:rPr lang="en-US" sz="2800" dirty="0" err="1" smtClean="0"/>
              <a:t>pembelian</a:t>
            </a:r>
            <a:r>
              <a:rPr lang="en-US" sz="2800" dirty="0" smtClean="0"/>
              <a:t>, </a:t>
            </a:r>
            <a:r>
              <a:rPr lang="en-US" sz="2800" dirty="0" err="1" smtClean="0"/>
              <a:t>persediaan</a:t>
            </a:r>
            <a:r>
              <a:rPr lang="en-US" sz="2800" dirty="0" smtClean="0"/>
              <a:t> </a:t>
            </a:r>
            <a:r>
              <a:rPr lang="en-US" sz="2800" dirty="0" err="1" smtClean="0"/>
              <a:t>akhir</a:t>
            </a:r>
            <a:r>
              <a:rPr lang="en-US" sz="2800" dirty="0" smtClean="0"/>
              <a:t> </a:t>
            </a:r>
            <a:r>
              <a:rPr lang="en-US" sz="2800" dirty="0" err="1" smtClean="0"/>
              <a:t>sama</a:t>
            </a:r>
            <a:endParaRPr lang="en-US" sz="2800" dirty="0"/>
          </a:p>
        </p:txBody>
      </p:sp>
    </p:spTree>
    <p:extLst>
      <p:ext uri="{BB962C8B-B14F-4D97-AF65-F5344CB8AC3E}">
        <p14:creationId xmlns="" xmlns:p14="http://schemas.microsoft.com/office/powerpoint/2010/main" val="272049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Perhitungan</a:t>
            </a:r>
            <a:r>
              <a:rPr lang="en-US" sz="3200" b="1" dirty="0" smtClean="0">
                <a:solidFill>
                  <a:schemeClr val="tx1"/>
                </a:solidFill>
              </a:rPr>
              <a:t> </a:t>
            </a:r>
            <a:r>
              <a:rPr lang="en-US" sz="3200" b="1" dirty="0" err="1" smtClean="0">
                <a:solidFill>
                  <a:schemeClr val="tx1"/>
                </a:solidFill>
              </a:rPr>
              <a:t>Presentase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2241" name="Picture 17"/>
          <p:cNvPicPr>
            <a:picLocks noChangeAspect="1" noChangeArrowheads="1"/>
          </p:cNvPicPr>
          <p:nvPr/>
        </p:nvPicPr>
        <p:blipFill>
          <a:blip r:embed="rId2"/>
          <a:srcRect l="30677" t="38690" r="30391" b="34524"/>
          <a:stretch>
            <a:fillRect/>
          </a:stretch>
        </p:blipFill>
        <p:spPr bwMode="auto">
          <a:xfrm>
            <a:off x="802047" y="1596571"/>
            <a:ext cx="10731327" cy="4151086"/>
          </a:xfrm>
          <a:prstGeom prst="rect">
            <a:avLst/>
          </a:prstGeom>
          <a:noFill/>
          <a:ln w="9525">
            <a:noFill/>
            <a:miter lim="800000"/>
            <a:headEnd/>
            <a:tailEnd/>
          </a:ln>
          <a:effectLst/>
        </p:spPr>
      </p:pic>
    </p:spTree>
    <p:extLst>
      <p:ext uri="{BB962C8B-B14F-4D97-AF65-F5344CB8AC3E}">
        <p14:creationId xmlns="" xmlns:p14="http://schemas.microsoft.com/office/powerpoint/2010/main" val="272049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Perhitungan</a:t>
            </a:r>
            <a:r>
              <a:rPr lang="en-US" sz="3200" b="1" dirty="0" smtClean="0">
                <a:solidFill>
                  <a:schemeClr val="tx1"/>
                </a:solidFill>
              </a:rPr>
              <a:t> </a:t>
            </a:r>
            <a:r>
              <a:rPr lang="en-US" sz="3200" b="1" dirty="0" err="1" smtClean="0">
                <a:solidFill>
                  <a:schemeClr val="tx1"/>
                </a:solidFill>
              </a:rPr>
              <a:t>Presentase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518984" y="1285099"/>
            <a:ext cx="10923373" cy="2239844"/>
          </a:xfrm>
          <a:prstGeom prst="rect">
            <a:avLst/>
          </a:prstGeom>
          <a:noFill/>
        </p:spPr>
        <p:txBody>
          <a:bodyPr wrap="square" rtlCol="0">
            <a:spAutoFit/>
          </a:bodyPr>
          <a:lstStyle/>
          <a:p>
            <a:pPr algn="just">
              <a:lnSpc>
                <a:spcPct val="150000"/>
              </a:lnSpc>
            </a:pPr>
            <a:r>
              <a:rPr lang="en-US" sz="2400" b="1" dirty="0" err="1" smtClean="0"/>
              <a:t>Contoh</a:t>
            </a:r>
            <a:endParaRPr lang="en-US" sz="2400" dirty="0" smtClean="0"/>
          </a:p>
          <a:p>
            <a:pPr algn="just">
              <a:lnSpc>
                <a:spcPct val="150000"/>
              </a:lnSpc>
            </a:pPr>
            <a:r>
              <a:rPr lang="en-US" sz="2400" dirty="0" err="1" smtClean="0"/>
              <a:t>Raffa</a:t>
            </a:r>
            <a:r>
              <a:rPr lang="en-US" sz="2400" dirty="0" smtClean="0"/>
              <a:t>  Company  </a:t>
            </a:r>
            <a:r>
              <a:rPr lang="en-US" sz="2400" dirty="0" err="1" smtClean="0"/>
              <a:t>menggunakan</a:t>
            </a:r>
            <a:r>
              <a:rPr lang="en-US" sz="2400" dirty="0" smtClean="0"/>
              <a:t>  </a:t>
            </a:r>
            <a:r>
              <a:rPr lang="en-US" sz="2400" dirty="0" err="1" smtClean="0"/>
              <a:t>metode</a:t>
            </a:r>
            <a:r>
              <a:rPr lang="en-US" sz="2400" dirty="0" smtClean="0"/>
              <a:t>  </a:t>
            </a:r>
            <a:r>
              <a:rPr lang="en-US" sz="2400" dirty="0" err="1" smtClean="0"/>
              <a:t>laba</a:t>
            </a:r>
            <a:r>
              <a:rPr lang="en-US" sz="2400" dirty="0" smtClean="0"/>
              <a:t>  </a:t>
            </a:r>
            <a:r>
              <a:rPr lang="en-US" sz="2400" dirty="0" err="1" smtClean="0"/>
              <a:t>kotor</a:t>
            </a:r>
            <a:r>
              <a:rPr lang="en-US" sz="2400" dirty="0" smtClean="0"/>
              <a:t>  </a:t>
            </a:r>
            <a:r>
              <a:rPr lang="en-US" sz="2400" dirty="0" err="1" smtClean="0"/>
              <a:t>untuk</a:t>
            </a:r>
            <a:r>
              <a:rPr lang="en-US" sz="2400" dirty="0" smtClean="0"/>
              <a:t>  </a:t>
            </a:r>
            <a:r>
              <a:rPr lang="en-US" sz="2400" dirty="0" err="1" smtClean="0"/>
              <a:t>memperkirakan</a:t>
            </a:r>
            <a:r>
              <a:rPr lang="en-US" sz="2400" dirty="0" smtClean="0"/>
              <a:t> </a:t>
            </a:r>
            <a:r>
              <a:rPr lang="en-US" sz="2400" dirty="0" err="1" smtClean="0"/>
              <a:t>persediaan</a:t>
            </a:r>
            <a:r>
              <a:rPr lang="en-US" sz="2400" dirty="0" smtClean="0"/>
              <a:t>  </a:t>
            </a:r>
            <a:r>
              <a:rPr lang="en-US" sz="2400" dirty="0" err="1" smtClean="0"/>
              <a:t>untuk</a:t>
            </a:r>
            <a:r>
              <a:rPr lang="en-US" sz="2400" dirty="0" smtClean="0"/>
              <a:t>  </a:t>
            </a:r>
            <a:r>
              <a:rPr lang="en-US" sz="2400" dirty="0" err="1" smtClean="0"/>
              <a:t>keperluan</a:t>
            </a:r>
            <a:r>
              <a:rPr lang="en-US" sz="2400" dirty="0" smtClean="0"/>
              <a:t>  </a:t>
            </a:r>
            <a:r>
              <a:rPr lang="en-US" sz="2400" dirty="0" err="1" smtClean="0"/>
              <a:t>pelaporan</a:t>
            </a:r>
            <a:r>
              <a:rPr lang="en-US" sz="2400" dirty="0" smtClean="0"/>
              <a:t>  </a:t>
            </a:r>
            <a:r>
              <a:rPr lang="en-US" sz="2400" dirty="0" err="1" smtClean="0"/>
              <a:t>bulanan</a:t>
            </a:r>
            <a:r>
              <a:rPr lang="en-US" sz="2400" dirty="0" smtClean="0"/>
              <a:t>.  </a:t>
            </a:r>
            <a:r>
              <a:rPr lang="en-US" sz="2400" dirty="0" err="1" smtClean="0"/>
              <a:t>Dibawah</a:t>
            </a:r>
            <a:r>
              <a:rPr lang="en-US" sz="2400" dirty="0" smtClean="0"/>
              <a:t>  </a:t>
            </a:r>
            <a:r>
              <a:rPr lang="en-US" sz="2400" dirty="0" err="1" smtClean="0"/>
              <a:t>ini</a:t>
            </a:r>
            <a:r>
              <a:rPr lang="en-US" sz="2400" dirty="0" smtClean="0"/>
              <a:t>  </a:t>
            </a:r>
            <a:r>
              <a:rPr lang="en-US" sz="2400" dirty="0" err="1" smtClean="0"/>
              <a:t>adalah</a:t>
            </a:r>
            <a:r>
              <a:rPr lang="en-US" sz="2400" dirty="0" smtClean="0"/>
              <a:t>  </a:t>
            </a:r>
            <a:r>
              <a:rPr lang="en-US" sz="2400" dirty="0" err="1" smtClean="0"/>
              <a:t>informasi</a:t>
            </a:r>
            <a:r>
              <a:rPr lang="en-US" sz="2400" dirty="0" smtClean="0"/>
              <a:t> </a:t>
            </a:r>
            <a:r>
              <a:rPr lang="en-US" sz="2400" dirty="0" err="1" smtClean="0"/>
              <a:t>untuk</a:t>
            </a:r>
            <a:r>
              <a:rPr lang="en-US" sz="2400" dirty="0" smtClean="0"/>
              <a:t> </a:t>
            </a:r>
            <a:r>
              <a:rPr lang="en-US" sz="2400" dirty="0" err="1" smtClean="0"/>
              <a:t>bulan</a:t>
            </a:r>
            <a:r>
              <a:rPr lang="en-US" sz="2400" dirty="0" smtClean="0"/>
              <a:t> Mei.</a:t>
            </a:r>
          </a:p>
        </p:txBody>
      </p:sp>
      <p:graphicFrame>
        <p:nvGraphicFramePr>
          <p:cNvPr id="9" name="Table 8"/>
          <p:cNvGraphicFramePr>
            <a:graphicFrameLocks noGrp="1"/>
          </p:cNvGraphicFramePr>
          <p:nvPr/>
        </p:nvGraphicFramePr>
        <p:xfrm>
          <a:off x="3558764" y="3745349"/>
          <a:ext cx="6153665" cy="2433046"/>
        </p:xfrm>
        <a:graphic>
          <a:graphicData uri="http://schemas.openxmlformats.org/drawingml/2006/table">
            <a:tbl>
              <a:tblPr/>
              <a:tblGrid>
                <a:gridCol w="4500805"/>
                <a:gridCol w="1652860"/>
              </a:tblGrid>
              <a:tr h="2433046">
                <a:tc>
                  <a:txBody>
                    <a:bodyPr/>
                    <a:lstStyle/>
                    <a:p>
                      <a:pPr marL="0" marR="0" algn="just">
                        <a:spcBef>
                          <a:spcPts val="0"/>
                        </a:spcBef>
                        <a:spcAft>
                          <a:spcPts val="0"/>
                        </a:spcAft>
                      </a:pPr>
                      <a:r>
                        <a:rPr lang="en-US" sz="2400" dirty="0">
                          <a:latin typeface="Tahoma"/>
                          <a:ea typeface="Arial Narrow"/>
                          <a:cs typeface="Times New Roman"/>
                        </a:rPr>
                        <a:t>Inventory, May 1</a:t>
                      </a:r>
                      <a:endParaRPr lang="en-US" sz="2400" dirty="0">
                        <a:latin typeface="Arial Narrow"/>
                        <a:ea typeface="Arial Narrow"/>
                        <a:cs typeface="Times New Roman"/>
                      </a:endParaRPr>
                    </a:p>
                    <a:p>
                      <a:pPr marL="0" marR="0" algn="just">
                        <a:spcBef>
                          <a:spcPts val="0"/>
                        </a:spcBef>
                        <a:spcAft>
                          <a:spcPts val="0"/>
                        </a:spcAft>
                      </a:pPr>
                      <a:r>
                        <a:rPr lang="en-US" sz="2400" dirty="0">
                          <a:latin typeface="Tahoma"/>
                          <a:ea typeface="Arial Narrow"/>
                          <a:cs typeface="Times New Roman"/>
                        </a:rPr>
                        <a:t>Purchases (gross)</a:t>
                      </a:r>
                      <a:endParaRPr lang="en-US" sz="2400" dirty="0">
                        <a:latin typeface="Arial Narrow"/>
                        <a:ea typeface="Arial Narrow"/>
                        <a:cs typeface="Times New Roman"/>
                      </a:endParaRPr>
                    </a:p>
                    <a:p>
                      <a:pPr marL="0" marR="0" algn="just">
                        <a:spcBef>
                          <a:spcPts val="0"/>
                        </a:spcBef>
                        <a:spcAft>
                          <a:spcPts val="0"/>
                        </a:spcAft>
                      </a:pPr>
                      <a:r>
                        <a:rPr lang="en-US" sz="2400" dirty="0">
                          <a:latin typeface="Tahoma"/>
                          <a:ea typeface="Arial Narrow"/>
                          <a:cs typeface="Times New Roman"/>
                        </a:rPr>
                        <a:t>Freight-in</a:t>
                      </a:r>
                      <a:endParaRPr lang="en-US" sz="2400" dirty="0">
                        <a:latin typeface="Arial Narrow"/>
                        <a:ea typeface="Arial Narrow"/>
                        <a:cs typeface="Times New Roman"/>
                      </a:endParaRPr>
                    </a:p>
                    <a:p>
                      <a:pPr marL="0" marR="0" algn="just">
                        <a:spcBef>
                          <a:spcPts val="0"/>
                        </a:spcBef>
                        <a:spcAft>
                          <a:spcPts val="0"/>
                        </a:spcAft>
                      </a:pPr>
                      <a:r>
                        <a:rPr lang="en-US" sz="2400" dirty="0">
                          <a:latin typeface="Tahoma"/>
                          <a:ea typeface="Arial Narrow"/>
                          <a:cs typeface="Times New Roman"/>
                        </a:rPr>
                        <a:t>Sales</a:t>
                      </a:r>
                      <a:endParaRPr lang="en-US" sz="2400" dirty="0">
                        <a:latin typeface="Arial Narrow"/>
                        <a:ea typeface="Arial Narrow"/>
                        <a:cs typeface="Times New Roman"/>
                      </a:endParaRPr>
                    </a:p>
                    <a:p>
                      <a:pPr marL="0" marR="0" algn="just">
                        <a:spcBef>
                          <a:spcPts val="0"/>
                        </a:spcBef>
                        <a:spcAft>
                          <a:spcPts val="0"/>
                        </a:spcAft>
                      </a:pPr>
                      <a:r>
                        <a:rPr lang="en-US" sz="2400" dirty="0">
                          <a:latin typeface="Tahoma"/>
                          <a:ea typeface="Arial Narrow"/>
                          <a:cs typeface="Times New Roman"/>
                        </a:rPr>
                        <a:t>Sales </a:t>
                      </a:r>
                      <a:r>
                        <a:rPr lang="en-US" sz="2400" dirty="0" err="1">
                          <a:latin typeface="Tahoma"/>
                          <a:ea typeface="Arial Narrow"/>
                          <a:cs typeface="Times New Roman"/>
                        </a:rPr>
                        <a:t>Retiurn</a:t>
                      </a:r>
                      <a:endParaRPr lang="en-US" sz="2400" dirty="0">
                        <a:latin typeface="Arial Narrow"/>
                        <a:ea typeface="Arial Narrow"/>
                        <a:cs typeface="Times New Roman"/>
                      </a:endParaRPr>
                    </a:p>
                    <a:p>
                      <a:pPr marL="0" marR="0" algn="just">
                        <a:spcBef>
                          <a:spcPts val="0"/>
                        </a:spcBef>
                        <a:spcAft>
                          <a:spcPts val="0"/>
                        </a:spcAft>
                      </a:pPr>
                      <a:r>
                        <a:rPr lang="en-US" sz="2400" dirty="0">
                          <a:latin typeface="Tahoma"/>
                          <a:ea typeface="Arial Narrow"/>
                          <a:cs typeface="Times New Roman"/>
                        </a:rPr>
                        <a:t>Purchase discounts</a:t>
                      </a:r>
                      <a:endParaRPr lang="en-US" sz="24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r">
                        <a:spcBef>
                          <a:spcPts val="0"/>
                        </a:spcBef>
                        <a:spcAft>
                          <a:spcPts val="0"/>
                        </a:spcAft>
                      </a:pPr>
                      <a:r>
                        <a:rPr lang="en-US" sz="2400" dirty="0">
                          <a:latin typeface="Tahoma"/>
                          <a:ea typeface="Arial Narrow"/>
                          <a:cs typeface="Times New Roman"/>
                        </a:rPr>
                        <a:t>$  160.000</a:t>
                      </a:r>
                      <a:endParaRPr lang="en-US" sz="2400" dirty="0">
                        <a:latin typeface="Arial Narrow"/>
                        <a:ea typeface="Arial Narrow"/>
                        <a:cs typeface="Times New Roman"/>
                      </a:endParaRPr>
                    </a:p>
                    <a:p>
                      <a:pPr marL="0" marR="0" algn="r">
                        <a:spcBef>
                          <a:spcPts val="0"/>
                        </a:spcBef>
                        <a:spcAft>
                          <a:spcPts val="0"/>
                        </a:spcAft>
                      </a:pPr>
                      <a:r>
                        <a:rPr lang="en-US" sz="2400" dirty="0">
                          <a:latin typeface="Tahoma"/>
                          <a:ea typeface="Arial Narrow"/>
                          <a:cs typeface="Times New Roman"/>
                        </a:rPr>
                        <a:t>640.000</a:t>
                      </a:r>
                      <a:endParaRPr lang="en-US" sz="2400" dirty="0">
                        <a:latin typeface="Arial Narrow"/>
                        <a:ea typeface="Arial Narrow"/>
                        <a:cs typeface="Times New Roman"/>
                      </a:endParaRPr>
                    </a:p>
                    <a:p>
                      <a:pPr marL="0" marR="0" algn="r">
                        <a:spcBef>
                          <a:spcPts val="0"/>
                        </a:spcBef>
                        <a:spcAft>
                          <a:spcPts val="0"/>
                        </a:spcAft>
                      </a:pPr>
                      <a:r>
                        <a:rPr lang="en-US" sz="2400" dirty="0">
                          <a:latin typeface="Tahoma"/>
                          <a:ea typeface="Arial Narrow"/>
                          <a:cs typeface="Times New Roman"/>
                        </a:rPr>
                        <a:t>30.000</a:t>
                      </a:r>
                      <a:endParaRPr lang="en-US" sz="2400" dirty="0">
                        <a:latin typeface="Arial Narrow"/>
                        <a:ea typeface="Arial Narrow"/>
                        <a:cs typeface="Times New Roman"/>
                      </a:endParaRPr>
                    </a:p>
                    <a:p>
                      <a:pPr marL="0" marR="0" algn="r">
                        <a:spcBef>
                          <a:spcPts val="0"/>
                        </a:spcBef>
                        <a:spcAft>
                          <a:spcPts val="0"/>
                        </a:spcAft>
                      </a:pPr>
                      <a:r>
                        <a:rPr lang="en-US" sz="2400" dirty="0">
                          <a:latin typeface="Tahoma"/>
                          <a:ea typeface="Arial Narrow"/>
                          <a:cs typeface="Times New Roman"/>
                        </a:rPr>
                        <a:t>1.000.000</a:t>
                      </a:r>
                      <a:endParaRPr lang="en-US" sz="2400" dirty="0">
                        <a:latin typeface="Arial Narrow"/>
                        <a:ea typeface="Arial Narrow"/>
                        <a:cs typeface="Times New Roman"/>
                      </a:endParaRPr>
                    </a:p>
                    <a:p>
                      <a:pPr marL="0" marR="0" algn="r">
                        <a:spcBef>
                          <a:spcPts val="0"/>
                        </a:spcBef>
                        <a:spcAft>
                          <a:spcPts val="0"/>
                        </a:spcAft>
                      </a:pPr>
                      <a:r>
                        <a:rPr lang="en-US" sz="2400" dirty="0">
                          <a:latin typeface="Tahoma"/>
                          <a:ea typeface="Arial Narrow"/>
                          <a:cs typeface="Times New Roman"/>
                        </a:rPr>
                        <a:t>70.000</a:t>
                      </a:r>
                      <a:endParaRPr lang="en-US" sz="2400" dirty="0">
                        <a:latin typeface="Arial Narrow"/>
                        <a:ea typeface="Arial Narrow"/>
                        <a:cs typeface="Times New Roman"/>
                      </a:endParaRPr>
                    </a:p>
                    <a:p>
                      <a:pPr marL="0" marR="0" algn="r">
                        <a:spcBef>
                          <a:spcPts val="0"/>
                        </a:spcBef>
                        <a:spcAft>
                          <a:spcPts val="0"/>
                        </a:spcAft>
                      </a:pPr>
                      <a:r>
                        <a:rPr lang="en-US" sz="2400" dirty="0">
                          <a:latin typeface="Tahoma"/>
                          <a:ea typeface="Arial Narrow"/>
                          <a:cs typeface="Times New Roman"/>
                        </a:rPr>
                        <a:t>12.000</a:t>
                      </a:r>
                      <a:endParaRPr lang="en-US" sz="2400" dirty="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Perhitungan</a:t>
            </a:r>
            <a:r>
              <a:rPr lang="en-US" sz="3200" b="1" dirty="0" smtClean="0">
                <a:solidFill>
                  <a:schemeClr val="tx1"/>
                </a:solidFill>
              </a:rPr>
              <a:t> </a:t>
            </a:r>
            <a:r>
              <a:rPr lang="en-US" sz="3200" b="1" dirty="0" err="1" smtClean="0">
                <a:solidFill>
                  <a:schemeClr val="tx1"/>
                </a:solidFill>
              </a:rPr>
              <a:t>Presentase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Box 9"/>
          <p:cNvSpPr txBox="1"/>
          <p:nvPr/>
        </p:nvSpPr>
        <p:spPr>
          <a:xfrm>
            <a:off x="543697" y="1433384"/>
            <a:ext cx="10972800" cy="3323987"/>
          </a:xfrm>
          <a:prstGeom prst="rect">
            <a:avLst/>
          </a:prstGeom>
          <a:noFill/>
        </p:spPr>
        <p:txBody>
          <a:bodyPr wrap="square" rtlCol="0">
            <a:spAutoFit/>
          </a:bodyPr>
          <a:lstStyle/>
          <a:p>
            <a:pPr algn="just">
              <a:lnSpc>
                <a:spcPct val="150000"/>
              </a:lnSpc>
            </a:pPr>
            <a:r>
              <a:rPr lang="en-US" sz="2800" dirty="0" err="1" smtClean="0"/>
              <a:t>Instruksi</a:t>
            </a:r>
            <a:r>
              <a:rPr lang="en-US" sz="2800" dirty="0" smtClean="0"/>
              <a:t>: </a:t>
            </a:r>
          </a:p>
          <a:p>
            <a:pPr marL="971550" lvl="1" indent="-514350" algn="just">
              <a:lnSpc>
                <a:spcPct val="150000"/>
              </a:lnSpc>
              <a:buFont typeface="+mj-lt"/>
              <a:buAutoNum type="arabicPeriod"/>
            </a:pPr>
            <a:r>
              <a:rPr lang="en-US" sz="2800" dirty="0" err="1" smtClean="0"/>
              <a:t>Hitung</a:t>
            </a:r>
            <a:r>
              <a:rPr lang="en-US" sz="2800" dirty="0" smtClean="0"/>
              <a:t>  </a:t>
            </a:r>
            <a:r>
              <a:rPr lang="en-US" sz="2800" dirty="0" err="1" smtClean="0"/>
              <a:t>estimasi</a:t>
            </a:r>
            <a:r>
              <a:rPr lang="en-US" sz="2800" dirty="0" smtClean="0"/>
              <a:t>  </a:t>
            </a:r>
            <a:r>
              <a:rPr lang="en-US" sz="2800" dirty="0" err="1" smtClean="0"/>
              <a:t>persediaan</a:t>
            </a:r>
            <a:r>
              <a:rPr lang="en-US" sz="2800" dirty="0" smtClean="0"/>
              <a:t>  </a:t>
            </a:r>
            <a:r>
              <a:rPr lang="en-US" sz="2800" dirty="0" err="1" smtClean="0"/>
              <a:t>pada</a:t>
            </a:r>
            <a:r>
              <a:rPr lang="en-US" sz="2800" dirty="0" smtClean="0"/>
              <a:t>  Mei  31,  </a:t>
            </a:r>
            <a:r>
              <a:rPr lang="en-US" sz="2800" dirty="0" err="1" smtClean="0"/>
              <a:t>dengan</a:t>
            </a:r>
            <a:r>
              <a:rPr lang="en-US" sz="2800" dirty="0" smtClean="0"/>
              <a:t>  </a:t>
            </a:r>
            <a:r>
              <a:rPr lang="en-US" sz="2800" dirty="0" err="1" smtClean="0"/>
              <a:t>asumsi</a:t>
            </a:r>
            <a:r>
              <a:rPr lang="en-US" sz="2800" dirty="0" smtClean="0"/>
              <a:t>  </a:t>
            </a:r>
            <a:r>
              <a:rPr lang="en-US" sz="2800" dirty="0" err="1" smtClean="0"/>
              <a:t>bahwa</a:t>
            </a:r>
            <a:r>
              <a:rPr lang="en-US" sz="2800" dirty="0" smtClean="0"/>
              <a:t>  gross profit </a:t>
            </a:r>
            <a:r>
              <a:rPr lang="en-US" sz="2800" dirty="0" err="1" smtClean="0"/>
              <a:t>adalah</a:t>
            </a:r>
            <a:r>
              <a:rPr lang="en-US" sz="2800" dirty="0" smtClean="0"/>
              <a:t> 25% </a:t>
            </a:r>
            <a:r>
              <a:rPr lang="en-US" sz="2800" dirty="0" err="1" smtClean="0"/>
              <a:t>dari</a:t>
            </a:r>
            <a:r>
              <a:rPr lang="en-US" sz="2800" dirty="0" smtClean="0"/>
              <a:t> </a:t>
            </a:r>
            <a:r>
              <a:rPr lang="en-US" sz="2800" dirty="0" err="1" smtClean="0"/>
              <a:t>penjualan</a:t>
            </a:r>
            <a:r>
              <a:rPr lang="en-US" sz="2800" dirty="0" smtClean="0"/>
              <a:t>.</a:t>
            </a:r>
          </a:p>
          <a:p>
            <a:pPr marL="971550" lvl="1" indent="-514350" algn="just">
              <a:lnSpc>
                <a:spcPct val="150000"/>
              </a:lnSpc>
              <a:buFont typeface="+mj-lt"/>
              <a:buAutoNum type="arabicPeriod"/>
            </a:pPr>
            <a:r>
              <a:rPr lang="en-US" sz="2800" dirty="0" err="1" smtClean="0"/>
              <a:t>Hitung</a:t>
            </a:r>
            <a:r>
              <a:rPr lang="en-US" sz="2800" dirty="0" smtClean="0"/>
              <a:t>  </a:t>
            </a:r>
            <a:r>
              <a:rPr lang="en-US" sz="2800" dirty="0" err="1" smtClean="0"/>
              <a:t>estimasi</a:t>
            </a:r>
            <a:r>
              <a:rPr lang="en-US" sz="2800" dirty="0" smtClean="0"/>
              <a:t>  </a:t>
            </a:r>
            <a:r>
              <a:rPr lang="en-US" sz="2800" dirty="0" err="1" smtClean="0"/>
              <a:t>persediaan</a:t>
            </a:r>
            <a:r>
              <a:rPr lang="en-US" sz="2800" dirty="0" smtClean="0"/>
              <a:t>  </a:t>
            </a:r>
            <a:r>
              <a:rPr lang="en-US" sz="2800" dirty="0" err="1" smtClean="0"/>
              <a:t>pada</a:t>
            </a:r>
            <a:r>
              <a:rPr lang="en-US" sz="2800" dirty="0" smtClean="0"/>
              <a:t>  Mei  31,  </a:t>
            </a:r>
            <a:r>
              <a:rPr lang="en-US" sz="2800" dirty="0" err="1" smtClean="0"/>
              <a:t>dengan</a:t>
            </a:r>
            <a:r>
              <a:rPr lang="en-US" sz="2800" dirty="0" smtClean="0"/>
              <a:t>  </a:t>
            </a:r>
            <a:r>
              <a:rPr lang="en-US" sz="2800" dirty="0" err="1" smtClean="0"/>
              <a:t>asumsi</a:t>
            </a:r>
            <a:r>
              <a:rPr lang="en-US" sz="2800" dirty="0" smtClean="0"/>
              <a:t>  </a:t>
            </a:r>
            <a:r>
              <a:rPr lang="en-US" sz="2800" dirty="0" err="1" smtClean="0"/>
              <a:t>bahwa</a:t>
            </a:r>
            <a:r>
              <a:rPr lang="en-US" sz="2800" dirty="0" smtClean="0"/>
              <a:t>  gross profit </a:t>
            </a:r>
            <a:r>
              <a:rPr lang="en-US" sz="2800" dirty="0" err="1" smtClean="0"/>
              <a:t>adalah</a:t>
            </a:r>
            <a:r>
              <a:rPr lang="en-US" sz="2800" dirty="0" smtClean="0"/>
              <a:t> 25% </a:t>
            </a:r>
            <a:r>
              <a:rPr lang="en-US" sz="2800" dirty="0" err="1" smtClean="0"/>
              <a:t>dari</a:t>
            </a:r>
            <a:r>
              <a:rPr lang="en-US" sz="2800" dirty="0" smtClean="0"/>
              <a:t> </a:t>
            </a:r>
            <a:r>
              <a:rPr lang="en-US" sz="2800" dirty="0" err="1" smtClean="0"/>
              <a:t>biaya</a:t>
            </a:r>
            <a:r>
              <a:rPr lang="en-US" sz="28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Perhitungan</a:t>
            </a:r>
            <a:r>
              <a:rPr lang="en-US" sz="3200" b="1" dirty="0" smtClean="0">
                <a:solidFill>
                  <a:schemeClr val="tx1"/>
                </a:solidFill>
              </a:rPr>
              <a:t> </a:t>
            </a:r>
            <a:r>
              <a:rPr lang="en-US" sz="3200" b="1" dirty="0" err="1" smtClean="0">
                <a:solidFill>
                  <a:schemeClr val="tx1"/>
                </a:solidFill>
              </a:rPr>
              <a:t>Presentase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444843" y="1136819"/>
            <a:ext cx="11269362" cy="1200329"/>
          </a:xfrm>
          <a:prstGeom prst="rect">
            <a:avLst/>
          </a:prstGeom>
          <a:noFill/>
        </p:spPr>
        <p:txBody>
          <a:bodyPr wrap="square" rtlCol="0">
            <a:spAutoFit/>
          </a:bodyPr>
          <a:lstStyle/>
          <a:p>
            <a:r>
              <a:rPr lang="en-US" sz="2400" dirty="0" err="1" smtClean="0"/>
              <a:t>Penyelesaian</a:t>
            </a:r>
            <a:r>
              <a:rPr lang="en-US" sz="2400" dirty="0" smtClean="0"/>
              <a:t>: </a:t>
            </a:r>
          </a:p>
          <a:p>
            <a:pPr lvl="1" indent="-457200">
              <a:buFont typeface="+mj-lt"/>
              <a:buAutoNum type="arabicPeriod"/>
            </a:pPr>
            <a:r>
              <a:rPr lang="en-US" sz="2400" dirty="0" err="1" smtClean="0"/>
              <a:t>Menghitung</a:t>
            </a:r>
            <a:r>
              <a:rPr lang="en-US" sz="2400" dirty="0" smtClean="0"/>
              <a:t> </a:t>
            </a:r>
            <a:r>
              <a:rPr lang="en-US" sz="2400" dirty="0" err="1" smtClean="0"/>
              <a:t>estimasi</a:t>
            </a:r>
            <a:r>
              <a:rPr lang="en-US" sz="2400" dirty="0" smtClean="0"/>
              <a:t> </a:t>
            </a:r>
            <a:r>
              <a:rPr lang="en-US" sz="2400" dirty="0" err="1" smtClean="0"/>
              <a:t>persediaan</a:t>
            </a:r>
            <a:r>
              <a:rPr lang="en-US" sz="2400" dirty="0" smtClean="0"/>
              <a:t> </a:t>
            </a:r>
            <a:r>
              <a:rPr lang="en-US" sz="2400" dirty="0" err="1" smtClean="0"/>
              <a:t>dengan</a:t>
            </a:r>
            <a:r>
              <a:rPr lang="en-US" sz="2400" dirty="0" smtClean="0"/>
              <a:t> </a:t>
            </a:r>
            <a:r>
              <a:rPr lang="en-US" sz="2400" dirty="0" err="1" smtClean="0"/>
              <a:t>asumsi</a:t>
            </a:r>
            <a:r>
              <a:rPr lang="en-US" sz="2400" dirty="0" smtClean="0"/>
              <a:t> </a:t>
            </a:r>
            <a:r>
              <a:rPr lang="en-US" sz="2400" dirty="0" err="1" smtClean="0"/>
              <a:t>laba</a:t>
            </a:r>
            <a:r>
              <a:rPr lang="en-US" sz="2400" dirty="0" smtClean="0"/>
              <a:t> </a:t>
            </a:r>
            <a:r>
              <a:rPr lang="en-US" sz="2400" dirty="0" err="1" smtClean="0"/>
              <a:t>kotor</a:t>
            </a:r>
            <a:r>
              <a:rPr lang="en-US" sz="2400" dirty="0" smtClean="0"/>
              <a:t>  </a:t>
            </a:r>
            <a:r>
              <a:rPr lang="en-US" sz="2400" dirty="0" err="1" smtClean="0"/>
              <a:t>adalah</a:t>
            </a:r>
            <a:r>
              <a:rPr lang="en-US" sz="2400" dirty="0" smtClean="0"/>
              <a:t> 25% </a:t>
            </a:r>
            <a:r>
              <a:rPr lang="en-US" sz="2400" dirty="0" err="1" smtClean="0"/>
              <a:t>dari</a:t>
            </a:r>
            <a:r>
              <a:rPr lang="en-US" sz="2400" dirty="0" smtClean="0"/>
              <a:t> </a:t>
            </a:r>
            <a:r>
              <a:rPr lang="en-US" sz="2400" dirty="0" err="1" smtClean="0"/>
              <a:t>penjualan</a:t>
            </a:r>
            <a:endParaRPr lang="en-US" sz="2400" dirty="0" smtClean="0"/>
          </a:p>
        </p:txBody>
      </p:sp>
      <p:graphicFrame>
        <p:nvGraphicFramePr>
          <p:cNvPr id="9" name="Table 8"/>
          <p:cNvGraphicFramePr>
            <a:graphicFrameLocks noGrp="1"/>
          </p:cNvGraphicFramePr>
          <p:nvPr/>
        </p:nvGraphicFramePr>
        <p:xfrm>
          <a:off x="2817342" y="2290949"/>
          <a:ext cx="8526162" cy="4526280"/>
        </p:xfrm>
        <a:graphic>
          <a:graphicData uri="http://schemas.openxmlformats.org/drawingml/2006/table">
            <a:tbl>
              <a:tblPr/>
              <a:tblGrid>
                <a:gridCol w="5163174"/>
                <a:gridCol w="1681494"/>
                <a:gridCol w="1681494"/>
              </a:tblGrid>
              <a:tr h="380363">
                <a:tc>
                  <a:txBody>
                    <a:bodyPr/>
                    <a:lstStyle/>
                    <a:p>
                      <a:pPr marL="0" marR="0" algn="just">
                        <a:lnSpc>
                          <a:spcPct val="150000"/>
                        </a:lnSpc>
                        <a:spcBef>
                          <a:spcPts val="0"/>
                        </a:spcBef>
                        <a:spcAft>
                          <a:spcPts val="0"/>
                        </a:spcAft>
                      </a:pPr>
                      <a:r>
                        <a:rPr lang="en-US" sz="1800" dirty="0">
                          <a:latin typeface="Tahoma"/>
                          <a:ea typeface="Arial Narrow"/>
                          <a:cs typeface="Times New Roman"/>
                        </a:rPr>
                        <a:t>Inventory, May 1 (at cost)</a:t>
                      </a:r>
                      <a:endParaRPr lang="en-US" sz="18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  160.000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Purchases (gross) (at cost)</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640.000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dirty="0">
                          <a:latin typeface="Tahoma"/>
                          <a:ea typeface="Arial Narrow"/>
                          <a:cs typeface="Times New Roman"/>
                        </a:rPr>
                        <a:t>Purchase Discounts</a:t>
                      </a:r>
                      <a:endParaRPr lang="en-US" sz="18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(12.000)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Freight-in</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30.000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Goods available (at cost)</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818.000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Sales (at selling price)</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$1.000.000</a:t>
                      </a:r>
                      <a:endParaRPr lang="en-US" sz="1800">
                        <a:latin typeface="Arial Narrow"/>
                        <a:ea typeface="Arial Narrow"/>
                        <a:cs typeface="Times New Roman"/>
                      </a:endParaRPr>
                    </a:p>
                  </a:txBody>
                  <a:tcPr marL="68580" marR="68580" marT="0" marB="0">
                    <a:lnL>
                      <a:noFill/>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Sales return (at selling price)</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(70.000)</a:t>
                      </a:r>
                      <a:endParaRPr lang="en-US" sz="18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Net sales (at selling price)</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930.000</a:t>
                      </a:r>
                      <a:endParaRPr lang="en-US" sz="18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Less gross profit (25% of $930.000)</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232.500</a:t>
                      </a:r>
                      <a:endParaRPr lang="en-US" sz="18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Sales (at cost)</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6E3BC"/>
                    </a:solidFill>
                  </a:tcPr>
                </a:tc>
                <a:tc>
                  <a:txBody>
                    <a:bodyPr/>
                    <a:lstStyle/>
                    <a:p>
                      <a:pPr marL="0" marR="0" algn="r">
                        <a:lnSpc>
                          <a:spcPct val="150000"/>
                        </a:lnSpc>
                        <a:spcBef>
                          <a:spcPts val="0"/>
                        </a:spcBef>
                        <a:spcAft>
                          <a:spcPts val="0"/>
                        </a:spcAft>
                      </a:pPr>
                      <a:r>
                        <a:rPr lang="en-US" sz="1800">
                          <a:latin typeface="Tahoma"/>
                          <a:ea typeface="Arial Narrow"/>
                          <a:cs typeface="Times New Roman"/>
                        </a:rPr>
                        <a:t>697.500</a:t>
                      </a:r>
                      <a:endParaRPr lang="en-US" sz="18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3BC"/>
                    </a:solidFill>
                  </a:tcPr>
                </a:tc>
              </a:tr>
              <a:tr h="380363">
                <a:tc>
                  <a:txBody>
                    <a:bodyPr/>
                    <a:lstStyle/>
                    <a:p>
                      <a:pPr marL="0" marR="0" algn="just">
                        <a:lnSpc>
                          <a:spcPct val="150000"/>
                        </a:lnSpc>
                        <a:spcBef>
                          <a:spcPts val="0"/>
                        </a:spcBef>
                        <a:spcAft>
                          <a:spcPts val="0"/>
                        </a:spcAft>
                      </a:pPr>
                      <a:r>
                        <a:rPr lang="en-US" sz="1800">
                          <a:latin typeface="Tahoma"/>
                          <a:ea typeface="Arial Narrow"/>
                          <a:cs typeface="Times New Roman"/>
                        </a:rPr>
                        <a:t>Approximate inventory, May 31 (at cost)</a:t>
                      </a:r>
                      <a:endParaRPr lang="en-US" sz="18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0" marR="0" algn="r">
                        <a:lnSpc>
                          <a:spcPct val="150000"/>
                        </a:lnSpc>
                        <a:spcBef>
                          <a:spcPts val="0"/>
                        </a:spcBef>
                        <a:spcAft>
                          <a:spcPts val="0"/>
                        </a:spcAft>
                      </a:pPr>
                      <a:endParaRPr lang="en-US" sz="1800">
                        <a:latin typeface="Tahoma"/>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0" marR="0" algn="r">
                        <a:lnSpc>
                          <a:spcPct val="150000"/>
                        </a:lnSpc>
                        <a:spcBef>
                          <a:spcPts val="0"/>
                        </a:spcBef>
                        <a:spcAft>
                          <a:spcPts val="0"/>
                        </a:spcAft>
                      </a:pPr>
                      <a:r>
                        <a:rPr lang="en-US" sz="1800" u="sng" dirty="0">
                          <a:latin typeface="Tahoma"/>
                          <a:ea typeface="Arial Narrow"/>
                          <a:cs typeface="Times New Roman"/>
                        </a:rPr>
                        <a:t>$ 120.000</a:t>
                      </a:r>
                      <a:endParaRPr lang="en-US" sz="1800" dirty="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Perhitungan</a:t>
            </a:r>
            <a:r>
              <a:rPr lang="en-US" sz="3200" b="1" dirty="0" smtClean="0">
                <a:solidFill>
                  <a:schemeClr val="tx1"/>
                </a:solidFill>
              </a:rPr>
              <a:t> </a:t>
            </a:r>
            <a:r>
              <a:rPr lang="en-US" sz="3200" b="1" dirty="0" err="1" smtClean="0">
                <a:solidFill>
                  <a:schemeClr val="tx1"/>
                </a:solidFill>
              </a:rPr>
              <a:t>Presentase</a:t>
            </a:r>
            <a:r>
              <a:rPr lang="en-US" sz="3200" b="1" dirty="0" smtClean="0">
                <a:solidFill>
                  <a:schemeClr val="tx1"/>
                </a:solidFill>
              </a:rPr>
              <a:t> </a:t>
            </a:r>
            <a:r>
              <a:rPr lang="en-US" sz="3200" b="1" dirty="0" err="1" smtClean="0">
                <a:solidFill>
                  <a:schemeClr val="tx1"/>
                </a:solidFill>
              </a:rPr>
              <a:t>Laba</a:t>
            </a:r>
            <a:r>
              <a:rPr lang="en-US" sz="3200" b="1" dirty="0" smtClean="0">
                <a:solidFill>
                  <a:schemeClr val="tx1"/>
                </a:solidFill>
              </a:rPr>
              <a:t> </a:t>
            </a:r>
            <a:r>
              <a:rPr lang="en-US" sz="3200" b="1" dirty="0" err="1" smtClean="0">
                <a:solidFill>
                  <a:schemeClr val="tx1"/>
                </a:solidFill>
              </a:rPr>
              <a:t>Kotor</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Box 9"/>
          <p:cNvSpPr txBox="1"/>
          <p:nvPr/>
        </p:nvSpPr>
        <p:spPr>
          <a:xfrm>
            <a:off x="716691" y="1285103"/>
            <a:ext cx="10700951" cy="1131848"/>
          </a:xfrm>
          <a:prstGeom prst="rect">
            <a:avLst/>
          </a:prstGeom>
          <a:noFill/>
        </p:spPr>
        <p:txBody>
          <a:bodyPr wrap="square" rtlCol="0">
            <a:spAutoFit/>
          </a:bodyPr>
          <a:lstStyle/>
          <a:p>
            <a:pPr lvl="1" indent="-457200">
              <a:lnSpc>
                <a:spcPct val="150000"/>
              </a:lnSpc>
              <a:buFont typeface="+mj-lt"/>
              <a:buAutoNum type="arabicPeriod" startAt="2"/>
            </a:pPr>
            <a:r>
              <a:rPr lang="en-US" sz="2400" dirty="0" err="1" smtClean="0"/>
              <a:t>Menghitung</a:t>
            </a:r>
            <a:r>
              <a:rPr lang="en-US" sz="2400" dirty="0" smtClean="0"/>
              <a:t> </a:t>
            </a:r>
            <a:r>
              <a:rPr lang="en-US" sz="2400" dirty="0" err="1" smtClean="0"/>
              <a:t>estimasi</a:t>
            </a:r>
            <a:r>
              <a:rPr lang="en-US" sz="2400" dirty="0" smtClean="0"/>
              <a:t> </a:t>
            </a:r>
            <a:r>
              <a:rPr lang="en-US" sz="2400" dirty="0" err="1" smtClean="0"/>
              <a:t>persediaan</a:t>
            </a:r>
            <a:r>
              <a:rPr lang="en-US" sz="2400" dirty="0" smtClean="0"/>
              <a:t>  </a:t>
            </a:r>
            <a:r>
              <a:rPr lang="en-US" sz="2400" dirty="0" err="1" smtClean="0"/>
              <a:t>dengan</a:t>
            </a:r>
            <a:r>
              <a:rPr lang="en-US" sz="2400" dirty="0" smtClean="0"/>
              <a:t> </a:t>
            </a:r>
            <a:r>
              <a:rPr lang="en-US" sz="2400" dirty="0" err="1" smtClean="0"/>
              <a:t>asumsi</a:t>
            </a:r>
            <a:r>
              <a:rPr lang="en-US" sz="2400" dirty="0" smtClean="0"/>
              <a:t> </a:t>
            </a:r>
            <a:r>
              <a:rPr lang="en-US" sz="2400" dirty="0" err="1" smtClean="0"/>
              <a:t>laba</a:t>
            </a:r>
            <a:r>
              <a:rPr lang="en-US" sz="2400" dirty="0" smtClean="0"/>
              <a:t> </a:t>
            </a:r>
            <a:r>
              <a:rPr lang="en-US" sz="2400" dirty="0" err="1" smtClean="0"/>
              <a:t>kotor</a:t>
            </a:r>
            <a:r>
              <a:rPr lang="en-US" sz="2400" dirty="0" smtClean="0"/>
              <a:t>  </a:t>
            </a:r>
            <a:r>
              <a:rPr lang="en-US" sz="2400" dirty="0" err="1" smtClean="0"/>
              <a:t>adalah</a:t>
            </a:r>
            <a:r>
              <a:rPr lang="en-US" sz="2400" dirty="0" smtClean="0"/>
              <a:t> 25% </a:t>
            </a:r>
            <a:r>
              <a:rPr lang="en-US" sz="2400" dirty="0" err="1" smtClean="0"/>
              <a:t>dari</a:t>
            </a:r>
            <a:r>
              <a:rPr lang="en-US" sz="2400" dirty="0" smtClean="0"/>
              <a:t> </a:t>
            </a:r>
            <a:r>
              <a:rPr lang="en-US" sz="2400" dirty="0" err="1" smtClean="0"/>
              <a:t>biaya</a:t>
            </a:r>
            <a:endParaRPr lang="en-US" sz="2400" dirty="0" smtClean="0"/>
          </a:p>
        </p:txBody>
      </p:sp>
      <p:pic>
        <p:nvPicPr>
          <p:cNvPr id="112644" name="Picture 4"/>
          <p:cNvPicPr>
            <a:picLocks noChangeAspect="1" noChangeArrowheads="1"/>
          </p:cNvPicPr>
          <p:nvPr/>
        </p:nvPicPr>
        <p:blipFill>
          <a:blip r:embed="rId2"/>
          <a:srcRect l="32573" t="29563" r="32511" b="31548"/>
          <a:stretch>
            <a:fillRect/>
          </a:stretch>
        </p:blipFill>
        <p:spPr bwMode="auto">
          <a:xfrm>
            <a:off x="3889829" y="1944498"/>
            <a:ext cx="6768766" cy="4238588"/>
          </a:xfrm>
          <a:prstGeom prst="rect">
            <a:avLst/>
          </a:prstGeom>
          <a:noFill/>
          <a:ln w="9525">
            <a:noFill/>
            <a:miter lim="800000"/>
            <a:headEnd/>
            <a:tailEnd/>
          </a:ln>
          <a:effectLst/>
        </p:spPr>
      </p:pic>
    </p:spTree>
    <p:extLst>
      <p:ext uri="{BB962C8B-B14F-4D97-AF65-F5344CB8AC3E}">
        <p14:creationId xmlns="" xmlns:p14="http://schemas.microsoft.com/office/powerpoint/2010/main" val="272049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Evaluasi</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18984" y="1507524"/>
            <a:ext cx="10775092" cy="3970318"/>
          </a:xfrm>
          <a:prstGeom prst="rect">
            <a:avLst/>
          </a:prstGeom>
          <a:noFill/>
        </p:spPr>
        <p:txBody>
          <a:bodyPr wrap="square" rtlCol="0">
            <a:spAutoFit/>
          </a:bodyPr>
          <a:lstStyle/>
          <a:p>
            <a:pPr algn="just">
              <a:lnSpc>
                <a:spcPct val="150000"/>
              </a:lnSpc>
            </a:pPr>
            <a:r>
              <a:rPr lang="en-US" sz="2800" dirty="0" err="1" smtClean="0"/>
              <a:t>Kelemahan</a:t>
            </a:r>
            <a:r>
              <a:rPr lang="en-US" sz="2800" dirty="0" smtClean="0"/>
              <a:t> yang </a:t>
            </a:r>
            <a:r>
              <a:rPr lang="en-US" sz="2800" dirty="0" err="1" smtClean="0"/>
              <a:t>ditemukan</a:t>
            </a:r>
            <a:r>
              <a:rPr lang="en-US" sz="2800" dirty="0" smtClean="0"/>
              <a:t> </a:t>
            </a:r>
            <a:r>
              <a:rPr lang="en-US" sz="2800" dirty="0" err="1" smtClean="0"/>
              <a:t>adalah</a:t>
            </a:r>
            <a:r>
              <a:rPr lang="en-US" sz="2800" dirty="0" smtClean="0"/>
              <a:t> : </a:t>
            </a:r>
          </a:p>
          <a:p>
            <a:pPr marL="971550" lvl="1" indent="-514350" algn="just">
              <a:lnSpc>
                <a:spcPct val="150000"/>
              </a:lnSpc>
              <a:buFont typeface="+mj-lt"/>
              <a:buAutoNum type="arabicPeriod"/>
            </a:pPr>
            <a:r>
              <a:rPr lang="en-US" sz="2800" dirty="0" err="1" smtClean="0"/>
              <a:t>Menentukan</a:t>
            </a:r>
            <a:r>
              <a:rPr lang="en-US" sz="2800" dirty="0" smtClean="0"/>
              <a:t> </a:t>
            </a:r>
            <a:r>
              <a:rPr lang="en-US" sz="2800" dirty="0" err="1" smtClean="0"/>
              <a:t>estimasi</a:t>
            </a:r>
            <a:r>
              <a:rPr lang="en-US" sz="2800" dirty="0" smtClean="0"/>
              <a:t> </a:t>
            </a:r>
            <a:r>
              <a:rPr lang="en-US" sz="2800" dirty="0" err="1" smtClean="0"/>
              <a:t>dari</a:t>
            </a:r>
            <a:r>
              <a:rPr lang="en-US" sz="2800" dirty="0" smtClean="0"/>
              <a:t> </a:t>
            </a:r>
            <a:r>
              <a:rPr lang="en-US" sz="2800" dirty="0" err="1" smtClean="0"/>
              <a:t>persediaan</a:t>
            </a:r>
            <a:r>
              <a:rPr lang="en-US" sz="2800" dirty="0" smtClean="0"/>
              <a:t> </a:t>
            </a:r>
            <a:r>
              <a:rPr lang="en-US" sz="2800" dirty="0" err="1" smtClean="0"/>
              <a:t>akhir</a:t>
            </a:r>
            <a:r>
              <a:rPr lang="en-US" sz="2800" dirty="0" smtClean="0"/>
              <a:t> </a:t>
            </a:r>
          </a:p>
          <a:p>
            <a:pPr marL="971550" lvl="1" indent="-514350" algn="just">
              <a:lnSpc>
                <a:spcPct val="150000"/>
              </a:lnSpc>
              <a:buFont typeface="+mj-lt"/>
              <a:buAutoNum type="arabicPeriod"/>
            </a:pPr>
            <a:r>
              <a:rPr lang="en-US" sz="2800" dirty="0" err="1" smtClean="0"/>
              <a:t>Menggunakan</a:t>
            </a:r>
            <a:r>
              <a:rPr lang="en-US" sz="2800" dirty="0" smtClean="0"/>
              <a:t> </a:t>
            </a:r>
            <a:r>
              <a:rPr lang="en-US" sz="2800" dirty="0" err="1" smtClean="0"/>
              <a:t>presentase</a:t>
            </a:r>
            <a:r>
              <a:rPr lang="en-US" sz="2800" dirty="0" smtClean="0"/>
              <a:t> </a:t>
            </a:r>
            <a:r>
              <a:rPr lang="en-US" sz="2800" dirty="0" err="1" smtClean="0"/>
              <a:t>masa</a:t>
            </a:r>
            <a:r>
              <a:rPr lang="en-US" sz="2800" dirty="0" smtClean="0"/>
              <a:t> </a:t>
            </a:r>
            <a:r>
              <a:rPr lang="en-US" sz="2800" dirty="0" err="1" smtClean="0"/>
              <a:t>lalu</a:t>
            </a:r>
            <a:r>
              <a:rPr lang="en-US" sz="2800" dirty="0" smtClean="0"/>
              <a:t> </a:t>
            </a:r>
            <a:r>
              <a:rPr lang="en-US" sz="2800" dirty="0" err="1" smtClean="0"/>
              <a:t>dalam</a:t>
            </a:r>
            <a:r>
              <a:rPr lang="en-US" sz="2800" dirty="0" smtClean="0"/>
              <a:t> </a:t>
            </a:r>
            <a:r>
              <a:rPr lang="en-US" sz="2800" dirty="0" err="1" smtClean="0"/>
              <a:t>perhitungan</a:t>
            </a:r>
            <a:r>
              <a:rPr lang="en-US" sz="2800" dirty="0" smtClean="0"/>
              <a:t> </a:t>
            </a:r>
          </a:p>
          <a:p>
            <a:pPr marL="971550" lvl="1" indent="-514350" algn="just">
              <a:lnSpc>
                <a:spcPct val="150000"/>
              </a:lnSpc>
              <a:buFont typeface="+mj-lt"/>
              <a:buAutoNum type="arabicPeriod"/>
            </a:pPr>
            <a:r>
              <a:rPr lang="en-US" sz="2800" dirty="0" err="1" smtClean="0"/>
              <a:t>Seluruh</a:t>
            </a:r>
            <a:r>
              <a:rPr lang="en-US" sz="2800" dirty="0" smtClean="0"/>
              <a:t> </a:t>
            </a:r>
            <a:r>
              <a:rPr lang="en-US" sz="2800" dirty="0" err="1" smtClean="0"/>
              <a:t>tingkat</a:t>
            </a:r>
            <a:r>
              <a:rPr lang="en-US" sz="2800" dirty="0" smtClean="0"/>
              <a:t> </a:t>
            </a:r>
            <a:r>
              <a:rPr lang="en-US" sz="2800" dirty="0" err="1" smtClean="0"/>
              <a:t>laba</a:t>
            </a:r>
            <a:r>
              <a:rPr lang="en-US" sz="2800" dirty="0" smtClean="0"/>
              <a:t> </a:t>
            </a:r>
            <a:r>
              <a:rPr lang="en-US" sz="2800" dirty="0" err="1" smtClean="0"/>
              <a:t>kotor</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diwakilkan</a:t>
            </a:r>
            <a:r>
              <a:rPr lang="en-US" sz="2800" dirty="0" smtClean="0"/>
              <a:t> </a:t>
            </a:r>
          </a:p>
          <a:p>
            <a:pPr marL="971550" lvl="1" indent="-514350" algn="just">
              <a:lnSpc>
                <a:spcPct val="150000"/>
              </a:lnSpc>
              <a:buFont typeface="+mj-lt"/>
              <a:buAutoNum type="arabicPeriod"/>
            </a:pPr>
            <a:r>
              <a:rPr lang="en-US" sz="2800" dirty="0" err="1" smtClean="0"/>
              <a:t>Normalnya</a:t>
            </a:r>
            <a:r>
              <a:rPr lang="en-US" sz="2800" dirty="0" smtClean="0"/>
              <a:t>  </a:t>
            </a:r>
            <a:r>
              <a:rPr lang="en-US" sz="2800" dirty="0" err="1" smtClean="0"/>
              <a:t>tidak</a:t>
            </a:r>
            <a:r>
              <a:rPr lang="en-US" sz="2800" dirty="0" smtClean="0"/>
              <a:t>  </a:t>
            </a:r>
            <a:r>
              <a:rPr lang="en-US" sz="2800" dirty="0" err="1" smtClean="0"/>
              <a:t>bisa</a:t>
            </a:r>
            <a:r>
              <a:rPr lang="en-US" sz="2800" dirty="0" smtClean="0"/>
              <a:t>  </a:t>
            </a:r>
            <a:r>
              <a:rPr lang="en-US" sz="2800" dirty="0" err="1" smtClean="0"/>
              <a:t>diterima</a:t>
            </a:r>
            <a:r>
              <a:rPr lang="en-US" sz="2800" dirty="0" smtClean="0"/>
              <a:t>  </a:t>
            </a:r>
            <a:r>
              <a:rPr lang="en-US" sz="2800" dirty="0" err="1" smtClean="0"/>
              <a:t>untuk</a:t>
            </a:r>
            <a:r>
              <a:rPr lang="en-US" sz="2800" dirty="0" smtClean="0"/>
              <a:t>  </a:t>
            </a:r>
            <a:r>
              <a:rPr lang="en-US" sz="2800" dirty="0" err="1" smtClean="0"/>
              <a:t>tujuan</a:t>
            </a:r>
            <a:r>
              <a:rPr lang="en-US" sz="2800" dirty="0" smtClean="0"/>
              <a:t>  </a:t>
            </a:r>
            <a:r>
              <a:rPr lang="en-US" sz="2800" dirty="0" err="1" smtClean="0"/>
              <a:t>pelaporan</a:t>
            </a:r>
            <a:r>
              <a:rPr lang="en-US" sz="2800" dirty="0" smtClean="0"/>
              <a:t>  </a:t>
            </a:r>
            <a:r>
              <a:rPr lang="en-US" sz="2800" dirty="0" err="1" smtClean="0"/>
              <a:t>keuangan</a:t>
            </a:r>
            <a:r>
              <a:rPr lang="en-US" sz="2800" dirty="0" smtClean="0"/>
              <a:t>.  </a:t>
            </a:r>
          </a:p>
        </p:txBody>
      </p:sp>
    </p:spTree>
    <p:extLst>
      <p:ext uri="{BB962C8B-B14F-4D97-AF65-F5344CB8AC3E}">
        <p14:creationId xmlns="" xmlns:p14="http://schemas.microsoft.com/office/powerpoint/2010/main" val="272049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Metode</a:t>
            </a:r>
            <a:r>
              <a:rPr lang="en-US" sz="3200" b="1" dirty="0" smtClean="0">
                <a:solidFill>
                  <a:schemeClr val="tx1"/>
                </a:solidFill>
              </a:rPr>
              <a:t> </a:t>
            </a:r>
            <a:r>
              <a:rPr lang="en-US" sz="3200" b="1" dirty="0" err="1" smtClean="0">
                <a:solidFill>
                  <a:schemeClr val="tx1"/>
                </a:solidFill>
              </a:rPr>
              <a:t>Persediaan</a:t>
            </a:r>
            <a:r>
              <a:rPr lang="en-US" sz="3200" b="1" dirty="0" smtClean="0">
                <a:solidFill>
                  <a:schemeClr val="tx1"/>
                </a:solidFill>
              </a:rPr>
              <a:t> </a:t>
            </a:r>
            <a:r>
              <a:rPr lang="en-US" sz="3200" b="1" dirty="0" err="1" smtClean="0">
                <a:solidFill>
                  <a:schemeClr val="tx1"/>
                </a:solidFill>
              </a:rPr>
              <a:t>Eceran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91978" y="1458097"/>
            <a:ext cx="10725665" cy="4293483"/>
          </a:xfrm>
          <a:prstGeom prst="rect">
            <a:avLst/>
          </a:prstGeom>
          <a:noFill/>
        </p:spPr>
        <p:txBody>
          <a:bodyPr wrap="square" rtlCol="0">
            <a:spAutoFit/>
          </a:bodyPr>
          <a:lstStyle/>
          <a:p>
            <a:pPr>
              <a:lnSpc>
                <a:spcPct val="150000"/>
              </a:lnSpc>
            </a:pPr>
            <a:r>
              <a:rPr lang="en-US" sz="2600" dirty="0" err="1" smtClean="0"/>
              <a:t>Sebuah</a:t>
            </a:r>
            <a:r>
              <a:rPr lang="en-US" sz="2600" dirty="0" smtClean="0"/>
              <a:t>  </a:t>
            </a:r>
            <a:r>
              <a:rPr lang="en-US" sz="2600" dirty="0" err="1" smtClean="0"/>
              <a:t>metode</a:t>
            </a:r>
            <a:r>
              <a:rPr lang="en-US" sz="2600" dirty="0" smtClean="0"/>
              <a:t>  yang  </a:t>
            </a:r>
            <a:r>
              <a:rPr lang="en-US" sz="2600" dirty="0" err="1" smtClean="0"/>
              <a:t>digunakan</a:t>
            </a:r>
            <a:r>
              <a:rPr lang="en-US" sz="2600" dirty="0" smtClean="0"/>
              <a:t>  </a:t>
            </a:r>
            <a:r>
              <a:rPr lang="en-US" sz="2600" dirty="0" err="1" smtClean="0"/>
              <a:t>oleh</a:t>
            </a:r>
            <a:r>
              <a:rPr lang="en-US" sz="2600" dirty="0" smtClean="0"/>
              <a:t>  </a:t>
            </a:r>
            <a:r>
              <a:rPr lang="en-US" sz="2600" dirty="0" err="1" smtClean="0"/>
              <a:t>pengecer</a:t>
            </a:r>
            <a:r>
              <a:rPr lang="en-US" sz="2600" dirty="0" smtClean="0"/>
              <a:t>,  </a:t>
            </a:r>
            <a:r>
              <a:rPr lang="en-US" sz="2600" dirty="0" err="1" smtClean="0"/>
              <a:t>untuk</a:t>
            </a:r>
            <a:r>
              <a:rPr lang="en-US" sz="2600" dirty="0" smtClean="0"/>
              <a:t>  </a:t>
            </a:r>
            <a:r>
              <a:rPr lang="en-US" sz="2600" dirty="0" err="1" smtClean="0"/>
              <a:t>menilai</a:t>
            </a:r>
            <a:r>
              <a:rPr lang="en-US" sz="2600" dirty="0" smtClean="0"/>
              <a:t>  </a:t>
            </a:r>
            <a:r>
              <a:rPr lang="en-US" sz="2600" dirty="0" err="1" smtClean="0"/>
              <a:t>persediaan</a:t>
            </a:r>
            <a:r>
              <a:rPr lang="en-US" sz="2600" dirty="0" smtClean="0"/>
              <a:t>  </a:t>
            </a:r>
            <a:r>
              <a:rPr lang="en-US" sz="2600" dirty="0" err="1" smtClean="0"/>
              <a:t>tanpa</a:t>
            </a:r>
            <a:r>
              <a:rPr lang="en-US" sz="2600" dirty="0" smtClean="0"/>
              <a:t> </a:t>
            </a:r>
            <a:r>
              <a:rPr lang="en-US" sz="2600" dirty="0" err="1" smtClean="0"/>
              <a:t>melakukan</a:t>
            </a:r>
            <a:r>
              <a:rPr lang="en-US" sz="2600" dirty="0" smtClean="0"/>
              <a:t> </a:t>
            </a:r>
            <a:r>
              <a:rPr lang="en-US" sz="2600" dirty="0" err="1" smtClean="0"/>
              <a:t>perhitungan</a:t>
            </a:r>
            <a:r>
              <a:rPr lang="en-US" sz="2600" dirty="0" smtClean="0"/>
              <a:t> </a:t>
            </a:r>
            <a:r>
              <a:rPr lang="en-US" sz="2600" dirty="0" err="1" smtClean="0"/>
              <a:t>fisik</a:t>
            </a:r>
            <a:r>
              <a:rPr lang="en-US" sz="2600" dirty="0" smtClean="0"/>
              <a:t>, </a:t>
            </a:r>
            <a:r>
              <a:rPr lang="en-US" sz="2600" dirty="0" err="1" smtClean="0"/>
              <a:t>dengan</a:t>
            </a:r>
            <a:r>
              <a:rPr lang="en-US" sz="2600" dirty="0" smtClean="0"/>
              <a:t> </a:t>
            </a:r>
            <a:r>
              <a:rPr lang="en-US" sz="2600" dirty="0" err="1" smtClean="0"/>
              <a:t>mengkonversi</a:t>
            </a:r>
            <a:r>
              <a:rPr lang="en-US" sz="2600" dirty="0" smtClean="0"/>
              <a:t> </a:t>
            </a:r>
            <a:r>
              <a:rPr lang="en-US" sz="2600" dirty="0" err="1" smtClean="0"/>
              <a:t>harga</a:t>
            </a:r>
            <a:r>
              <a:rPr lang="en-US" sz="2600" dirty="0" smtClean="0"/>
              <a:t> </a:t>
            </a:r>
            <a:r>
              <a:rPr lang="en-US" sz="2600" dirty="0" err="1" smtClean="0"/>
              <a:t>eceran</a:t>
            </a:r>
            <a:r>
              <a:rPr lang="en-US" sz="2600" dirty="0" smtClean="0"/>
              <a:t> </a:t>
            </a:r>
            <a:r>
              <a:rPr lang="en-US" sz="2600" dirty="0" err="1" smtClean="0"/>
              <a:t>ke</a:t>
            </a:r>
            <a:r>
              <a:rPr lang="en-US" sz="2600" dirty="0" smtClean="0"/>
              <a:t> </a:t>
            </a:r>
            <a:r>
              <a:rPr lang="en-US" sz="2600" dirty="0" err="1" smtClean="0"/>
              <a:t>biaya</a:t>
            </a:r>
            <a:r>
              <a:rPr lang="en-US" sz="2600" dirty="0" smtClean="0"/>
              <a:t>. </a:t>
            </a:r>
            <a:r>
              <a:rPr lang="en-US" sz="2600" dirty="0" err="1" smtClean="0"/>
              <a:t>Dibutuhkan</a:t>
            </a:r>
            <a:r>
              <a:rPr lang="en-US" sz="2600" dirty="0" smtClean="0"/>
              <a:t> </a:t>
            </a:r>
            <a:r>
              <a:rPr lang="en-US" sz="2600" dirty="0" err="1" smtClean="0"/>
              <a:t>pengecer</a:t>
            </a:r>
            <a:r>
              <a:rPr lang="en-US" sz="2600" dirty="0" smtClean="0"/>
              <a:t> </a:t>
            </a:r>
            <a:r>
              <a:rPr lang="en-US" sz="2600" dirty="0" err="1" smtClean="0"/>
              <a:t>untuk</a:t>
            </a:r>
            <a:r>
              <a:rPr lang="en-US" sz="2600" dirty="0" smtClean="0"/>
              <a:t> </a:t>
            </a:r>
            <a:r>
              <a:rPr lang="en-US" sz="2600" dirty="0" err="1" smtClean="0"/>
              <a:t>menjaga</a:t>
            </a:r>
            <a:r>
              <a:rPr lang="en-US" sz="2600" dirty="0" smtClean="0"/>
              <a:t>: </a:t>
            </a:r>
          </a:p>
          <a:p>
            <a:pPr marL="971550" lvl="1" indent="-514350">
              <a:lnSpc>
                <a:spcPct val="150000"/>
              </a:lnSpc>
              <a:buFont typeface="+mj-lt"/>
              <a:buAutoNum type="arabicPeriod"/>
            </a:pPr>
            <a:r>
              <a:rPr lang="en-US" sz="2600" dirty="0" err="1" smtClean="0"/>
              <a:t>Biaya</a:t>
            </a:r>
            <a:r>
              <a:rPr lang="en-US" sz="2600" dirty="0" smtClean="0"/>
              <a:t> total </a:t>
            </a:r>
            <a:r>
              <a:rPr lang="en-US" sz="2600" dirty="0" err="1" smtClean="0"/>
              <a:t>dan</a:t>
            </a:r>
            <a:r>
              <a:rPr lang="en-US" sz="2600" dirty="0" smtClean="0"/>
              <a:t> </a:t>
            </a:r>
            <a:r>
              <a:rPr lang="en-US" sz="2600" dirty="0" err="1" smtClean="0"/>
              <a:t>nilai</a:t>
            </a:r>
            <a:r>
              <a:rPr lang="en-US" sz="2600" dirty="0" smtClean="0"/>
              <a:t> </a:t>
            </a:r>
            <a:r>
              <a:rPr lang="en-US" sz="2600" dirty="0" err="1" smtClean="0"/>
              <a:t>eceran</a:t>
            </a:r>
            <a:r>
              <a:rPr lang="en-US" sz="2600" dirty="0" smtClean="0"/>
              <a:t> </a:t>
            </a:r>
            <a:r>
              <a:rPr lang="en-US" sz="2600" dirty="0" err="1" smtClean="0"/>
              <a:t>dari</a:t>
            </a:r>
            <a:r>
              <a:rPr lang="en-US" sz="2600" dirty="0" smtClean="0"/>
              <a:t> </a:t>
            </a:r>
            <a:r>
              <a:rPr lang="en-US" sz="2600" dirty="0" err="1" smtClean="0"/>
              <a:t>barang</a:t>
            </a:r>
            <a:r>
              <a:rPr lang="en-US" sz="2600" dirty="0" smtClean="0"/>
              <a:t> yang </a:t>
            </a:r>
            <a:r>
              <a:rPr lang="en-US" sz="2600" dirty="0" err="1" smtClean="0"/>
              <a:t>dibeli</a:t>
            </a:r>
            <a:r>
              <a:rPr lang="en-US" sz="2600" dirty="0" smtClean="0"/>
              <a:t> </a:t>
            </a:r>
          </a:p>
          <a:p>
            <a:pPr marL="971550" lvl="1" indent="-514350">
              <a:lnSpc>
                <a:spcPct val="150000"/>
              </a:lnSpc>
              <a:buFont typeface="+mj-lt"/>
              <a:buAutoNum type="arabicPeriod"/>
            </a:pPr>
            <a:r>
              <a:rPr lang="en-US" sz="2600" dirty="0" err="1" smtClean="0"/>
              <a:t>Biaya</a:t>
            </a:r>
            <a:r>
              <a:rPr lang="en-US" sz="2600" dirty="0" smtClean="0"/>
              <a:t> total </a:t>
            </a:r>
            <a:r>
              <a:rPr lang="en-US" sz="2600" dirty="0" err="1" smtClean="0"/>
              <a:t>dan</a:t>
            </a:r>
            <a:r>
              <a:rPr lang="en-US" sz="2600" dirty="0" smtClean="0"/>
              <a:t> </a:t>
            </a:r>
            <a:r>
              <a:rPr lang="en-US" sz="2600" dirty="0" err="1" smtClean="0"/>
              <a:t>nilai</a:t>
            </a:r>
            <a:r>
              <a:rPr lang="en-US" sz="2600" dirty="0" smtClean="0"/>
              <a:t> </a:t>
            </a:r>
            <a:r>
              <a:rPr lang="en-US" sz="2600" dirty="0" err="1" smtClean="0"/>
              <a:t>eceran</a:t>
            </a:r>
            <a:r>
              <a:rPr lang="en-US" sz="2600" dirty="0" smtClean="0"/>
              <a:t> </a:t>
            </a:r>
            <a:r>
              <a:rPr lang="en-US" sz="2600" dirty="0" err="1" smtClean="0"/>
              <a:t>dari</a:t>
            </a:r>
            <a:r>
              <a:rPr lang="en-US" sz="2600" dirty="0" smtClean="0"/>
              <a:t> </a:t>
            </a:r>
            <a:r>
              <a:rPr lang="en-US" sz="2600" dirty="0" err="1" smtClean="0"/>
              <a:t>barang</a:t>
            </a:r>
            <a:r>
              <a:rPr lang="en-US" sz="2600" dirty="0" smtClean="0"/>
              <a:t> yang </a:t>
            </a:r>
            <a:r>
              <a:rPr lang="en-US" sz="2600" dirty="0" err="1" smtClean="0"/>
              <a:t>tersedia</a:t>
            </a:r>
            <a:r>
              <a:rPr lang="en-US" sz="2600" dirty="0" smtClean="0"/>
              <a:t> </a:t>
            </a:r>
            <a:r>
              <a:rPr lang="en-US" sz="2600" dirty="0" err="1" smtClean="0"/>
              <a:t>untuk</a:t>
            </a:r>
            <a:r>
              <a:rPr lang="en-US" sz="2600" dirty="0" smtClean="0"/>
              <a:t> </a:t>
            </a:r>
            <a:r>
              <a:rPr lang="en-US" sz="2600" dirty="0" err="1" smtClean="0"/>
              <a:t>dijual</a:t>
            </a:r>
            <a:r>
              <a:rPr lang="en-US" sz="2600" dirty="0" smtClean="0"/>
              <a:t> </a:t>
            </a:r>
          </a:p>
          <a:p>
            <a:pPr marL="971550" lvl="1" indent="-514350">
              <a:lnSpc>
                <a:spcPct val="150000"/>
              </a:lnSpc>
              <a:buFont typeface="+mj-lt"/>
              <a:buAutoNum type="arabicPeriod"/>
            </a:pPr>
            <a:r>
              <a:rPr lang="en-US" sz="2600" dirty="0" err="1" smtClean="0"/>
              <a:t>Penjualan</a:t>
            </a:r>
            <a:r>
              <a:rPr lang="en-US" sz="2600" dirty="0" smtClean="0"/>
              <a:t> </a:t>
            </a:r>
            <a:r>
              <a:rPr lang="en-US" sz="2600" dirty="0" err="1" smtClean="0"/>
              <a:t>di</a:t>
            </a:r>
            <a:r>
              <a:rPr lang="en-US" sz="2600" dirty="0" smtClean="0"/>
              <a:t> </a:t>
            </a:r>
            <a:r>
              <a:rPr lang="en-US" sz="2600" dirty="0" err="1" smtClean="0"/>
              <a:t>periode</a:t>
            </a:r>
            <a:r>
              <a:rPr lang="en-US" sz="2600" dirty="0" smtClean="0"/>
              <a:t> </a:t>
            </a:r>
            <a:r>
              <a:rPr lang="en-US" sz="2600" dirty="0" err="1" smtClean="0"/>
              <a:t>berjalan</a:t>
            </a:r>
            <a:endParaRPr lang="en-US" sz="2600" dirty="0" smtClean="0"/>
          </a:p>
        </p:txBody>
      </p:sp>
    </p:spTree>
    <p:extLst>
      <p:ext uri="{BB962C8B-B14F-4D97-AF65-F5344CB8AC3E}">
        <p14:creationId xmlns="" xmlns:p14="http://schemas.microsoft.com/office/powerpoint/2010/main" val="27204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 xmlns:a16="http://schemas.microsoft.com/office/drawing/2014/main"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 xmlns:a16="http://schemas.microsoft.com/office/drawing/2014/main"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 xmlns:a16="http://schemas.microsoft.com/office/drawing/2014/main"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 xmlns:a16="http://schemas.microsoft.com/office/drawing/2014/main"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 name="Group 3">
            <a:extLst>
              <a:ext uri="{FF2B5EF4-FFF2-40B4-BE49-F238E27FC236}">
                <a16:creationId xmlns="" xmlns:a16="http://schemas.microsoft.com/office/drawing/2014/main" id="{7DA86C59-34F4-4919-9F69-A6D243DD90AF}"/>
              </a:ext>
            </a:extLst>
          </p:cNvPr>
          <p:cNvGrpSpPr/>
          <p:nvPr/>
        </p:nvGrpSpPr>
        <p:grpSpPr>
          <a:xfrm>
            <a:off x="5324760" y="1602382"/>
            <a:ext cx="6867240" cy="1118026"/>
            <a:chOff x="6102442" y="1483456"/>
            <a:chExt cx="6867240" cy="1118026"/>
          </a:xfrm>
        </p:grpSpPr>
        <p:sp>
          <p:nvSpPr>
            <p:cNvPr id="5" name="TextBox 4">
              <a:extLst>
                <a:ext uri="{FF2B5EF4-FFF2-40B4-BE49-F238E27FC236}">
                  <a16:creationId xmlns="" xmlns:a16="http://schemas.microsoft.com/office/drawing/2014/main" id="{8591A18A-7559-4485-BC2C-6ACBBA9F87DF}"/>
                </a:ext>
              </a:extLst>
            </p:cNvPr>
            <p:cNvSpPr txBox="1"/>
            <p:nvPr/>
          </p:nvSpPr>
          <p:spPr>
            <a:xfrm>
              <a:off x="6860266" y="1678152"/>
              <a:ext cx="6109416" cy="923330"/>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Nilai</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terendah-antara-biaya</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atau</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nilai</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realisasi</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bersih</a:t>
              </a:r>
              <a:r>
                <a:rPr lang="en-US" altLang="ko-KR" sz="2700" b="1" dirty="0" smtClean="0">
                  <a:solidFill>
                    <a:schemeClr val="bg1"/>
                  </a:solidFill>
                  <a:cs typeface="Arial" pitchFamily="34" charset="0"/>
                </a:rPr>
                <a:t> (LCNRV)</a:t>
              </a:r>
              <a:endParaRPr lang="ko-KR" altLang="en-US" sz="2700" b="1" dirty="0">
                <a:solidFill>
                  <a:schemeClr val="bg1"/>
                </a:solidFill>
                <a:cs typeface="Arial" pitchFamily="34" charset="0"/>
              </a:endParaRPr>
            </a:p>
          </p:txBody>
        </p:sp>
        <p:sp>
          <p:nvSpPr>
            <p:cNvPr id="6" name="TextBox 5">
              <a:extLst>
                <a:ext uri="{FF2B5EF4-FFF2-40B4-BE49-F238E27FC236}">
                  <a16:creationId xmlns=""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grpSp>
        <p:nvGrpSpPr>
          <p:cNvPr id="8" name="Group 7">
            <a:extLst>
              <a:ext uri="{FF2B5EF4-FFF2-40B4-BE49-F238E27FC236}">
                <a16:creationId xmlns="" xmlns:a16="http://schemas.microsoft.com/office/drawing/2014/main" id="{51E7642E-CD93-4445-B49C-21F1CF8B80D1}"/>
              </a:ext>
            </a:extLst>
          </p:cNvPr>
          <p:cNvGrpSpPr/>
          <p:nvPr/>
        </p:nvGrpSpPr>
        <p:grpSpPr>
          <a:xfrm>
            <a:off x="5324760" y="2741374"/>
            <a:ext cx="5419664" cy="777510"/>
            <a:chOff x="6102442" y="1483456"/>
            <a:chExt cx="5419664" cy="777510"/>
          </a:xfrm>
        </p:grpSpPr>
        <p:sp>
          <p:nvSpPr>
            <p:cNvPr id="9" name="TextBox 8">
              <a:extLst>
                <a:ext uri="{FF2B5EF4-FFF2-40B4-BE49-F238E27FC236}">
                  <a16:creationId xmlns=""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Dasar</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Penilaian</a:t>
              </a:r>
              <a:endParaRPr lang="ko-KR" altLang="en-US" sz="2700" b="1" dirty="0">
                <a:solidFill>
                  <a:schemeClr val="bg1"/>
                </a:solidFill>
                <a:cs typeface="Arial" pitchFamily="34" charset="0"/>
              </a:endParaRPr>
            </a:p>
          </p:txBody>
        </p:sp>
        <p:sp>
          <p:nvSpPr>
            <p:cNvPr id="10" name="TextBox 9">
              <a:extLst>
                <a:ext uri="{FF2B5EF4-FFF2-40B4-BE49-F238E27FC236}">
                  <a16:creationId xmlns=""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grpSp>
        <p:nvGrpSpPr>
          <p:cNvPr id="12" name="Group 11">
            <a:extLst>
              <a:ext uri="{FF2B5EF4-FFF2-40B4-BE49-F238E27FC236}">
                <a16:creationId xmlns="" xmlns:a16="http://schemas.microsoft.com/office/drawing/2014/main" id="{9D3E30DF-4F9D-4D5B-9110-CB46BA5063F2}"/>
              </a:ext>
            </a:extLst>
          </p:cNvPr>
          <p:cNvGrpSpPr/>
          <p:nvPr/>
        </p:nvGrpSpPr>
        <p:grpSpPr>
          <a:xfrm>
            <a:off x="5324760" y="3657940"/>
            <a:ext cx="5419664" cy="777510"/>
            <a:chOff x="6102442" y="1483456"/>
            <a:chExt cx="5419664" cy="777510"/>
          </a:xfrm>
        </p:grpSpPr>
        <p:sp>
          <p:nvSpPr>
            <p:cNvPr id="13" name="TextBox 12">
              <a:extLst>
                <a:ext uri="{FF2B5EF4-FFF2-40B4-BE49-F238E27FC236}">
                  <a16:creationId xmlns=""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Metode</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Laba</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Kotor</a:t>
              </a:r>
              <a:endParaRPr lang="ko-KR" altLang="en-US" sz="2700" b="1" dirty="0">
                <a:solidFill>
                  <a:schemeClr val="bg1"/>
                </a:solidFill>
                <a:cs typeface="Arial" pitchFamily="34" charset="0"/>
              </a:endParaRPr>
            </a:p>
          </p:txBody>
        </p:sp>
        <p:sp>
          <p:nvSpPr>
            <p:cNvPr id="14" name="TextBox 13">
              <a:extLst>
                <a:ext uri="{FF2B5EF4-FFF2-40B4-BE49-F238E27FC236}">
                  <a16:creationId xmlns=""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grpSp>
        <p:nvGrpSpPr>
          <p:cNvPr id="16" name="Group 15">
            <a:extLst>
              <a:ext uri="{FF2B5EF4-FFF2-40B4-BE49-F238E27FC236}">
                <a16:creationId xmlns="" xmlns:a16="http://schemas.microsoft.com/office/drawing/2014/main" id="{41FEFB00-F764-4A36-BDE0-EFBFFBAD9C92}"/>
              </a:ext>
            </a:extLst>
          </p:cNvPr>
          <p:cNvGrpSpPr/>
          <p:nvPr/>
        </p:nvGrpSpPr>
        <p:grpSpPr>
          <a:xfrm>
            <a:off x="5324760" y="4475650"/>
            <a:ext cx="5419664" cy="777510"/>
            <a:chOff x="6102442" y="1483456"/>
            <a:chExt cx="5419664" cy="777510"/>
          </a:xfrm>
        </p:grpSpPr>
        <p:sp>
          <p:nvSpPr>
            <p:cNvPr id="17" name="TextBox 16">
              <a:extLst>
                <a:ext uri="{FF2B5EF4-FFF2-40B4-BE49-F238E27FC236}">
                  <a16:creationId xmlns=""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Metode</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Persediaan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Eceran</a:t>
              </a:r>
              <a:endParaRPr lang="ko-KR" altLang="en-US" sz="2700" b="1" dirty="0">
                <a:solidFill>
                  <a:schemeClr val="bg1"/>
                </a:solidFill>
                <a:cs typeface="Arial" pitchFamily="34" charset="0"/>
              </a:endParaRPr>
            </a:p>
          </p:txBody>
        </p:sp>
        <p:sp>
          <p:nvSpPr>
            <p:cNvPr id="18" name="TextBox 17">
              <a:extLst>
                <a:ext uri="{FF2B5EF4-FFF2-40B4-BE49-F238E27FC236}">
                  <a16:creationId xmlns=""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 xmlns:a16="http://schemas.microsoft.com/office/drawing/2014/main" id="{042C12F7-AE9B-40D2-A6C4-2F1B6BC860EE}"/>
              </a:ext>
            </a:extLst>
          </p:cNvPr>
          <p:cNvSpPr txBox="1"/>
          <p:nvPr/>
        </p:nvSpPr>
        <p:spPr>
          <a:xfrm>
            <a:off x="5362837" y="458203"/>
            <a:ext cx="5659395" cy="769441"/>
          </a:xfrm>
          <a:prstGeom prst="rect">
            <a:avLst/>
          </a:prstGeom>
          <a:noFill/>
        </p:spPr>
        <p:txBody>
          <a:bodyPr wrap="square" rtlCol="0" anchor="ctr">
            <a:spAutoFit/>
          </a:bodyPr>
          <a:lstStyle/>
          <a:p>
            <a:r>
              <a:rPr lang="en-US" altLang="ko-KR" sz="4400" dirty="0" smtClean="0">
                <a:solidFill>
                  <a:schemeClr val="bg1"/>
                </a:solidFill>
                <a:latin typeface="+mj-lt"/>
                <a:cs typeface="Arial" pitchFamily="34" charset="0"/>
              </a:rPr>
              <a:t>Sub </a:t>
            </a:r>
            <a:r>
              <a:rPr lang="en-US" altLang="ko-KR" sz="4400" dirty="0" err="1" smtClean="0">
                <a:solidFill>
                  <a:schemeClr val="bg1"/>
                </a:solidFill>
                <a:latin typeface="+mj-lt"/>
                <a:cs typeface="Arial" pitchFamily="34" charset="0"/>
              </a:rPr>
              <a:t>Pokok</a:t>
            </a:r>
            <a:r>
              <a:rPr lang="en-US" altLang="ko-KR" sz="4400" dirty="0" smtClean="0">
                <a:solidFill>
                  <a:schemeClr val="bg1"/>
                </a:solidFill>
                <a:latin typeface="+mj-lt"/>
                <a:cs typeface="Arial" pitchFamily="34" charset="0"/>
              </a:rPr>
              <a:t> </a:t>
            </a:r>
            <a:r>
              <a:rPr lang="en-US" altLang="ko-KR" sz="4400" dirty="0" err="1" smtClean="0">
                <a:solidFill>
                  <a:schemeClr val="bg1"/>
                </a:solidFill>
                <a:latin typeface="+mj-lt"/>
                <a:cs typeface="Arial" pitchFamily="34" charset="0"/>
              </a:rPr>
              <a:t>Bahasan</a:t>
            </a:r>
            <a:endParaRPr lang="ko-KR" altLang="en-US" sz="4400" dirty="0">
              <a:solidFill>
                <a:schemeClr val="bg1"/>
              </a:solidFill>
              <a:latin typeface="+mj-lt"/>
              <a:cs typeface="Arial" pitchFamily="34" charset="0"/>
            </a:endParaRPr>
          </a:p>
        </p:txBody>
      </p:sp>
      <p:grpSp>
        <p:nvGrpSpPr>
          <p:cNvPr id="25" name="Group 24">
            <a:extLst>
              <a:ext uri="{FF2B5EF4-FFF2-40B4-BE49-F238E27FC236}">
                <a16:creationId xmlns="" xmlns:a16="http://schemas.microsoft.com/office/drawing/2014/main" id="{41FEFB00-F764-4A36-BDE0-EFBFFBAD9C92}"/>
              </a:ext>
            </a:extLst>
          </p:cNvPr>
          <p:cNvGrpSpPr/>
          <p:nvPr/>
        </p:nvGrpSpPr>
        <p:grpSpPr>
          <a:xfrm>
            <a:off x="5353590" y="5196472"/>
            <a:ext cx="5419664" cy="777510"/>
            <a:chOff x="6102442" y="1483456"/>
            <a:chExt cx="5419664" cy="777510"/>
          </a:xfrm>
        </p:grpSpPr>
        <p:sp>
          <p:nvSpPr>
            <p:cNvPr id="32" name="TextBox 31">
              <a:extLst>
                <a:ext uri="{FF2B5EF4-FFF2-40B4-BE49-F238E27FC236}">
                  <a16:creationId xmlns=""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Penyajian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dan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analisis</a:t>
              </a:r>
              <a:endParaRPr lang="ko-KR" altLang="en-US" sz="2700" b="1" dirty="0">
                <a:solidFill>
                  <a:schemeClr val="bg1"/>
                </a:solidFill>
                <a:cs typeface="Arial" pitchFamily="34" charset="0"/>
              </a:endParaRPr>
            </a:p>
          </p:txBody>
        </p:sp>
        <p:sp>
          <p:nvSpPr>
            <p:cNvPr id="33" name="TextBox 32">
              <a:extLst>
                <a:ext uri="{FF2B5EF4-FFF2-40B4-BE49-F238E27FC236}">
                  <a16:creationId xmlns=""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05</a:t>
              </a:r>
              <a:endParaRPr lang="ko-KR" altLang="en-US" sz="4400" b="1" dirty="0">
                <a:solidFill>
                  <a:schemeClr val="bg1"/>
                </a:solidFill>
                <a:cs typeface="Arial" pitchFamily="34" charset="0"/>
              </a:endParaRPr>
            </a:p>
          </p:txBody>
        </p:sp>
      </p:grpSp>
    </p:spTree>
    <p:extLst>
      <p:ext uri="{BB962C8B-B14F-4D97-AF65-F5344CB8AC3E}">
        <p14:creationId xmlns="" xmlns:p14="http://schemas.microsoft.com/office/powerpoint/2010/main" val="62406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Item </a:t>
            </a:r>
            <a:r>
              <a:rPr lang="en-US" sz="3200" b="1" dirty="0" err="1" smtClean="0">
                <a:solidFill>
                  <a:schemeClr val="tx1"/>
                </a:solidFill>
              </a:rPr>
              <a:t>Khusus</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43696" y="1408670"/>
            <a:ext cx="10651525" cy="4616648"/>
          </a:xfrm>
          <a:prstGeom prst="rect">
            <a:avLst/>
          </a:prstGeom>
          <a:noFill/>
        </p:spPr>
        <p:txBody>
          <a:bodyPr wrap="square" rtlCol="0">
            <a:spAutoFit/>
          </a:bodyPr>
          <a:lstStyle/>
          <a:p>
            <a:pPr marL="971550" lvl="1" indent="-514350">
              <a:lnSpc>
                <a:spcPct val="150000"/>
              </a:lnSpc>
              <a:buFont typeface="+mj-lt"/>
              <a:buAutoNum type="arabicPeriod"/>
            </a:pPr>
            <a:r>
              <a:rPr lang="en-US" sz="2800" dirty="0" err="1" smtClean="0"/>
              <a:t>Biaya</a:t>
            </a:r>
            <a:r>
              <a:rPr lang="en-US" sz="2800" dirty="0" smtClean="0"/>
              <a:t> </a:t>
            </a:r>
            <a:r>
              <a:rPr lang="en-US" sz="2800" dirty="0" err="1" smtClean="0"/>
              <a:t>pengiriman</a:t>
            </a:r>
            <a:r>
              <a:rPr lang="en-US" sz="2800" dirty="0" smtClean="0"/>
              <a:t> </a:t>
            </a:r>
          </a:p>
          <a:p>
            <a:pPr marL="971550" lvl="1" indent="-514350">
              <a:lnSpc>
                <a:spcPct val="150000"/>
              </a:lnSpc>
              <a:buFont typeface="+mj-lt"/>
              <a:buAutoNum type="arabicPeriod"/>
            </a:pPr>
            <a:r>
              <a:rPr lang="en-US" sz="2800" dirty="0" err="1" smtClean="0"/>
              <a:t>Pembelian</a:t>
            </a:r>
            <a:r>
              <a:rPr lang="en-US" sz="2800" dirty="0" smtClean="0"/>
              <a:t> </a:t>
            </a:r>
            <a:r>
              <a:rPr lang="en-US" sz="2800" dirty="0" err="1" smtClean="0"/>
              <a:t>kembali</a:t>
            </a:r>
            <a:r>
              <a:rPr lang="en-US" sz="2800" dirty="0" smtClean="0"/>
              <a:t> </a:t>
            </a:r>
          </a:p>
          <a:p>
            <a:pPr marL="971550" lvl="1" indent="-514350">
              <a:lnSpc>
                <a:spcPct val="150000"/>
              </a:lnSpc>
              <a:buFont typeface="+mj-lt"/>
              <a:buAutoNum type="arabicPeriod"/>
            </a:pPr>
            <a:r>
              <a:rPr lang="en-US" sz="2800" dirty="0" err="1" smtClean="0"/>
              <a:t>Pembelian</a:t>
            </a:r>
            <a:r>
              <a:rPr lang="en-US" sz="2800" dirty="0" smtClean="0"/>
              <a:t> </a:t>
            </a:r>
            <a:r>
              <a:rPr lang="en-US" sz="2800" dirty="0" err="1" smtClean="0"/>
              <a:t>diskon</a:t>
            </a:r>
            <a:r>
              <a:rPr lang="en-US" sz="2800" dirty="0" smtClean="0"/>
              <a:t> </a:t>
            </a:r>
            <a:r>
              <a:rPr lang="en-US" sz="2800" dirty="0" err="1" smtClean="0"/>
              <a:t>dan</a:t>
            </a:r>
            <a:r>
              <a:rPr lang="en-US" sz="2800" dirty="0" smtClean="0"/>
              <a:t> </a:t>
            </a:r>
            <a:r>
              <a:rPr lang="en-US" sz="2800" dirty="0" err="1" smtClean="0"/>
              <a:t>tunjangan</a:t>
            </a:r>
            <a:r>
              <a:rPr lang="en-US" sz="2800" dirty="0" smtClean="0"/>
              <a:t> </a:t>
            </a:r>
          </a:p>
          <a:p>
            <a:pPr marL="971550" lvl="1" indent="-514350">
              <a:lnSpc>
                <a:spcPct val="150000"/>
              </a:lnSpc>
              <a:buFont typeface="+mj-lt"/>
              <a:buAutoNum type="arabicPeriod"/>
            </a:pPr>
            <a:r>
              <a:rPr lang="en-US" sz="2800" dirty="0" smtClean="0"/>
              <a:t>Transfer </a:t>
            </a:r>
            <a:r>
              <a:rPr lang="en-US" sz="2800" dirty="0" err="1" smtClean="0"/>
              <a:t>masuk</a:t>
            </a:r>
            <a:r>
              <a:rPr lang="en-US" sz="2800" dirty="0" smtClean="0"/>
              <a:t> </a:t>
            </a:r>
          </a:p>
          <a:p>
            <a:pPr marL="971550" lvl="1" indent="-514350">
              <a:lnSpc>
                <a:spcPct val="150000"/>
              </a:lnSpc>
              <a:buFont typeface="+mj-lt"/>
              <a:buAutoNum type="arabicPeriod"/>
            </a:pPr>
            <a:r>
              <a:rPr lang="en-US" sz="2800" dirty="0" err="1" smtClean="0"/>
              <a:t>Kerusakan</a:t>
            </a:r>
            <a:r>
              <a:rPr lang="en-US" sz="2800" dirty="0" smtClean="0"/>
              <a:t> normal </a:t>
            </a:r>
          </a:p>
          <a:p>
            <a:pPr marL="971550" lvl="1" indent="-514350">
              <a:lnSpc>
                <a:spcPct val="150000"/>
              </a:lnSpc>
              <a:buFont typeface="+mj-lt"/>
              <a:buAutoNum type="arabicPeriod"/>
            </a:pPr>
            <a:r>
              <a:rPr lang="en-US" sz="2800" dirty="0" err="1" smtClean="0"/>
              <a:t>Kekurangan</a:t>
            </a:r>
            <a:r>
              <a:rPr lang="en-US" sz="2800" dirty="0" smtClean="0"/>
              <a:t> abnormal </a:t>
            </a:r>
          </a:p>
          <a:p>
            <a:pPr marL="971550" lvl="1" indent="-514350">
              <a:lnSpc>
                <a:spcPct val="150000"/>
              </a:lnSpc>
              <a:buFont typeface="+mj-lt"/>
              <a:buAutoNum type="arabicPeriod"/>
            </a:pPr>
            <a:r>
              <a:rPr lang="en-US" sz="2800" dirty="0" err="1" smtClean="0"/>
              <a:t>Diskon</a:t>
            </a:r>
            <a:r>
              <a:rPr lang="en-US" sz="2800" dirty="0" smtClean="0"/>
              <a:t> </a:t>
            </a:r>
            <a:r>
              <a:rPr lang="en-US" sz="2800" dirty="0" err="1" smtClean="0"/>
              <a:t>karyawan</a:t>
            </a:r>
            <a:r>
              <a:rPr lang="en-US" sz="2800" dirty="0" smtClean="0"/>
              <a:t> </a:t>
            </a:r>
          </a:p>
        </p:txBody>
      </p:sp>
      <p:grpSp>
        <p:nvGrpSpPr>
          <p:cNvPr id="8" name="Group 7">
            <a:extLst>
              <a:ext uri="{FF2B5EF4-FFF2-40B4-BE49-F238E27FC236}">
                <a16:creationId xmlns="" xmlns:a16="http://schemas.microsoft.com/office/drawing/2014/main" id="{66D8CAAA-6192-4146-A1AA-B687BA2969DF}"/>
              </a:ext>
            </a:extLst>
          </p:cNvPr>
          <p:cNvGrpSpPr/>
          <p:nvPr/>
        </p:nvGrpSpPr>
        <p:grpSpPr>
          <a:xfrm>
            <a:off x="9175596" y="3230633"/>
            <a:ext cx="1850760" cy="3130828"/>
            <a:chOff x="9405464" y="1817229"/>
            <a:chExt cx="1850760" cy="3130828"/>
          </a:xfrm>
        </p:grpSpPr>
        <p:grpSp>
          <p:nvGrpSpPr>
            <p:cNvPr id="9" name="Group 8">
              <a:extLst>
                <a:ext uri="{FF2B5EF4-FFF2-40B4-BE49-F238E27FC236}">
                  <a16:creationId xmlns="" xmlns:a16="http://schemas.microsoft.com/office/drawing/2014/main" id="{7F455F7C-CE3B-42A8-BFCB-099C294D202D}"/>
                </a:ext>
              </a:extLst>
            </p:cNvPr>
            <p:cNvGrpSpPr/>
            <p:nvPr/>
          </p:nvGrpSpPr>
          <p:grpSpPr>
            <a:xfrm>
              <a:off x="9405465" y="2829235"/>
              <a:ext cx="1739357" cy="2118824"/>
              <a:chOff x="8639132" y="3031449"/>
              <a:chExt cx="2538542" cy="3092368"/>
            </a:xfrm>
          </p:grpSpPr>
          <p:grpSp>
            <p:nvGrpSpPr>
              <p:cNvPr id="17" name="Group 16">
                <a:extLst>
                  <a:ext uri="{FF2B5EF4-FFF2-40B4-BE49-F238E27FC236}">
                    <a16:creationId xmlns="" xmlns:a16="http://schemas.microsoft.com/office/drawing/2014/main" id="{86592C6C-3420-4E81-B31C-3AA83A7E578D}"/>
                  </a:ext>
                </a:extLst>
              </p:cNvPr>
              <p:cNvGrpSpPr/>
              <p:nvPr/>
            </p:nvGrpSpPr>
            <p:grpSpPr>
              <a:xfrm>
                <a:off x="9361227" y="4899627"/>
                <a:ext cx="1422003" cy="1224190"/>
                <a:chOff x="5580112" y="4160675"/>
                <a:chExt cx="2016224" cy="1735751"/>
              </a:xfrm>
            </p:grpSpPr>
            <p:sp>
              <p:nvSpPr>
                <p:cNvPr id="27" name="Trapezoid 1">
                  <a:extLst>
                    <a:ext uri="{FF2B5EF4-FFF2-40B4-BE49-F238E27FC236}">
                      <a16:creationId xmlns=""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rapezoid 6">
                  <a:extLst>
                    <a:ext uri="{FF2B5EF4-FFF2-40B4-BE49-F238E27FC236}">
                      <a16:creationId xmlns=""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8" name="Freeform 9">
                <a:extLst>
                  <a:ext uri="{FF2B5EF4-FFF2-40B4-BE49-F238E27FC236}">
                    <a16:creationId xmlns=""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9" name="Group 18">
                <a:extLst>
                  <a:ext uri="{FF2B5EF4-FFF2-40B4-BE49-F238E27FC236}">
                    <a16:creationId xmlns=""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25" name="Freeform 3">
                  <a:extLst>
                    <a:ext uri="{FF2B5EF4-FFF2-40B4-BE49-F238E27FC236}">
                      <a16:creationId xmlns=""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4">
                  <a:extLst>
                    <a:ext uri="{FF2B5EF4-FFF2-40B4-BE49-F238E27FC236}">
                      <a16:creationId xmlns=""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 xmlns:a16="http://schemas.microsoft.com/office/drawing/2014/main" id="{76022257-4262-419A-8741-066394107578}"/>
                  </a:ext>
                </a:extLst>
              </p:cNvPr>
              <p:cNvGrpSpPr/>
              <p:nvPr/>
            </p:nvGrpSpPr>
            <p:grpSpPr>
              <a:xfrm rot="5400000">
                <a:off x="10163426" y="3352603"/>
                <a:ext cx="830969" cy="1197527"/>
                <a:chOff x="967240" y="3289369"/>
                <a:chExt cx="1100200" cy="1585520"/>
              </a:xfrm>
            </p:grpSpPr>
            <p:sp>
              <p:nvSpPr>
                <p:cNvPr id="23" name="Freeform 16">
                  <a:extLst>
                    <a:ext uri="{FF2B5EF4-FFF2-40B4-BE49-F238E27FC236}">
                      <a16:creationId xmlns=""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7">
                  <a:extLst>
                    <a:ext uri="{FF2B5EF4-FFF2-40B4-BE49-F238E27FC236}">
                      <a16:creationId xmlns=""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Freeform 19">
                <a:extLst>
                  <a:ext uri="{FF2B5EF4-FFF2-40B4-BE49-F238E27FC236}">
                    <a16:creationId xmlns=""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Chord 23">
                <a:extLst>
                  <a:ext uri="{FF2B5EF4-FFF2-40B4-BE49-F238E27FC236}">
                    <a16:creationId xmlns=""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0" name="타원 4">
              <a:extLst>
                <a:ext uri="{FF2B5EF4-FFF2-40B4-BE49-F238E27FC236}">
                  <a16:creationId xmlns=""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1">
              <a:extLst>
                <a:ext uri="{FF2B5EF4-FFF2-40B4-BE49-F238E27FC236}">
                  <a16:creationId xmlns=""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Rectangle 21">
              <a:extLst>
                <a:ext uri="{FF2B5EF4-FFF2-40B4-BE49-F238E27FC236}">
                  <a16:creationId xmlns=""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21">
              <a:extLst>
                <a:ext uri="{FF2B5EF4-FFF2-40B4-BE49-F238E27FC236}">
                  <a16:creationId xmlns=""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Block Arc 11">
              <a:extLst>
                <a:ext uri="{FF2B5EF4-FFF2-40B4-BE49-F238E27FC236}">
                  <a16:creationId xmlns=""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 xmlns:p14="http://schemas.microsoft.com/office/powerpoint/2010/main" val="272049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Evaluasi</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716692" y="1606378"/>
            <a:ext cx="10478530" cy="4616648"/>
          </a:xfrm>
          <a:prstGeom prst="rect">
            <a:avLst/>
          </a:prstGeom>
          <a:noFill/>
        </p:spPr>
        <p:txBody>
          <a:bodyPr wrap="square" rtlCol="0">
            <a:spAutoFit/>
          </a:bodyPr>
          <a:lstStyle/>
          <a:p>
            <a:pPr algn="just">
              <a:lnSpc>
                <a:spcPct val="150000"/>
              </a:lnSpc>
            </a:pPr>
            <a:r>
              <a:rPr lang="en-US" sz="2800" dirty="0" err="1" smtClean="0"/>
              <a:t>Banyak</a:t>
            </a:r>
            <a:r>
              <a:rPr lang="en-US" sz="2800" dirty="0" smtClean="0"/>
              <a:t> </a:t>
            </a:r>
            <a:r>
              <a:rPr lang="en-US" sz="2800" dirty="0" err="1" smtClean="0"/>
              <a:t>digunakan</a:t>
            </a:r>
            <a:r>
              <a:rPr lang="en-US" sz="2800" dirty="0" smtClean="0"/>
              <a:t> </a:t>
            </a:r>
            <a:r>
              <a:rPr lang="en-US" sz="2800" dirty="0" err="1" smtClean="0"/>
              <a:t>untuk</a:t>
            </a:r>
            <a:r>
              <a:rPr lang="en-US" sz="2800" dirty="0" smtClean="0"/>
              <a:t> </a:t>
            </a:r>
            <a:r>
              <a:rPr lang="en-US" sz="2800" dirty="0" err="1" smtClean="0"/>
              <a:t>alasan</a:t>
            </a:r>
            <a:r>
              <a:rPr lang="en-US" sz="2800" dirty="0" smtClean="0"/>
              <a:t> </a:t>
            </a:r>
            <a:r>
              <a:rPr lang="en-US" sz="2800" dirty="0" err="1" smtClean="0"/>
              <a:t>berikut</a:t>
            </a:r>
            <a:r>
              <a:rPr lang="en-US" sz="2800" dirty="0" smtClean="0"/>
              <a:t>: </a:t>
            </a:r>
          </a:p>
          <a:p>
            <a:pPr marL="971550" lvl="1" indent="-514350" algn="just">
              <a:lnSpc>
                <a:spcPct val="150000"/>
              </a:lnSpc>
              <a:buFont typeface="+mj-lt"/>
              <a:buAutoNum type="arabicPeriod"/>
            </a:pPr>
            <a:r>
              <a:rPr lang="en-US" sz="2800" dirty="0" err="1" smtClean="0"/>
              <a:t>Untuk</a:t>
            </a:r>
            <a:r>
              <a:rPr lang="en-US" sz="2800" dirty="0" smtClean="0"/>
              <a:t> </a:t>
            </a:r>
            <a:r>
              <a:rPr lang="en-US" sz="2800" dirty="0" err="1" smtClean="0"/>
              <a:t>mengizinkan</a:t>
            </a:r>
            <a:r>
              <a:rPr lang="en-US" sz="2800" dirty="0" smtClean="0"/>
              <a:t> </a:t>
            </a:r>
            <a:r>
              <a:rPr lang="en-US" sz="2800" dirty="0" err="1" smtClean="0"/>
              <a:t>perhitungan</a:t>
            </a:r>
            <a:r>
              <a:rPr lang="en-US" sz="2800" dirty="0" smtClean="0"/>
              <a:t> </a:t>
            </a:r>
            <a:r>
              <a:rPr lang="en-US" sz="2800" dirty="0" err="1" smtClean="0"/>
              <a:t>laba</a:t>
            </a:r>
            <a:r>
              <a:rPr lang="en-US" sz="2800" dirty="0" smtClean="0"/>
              <a:t> </a:t>
            </a:r>
            <a:r>
              <a:rPr lang="en-US" sz="2800" dirty="0" err="1" smtClean="0"/>
              <a:t>bersih</a:t>
            </a:r>
            <a:r>
              <a:rPr lang="en-US" sz="2800" dirty="0" smtClean="0"/>
              <a:t> </a:t>
            </a:r>
            <a:r>
              <a:rPr lang="en-US" sz="2800" dirty="0" err="1" smtClean="0"/>
              <a:t>tanpa</a:t>
            </a:r>
            <a:r>
              <a:rPr lang="en-US" sz="2800" dirty="0" smtClean="0"/>
              <a:t> </a:t>
            </a:r>
            <a:r>
              <a:rPr lang="en-US" sz="2800" dirty="0" err="1" smtClean="0"/>
              <a:t>hitungan</a:t>
            </a:r>
            <a:r>
              <a:rPr lang="en-US" sz="2800" dirty="0" smtClean="0"/>
              <a:t> </a:t>
            </a:r>
            <a:r>
              <a:rPr lang="en-US" sz="2800" dirty="0" err="1" smtClean="0"/>
              <a:t>fisik</a:t>
            </a:r>
            <a:r>
              <a:rPr lang="en-US" sz="2800" dirty="0" smtClean="0"/>
              <a:t> </a:t>
            </a:r>
            <a:r>
              <a:rPr lang="en-US" sz="2800" dirty="0" err="1" smtClean="0"/>
              <a:t>persediaan</a:t>
            </a:r>
            <a:r>
              <a:rPr lang="en-US" sz="2800" dirty="0" smtClean="0"/>
              <a:t>. </a:t>
            </a:r>
          </a:p>
          <a:p>
            <a:pPr marL="971550" lvl="1" indent="-514350" algn="just">
              <a:lnSpc>
                <a:spcPct val="150000"/>
              </a:lnSpc>
              <a:buFont typeface="+mj-lt"/>
              <a:buAutoNum type="arabicPeriod"/>
            </a:pPr>
            <a:r>
              <a:rPr lang="en-US" sz="2800" dirty="0" err="1" smtClean="0"/>
              <a:t>Mengontrol</a:t>
            </a:r>
            <a:r>
              <a:rPr lang="en-US" sz="2800" dirty="0" smtClean="0"/>
              <a:t> </a:t>
            </a:r>
            <a:r>
              <a:rPr lang="en-US" sz="2800" dirty="0" err="1" smtClean="0"/>
              <a:t>ukuran</a:t>
            </a:r>
            <a:r>
              <a:rPr lang="en-US" sz="2800" dirty="0" smtClean="0"/>
              <a:t> </a:t>
            </a:r>
            <a:r>
              <a:rPr lang="en-US" sz="2800" dirty="0" err="1" smtClean="0"/>
              <a:t>dalam</a:t>
            </a:r>
            <a:r>
              <a:rPr lang="en-US" sz="2800" dirty="0" smtClean="0"/>
              <a:t> </a:t>
            </a:r>
            <a:r>
              <a:rPr lang="en-US" sz="2800" dirty="0" err="1" smtClean="0"/>
              <a:t>menentukan</a:t>
            </a:r>
            <a:r>
              <a:rPr lang="en-US" sz="2800" dirty="0" smtClean="0"/>
              <a:t> </a:t>
            </a:r>
            <a:r>
              <a:rPr lang="en-US" sz="2800" dirty="0" err="1" smtClean="0"/>
              <a:t>kekurangan</a:t>
            </a:r>
            <a:r>
              <a:rPr lang="en-US" sz="2800" dirty="0" smtClean="0"/>
              <a:t> </a:t>
            </a:r>
            <a:r>
              <a:rPr lang="en-US" sz="2800" dirty="0" err="1" smtClean="0"/>
              <a:t>persediaan</a:t>
            </a:r>
            <a:r>
              <a:rPr lang="en-US" sz="2800" dirty="0" smtClean="0"/>
              <a:t>. </a:t>
            </a:r>
          </a:p>
          <a:p>
            <a:pPr marL="971550" lvl="1" indent="-514350" algn="just">
              <a:lnSpc>
                <a:spcPct val="150000"/>
              </a:lnSpc>
              <a:buFont typeface="+mj-lt"/>
              <a:buAutoNum type="arabicPeriod"/>
            </a:pPr>
            <a:r>
              <a:rPr lang="en-US" sz="2800" dirty="0" err="1" smtClean="0"/>
              <a:t>Mengatur</a:t>
            </a:r>
            <a:r>
              <a:rPr lang="en-US" sz="2800" dirty="0" smtClean="0"/>
              <a:t> </a:t>
            </a:r>
            <a:r>
              <a:rPr lang="en-US" sz="2800" dirty="0" err="1" smtClean="0"/>
              <a:t>jumlah</a:t>
            </a:r>
            <a:r>
              <a:rPr lang="en-US" sz="2800" dirty="0" smtClean="0"/>
              <a:t> </a:t>
            </a:r>
            <a:r>
              <a:rPr lang="en-US" sz="2800" dirty="0" err="1" smtClean="0"/>
              <a:t>barang</a:t>
            </a:r>
            <a:r>
              <a:rPr lang="en-US" sz="2800" dirty="0" smtClean="0"/>
              <a:t> </a:t>
            </a:r>
            <a:r>
              <a:rPr lang="en-US" sz="2800" dirty="0" err="1" smtClean="0"/>
              <a:t>dagangan</a:t>
            </a:r>
            <a:r>
              <a:rPr lang="en-US" sz="2800" dirty="0" smtClean="0"/>
              <a:t> </a:t>
            </a:r>
            <a:r>
              <a:rPr lang="en-US" sz="2800" dirty="0" err="1" smtClean="0"/>
              <a:t>di</a:t>
            </a:r>
            <a:r>
              <a:rPr lang="en-US" sz="2800" dirty="0" smtClean="0"/>
              <a:t> </a:t>
            </a:r>
            <a:r>
              <a:rPr lang="en-US" sz="2800" dirty="0" err="1" smtClean="0"/>
              <a:t>tangan</a:t>
            </a:r>
            <a:r>
              <a:rPr lang="en-US" sz="2800" dirty="0" smtClean="0"/>
              <a:t>. </a:t>
            </a:r>
          </a:p>
          <a:p>
            <a:pPr marL="971550" lvl="1" indent="-514350" algn="just">
              <a:lnSpc>
                <a:spcPct val="150000"/>
              </a:lnSpc>
              <a:buFont typeface="+mj-lt"/>
              <a:buAutoNum type="arabicPeriod"/>
            </a:pPr>
            <a:r>
              <a:rPr lang="en-US" sz="2800" dirty="0" err="1" smtClean="0"/>
              <a:t>Informasi</a:t>
            </a:r>
            <a:r>
              <a:rPr lang="en-US" sz="2800" dirty="0" smtClean="0"/>
              <a:t> </a:t>
            </a:r>
            <a:r>
              <a:rPr lang="en-US" sz="2800" dirty="0" err="1" smtClean="0"/>
              <a:t>asuransi</a:t>
            </a:r>
            <a:endParaRPr lang="en-US" sz="2800" dirty="0" smtClean="0"/>
          </a:p>
        </p:txBody>
      </p:sp>
    </p:spTree>
    <p:extLst>
      <p:ext uri="{BB962C8B-B14F-4D97-AF65-F5344CB8AC3E}">
        <p14:creationId xmlns="" xmlns:p14="http://schemas.microsoft.com/office/powerpoint/2010/main" val="2720491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Penyajian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222426" y="1161530"/>
            <a:ext cx="11714205" cy="5262979"/>
          </a:xfrm>
          <a:prstGeom prst="rect">
            <a:avLst/>
          </a:prstGeom>
          <a:noFill/>
        </p:spPr>
        <p:txBody>
          <a:bodyPr wrap="square" rtlCol="0">
            <a:spAutoFit/>
          </a:bodyPr>
          <a:lstStyle/>
          <a:p>
            <a:pPr algn="just"/>
            <a:r>
              <a:rPr lang="en-US" sz="2400" dirty="0" err="1" smtClean="0"/>
              <a:t>Standar</a:t>
            </a:r>
            <a:r>
              <a:rPr lang="en-US" sz="2400" dirty="0" smtClean="0"/>
              <a:t> </a:t>
            </a:r>
            <a:r>
              <a:rPr lang="en-US" sz="2400" dirty="0" err="1" smtClean="0"/>
              <a:t>Akuntansi</a:t>
            </a:r>
            <a:r>
              <a:rPr lang="en-US" sz="2400" dirty="0" smtClean="0"/>
              <a:t> </a:t>
            </a:r>
            <a:r>
              <a:rPr lang="en-US" sz="2400" dirty="0" err="1" smtClean="0"/>
              <a:t>memerlukan</a:t>
            </a:r>
            <a:r>
              <a:rPr lang="en-US" sz="2400" dirty="0" smtClean="0"/>
              <a:t> </a:t>
            </a:r>
            <a:r>
              <a:rPr lang="en-US" sz="2400" dirty="0" err="1" smtClean="0"/>
              <a:t>pengungkapan</a:t>
            </a:r>
            <a:r>
              <a:rPr lang="en-US" sz="2400" dirty="0" smtClean="0"/>
              <a:t>: </a:t>
            </a:r>
          </a:p>
          <a:p>
            <a:pPr marL="457200" lvl="0" indent="-457200" algn="just">
              <a:buFont typeface="+mj-lt"/>
              <a:buAutoNum type="arabicPeriod"/>
            </a:pPr>
            <a:r>
              <a:rPr lang="en-US" sz="2400" dirty="0" err="1" smtClean="0"/>
              <a:t>Kebijakan</a:t>
            </a:r>
            <a:r>
              <a:rPr lang="en-US" sz="2400" dirty="0" smtClean="0"/>
              <a:t>  </a:t>
            </a:r>
            <a:r>
              <a:rPr lang="en-US" sz="2400" dirty="0" err="1" smtClean="0"/>
              <a:t>akuntansi</a:t>
            </a:r>
            <a:r>
              <a:rPr lang="en-US" sz="2400" dirty="0" smtClean="0"/>
              <a:t>  </a:t>
            </a:r>
            <a:r>
              <a:rPr lang="en-US" sz="2400" dirty="0" err="1" smtClean="0"/>
              <a:t>diadopsi</a:t>
            </a:r>
            <a:r>
              <a:rPr lang="en-US" sz="2400" dirty="0" smtClean="0"/>
              <a:t>  </a:t>
            </a:r>
            <a:r>
              <a:rPr lang="en-US" sz="2400" dirty="0" err="1" smtClean="0"/>
              <a:t>untuk</a:t>
            </a:r>
            <a:r>
              <a:rPr lang="en-US" sz="2400" dirty="0" smtClean="0"/>
              <a:t>  </a:t>
            </a:r>
            <a:r>
              <a:rPr lang="en-US" sz="2400" dirty="0" err="1" smtClean="0"/>
              <a:t>mengukur</a:t>
            </a:r>
            <a:r>
              <a:rPr lang="en-US" sz="2400" dirty="0" smtClean="0"/>
              <a:t>  </a:t>
            </a:r>
            <a:r>
              <a:rPr lang="en-US" sz="2400" dirty="0" err="1" smtClean="0"/>
              <a:t>persediaan</a:t>
            </a:r>
            <a:r>
              <a:rPr lang="en-US" sz="2400" dirty="0" smtClean="0"/>
              <a:t>,  </a:t>
            </a:r>
            <a:r>
              <a:rPr lang="en-US" sz="2400" dirty="0" err="1" smtClean="0"/>
              <a:t>termasuk</a:t>
            </a:r>
            <a:r>
              <a:rPr lang="en-US" sz="2400" dirty="0" smtClean="0"/>
              <a:t>  formula </a:t>
            </a:r>
            <a:r>
              <a:rPr lang="en-US" sz="2400" dirty="0" err="1" smtClean="0"/>
              <a:t>rumus</a:t>
            </a:r>
            <a:r>
              <a:rPr lang="en-US" sz="2400" dirty="0" smtClean="0"/>
              <a:t> </a:t>
            </a:r>
            <a:r>
              <a:rPr lang="en-US" sz="2400" dirty="0" err="1" smtClean="0"/>
              <a:t>digunakan</a:t>
            </a:r>
            <a:r>
              <a:rPr lang="en-US" sz="2400" dirty="0" smtClean="0"/>
              <a:t> </a:t>
            </a:r>
            <a:r>
              <a:rPr lang="en-US" sz="2400" i="1" dirty="0" smtClean="0"/>
              <a:t>(weighted-average, FIFO).</a:t>
            </a:r>
            <a:r>
              <a:rPr lang="en-US" sz="2400" dirty="0" smtClean="0"/>
              <a:t> </a:t>
            </a:r>
          </a:p>
          <a:p>
            <a:pPr marL="457200" lvl="0" indent="-457200" algn="just">
              <a:buFont typeface="+mj-lt"/>
              <a:buAutoNum type="arabicPeriod"/>
            </a:pPr>
            <a:r>
              <a:rPr lang="en-US" sz="2400" dirty="0" smtClean="0"/>
              <a:t>Total  </a:t>
            </a:r>
            <a:r>
              <a:rPr lang="en-US" sz="2400" dirty="0" err="1" smtClean="0"/>
              <a:t>jumlah</a:t>
            </a:r>
            <a:r>
              <a:rPr lang="en-US" sz="2400" dirty="0" smtClean="0"/>
              <a:t>  </a:t>
            </a:r>
            <a:r>
              <a:rPr lang="en-US" sz="2400" dirty="0" err="1" smtClean="0"/>
              <a:t>simpanan</a:t>
            </a:r>
            <a:r>
              <a:rPr lang="en-US" sz="2400" dirty="0" smtClean="0"/>
              <a:t>  </a:t>
            </a:r>
            <a:r>
              <a:rPr lang="en-US" sz="2400" dirty="0" err="1" smtClean="0"/>
              <a:t>persediaan</a:t>
            </a:r>
            <a:r>
              <a:rPr lang="en-US" sz="2400" dirty="0" smtClean="0"/>
              <a:t>  </a:t>
            </a:r>
            <a:r>
              <a:rPr lang="en-US" sz="2400" dirty="0" err="1" smtClean="0"/>
              <a:t>dan</a:t>
            </a:r>
            <a:r>
              <a:rPr lang="en-US" sz="2400" dirty="0" smtClean="0"/>
              <a:t>  </a:t>
            </a:r>
            <a:r>
              <a:rPr lang="en-US" sz="2400" dirty="0" err="1" smtClean="0"/>
              <a:t>jumlah</a:t>
            </a:r>
            <a:r>
              <a:rPr lang="en-US" sz="2400" dirty="0" smtClean="0"/>
              <a:t>  </a:t>
            </a:r>
            <a:r>
              <a:rPr lang="en-US" sz="2400" dirty="0" err="1" smtClean="0"/>
              <a:t>simpanan</a:t>
            </a:r>
            <a:r>
              <a:rPr lang="en-US" sz="2400" dirty="0" smtClean="0"/>
              <a:t>  </a:t>
            </a:r>
            <a:r>
              <a:rPr lang="en-US" sz="2400" dirty="0" err="1" smtClean="0"/>
              <a:t>diklasifikasikan</a:t>
            </a:r>
            <a:r>
              <a:rPr lang="en-US" sz="2400" dirty="0" smtClean="0"/>
              <a:t> (</a:t>
            </a:r>
            <a:r>
              <a:rPr lang="en-US" sz="2400" dirty="0" err="1" smtClean="0"/>
              <a:t>barang</a:t>
            </a:r>
            <a:r>
              <a:rPr lang="en-US" sz="2400" dirty="0" smtClean="0"/>
              <a:t>  </a:t>
            </a:r>
            <a:r>
              <a:rPr lang="en-US" sz="2400" dirty="0" err="1" smtClean="0"/>
              <a:t>dagang</a:t>
            </a:r>
            <a:r>
              <a:rPr lang="en-US" sz="2400" dirty="0" smtClean="0"/>
              <a:t>,  </a:t>
            </a:r>
            <a:r>
              <a:rPr lang="en-US" sz="2400" dirty="0" err="1" smtClean="0"/>
              <a:t>produksi</a:t>
            </a:r>
            <a:r>
              <a:rPr lang="en-US" sz="2400" dirty="0" smtClean="0"/>
              <a:t>  </a:t>
            </a:r>
            <a:r>
              <a:rPr lang="en-US" sz="2400" dirty="0" err="1" smtClean="0"/>
              <a:t>persediaan</a:t>
            </a:r>
            <a:r>
              <a:rPr lang="en-US" sz="2400" dirty="0" smtClean="0"/>
              <a:t>,  </a:t>
            </a:r>
            <a:r>
              <a:rPr lang="en-US" sz="2400" dirty="0" err="1" smtClean="0"/>
              <a:t>bahan</a:t>
            </a:r>
            <a:r>
              <a:rPr lang="en-US" sz="2400" dirty="0" smtClean="0"/>
              <a:t>  </a:t>
            </a:r>
            <a:r>
              <a:rPr lang="en-US" sz="2400" dirty="0" err="1" smtClean="0"/>
              <a:t>baku</a:t>
            </a:r>
            <a:r>
              <a:rPr lang="en-US" sz="2400" dirty="0" smtClean="0"/>
              <a:t>,  </a:t>
            </a:r>
            <a:r>
              <a:rPr lang="en-US" sz="2400" dirty="0" err="1" smtClean="0"/>
              <a:t>pengerjaan</a:t>
            </a:r>
            <a:r>
              <a:rPr lang="en-US" sz="2400" dirty="0" smtClean="0"/>
              <a:t>,  </a:t>
            </a:r>
            <a:r>
              <a:rPr lang="en-US" sz="2400" dirty="0" err="1" smtClean="0"/>
              <a:t>barang</a:t>
            </a:r>
            <a:r>
              <a:rPr lang="en-US" sz="2400" dirty="0" smtClean="0"/>
              <a:t> </a:t>
            </a:r>
            <a:r>
              <a:rPr lang="en-US" sz="2400" dirty="0" err="1" smtClean="0"/>
              <a:t>jadi</a:t>
            </a:r>
            <a:r>
              <a:rPr lang="en-US" sz="2400" dirty="0" smtClean="0"/>
              <a:t>). </a:t>
            </a:r>
          </a:p>
          <a:p>
            <a:pPr marL="457200" lvl="0" indent="-457200" algn="just">
              <a:buFont typeface="+mj-lt"/>
              <a:buAutoNum type="arabicPeriod"/>
            </a:pPr>
            <a:r>
              <a:rPr lang="en-US" sz="2400" dirty="0" err="1" smtClean="0"/>
              <a:t>Jumlah</a:t>
            </a:r>
            <a:r>
              <a:rPr lang="en-US" sz="2400" dirty="0" smtClean="0"/>
              <a:t> </a:t>
            </a:r>
            <a:r>
              <a:rPr lang="en-US" sz="2400" dirty="0" err="1" smtClean="0"/>
              <a:t>simpanan</a:t>
            </a:r>
            <a:r>
              <a:rPr lang="en-US" sz="2400" dirty="0" smtClean="0"/>
              <a:t> </a:t>
            </a:r>
            <a:r>
              <a:rPr lang="en-US" sz="2400" dirty="0" err="1" smtClean="0"/>
              <a:t>persediaan</a:t>
            </a:r>
            <a:r>
              <a:rPr lang="en-US" sz="2400" dirty="0" smtClean="0"/>
              <a:t> </a:t>
            </a:r>
            <a:r>
              <a:rPr lang="en-US" sz="2400" dirty="0" err="1" smtClean="0"/>
              <a:t>dihitung</a:t>
            </a:r>
            <a:r>
              <a:rPr lang="en-US" sz="2400" dirty="0" smtClean="0"/>
              <a:t> </a:t>
            </a:r>
            <a:r>
              <a:rPr lang="en-US" sz="2400" dirty="0" err="1" smtClean="0"/>
              <a:t>pada</a:t>
            </a:r>
            <a:r>
              <a:rPr lang="en-US" sz="2400" dirty="0" smtClean="0"/>
              <a:t> NRV. </a:t>
            </a:r>
          </a:p>
          <a:p>
            <a:pPr marL="457200" lvl="0" indent="-457200" algn="just">
              <a:buFont typeface="+mj-lt"/>
              <a:buAutoNum type="arabicPeriod"/>
            </a:pPr>
            <a:r>
              <a:rPr lang="en-US" sz="2400" dirty="0" err="1" smtClean="0"/>
              <a:t>Jumlah</a:t>
            </a:r>
            <a:r>
              <a:rPr lang="en-US" sz="2400" dirty="0" smtClean="0"/>
              <a:t> </a:t>
            </a:r>
            <a:r>
              <a:rPr lang="en-US" sz="2400" dirty="0" err="1" smtClean="0"/>
              <a:t>persediaan</a:t>
            </a:r>
            <a:r>
              <a:rPr lang="en-US" sz="2400" dirty="0" smtClean="0"/>
              <a:t> </a:t>
            </a:r>
            <a:r>
              <a:rPr lang="en-US" sz="2400" dirty="0" err="1" smtClean="0"/>
              <a:t>diakui</a:t>
            </a:r>
            <a:r>
              <a:rPr lang="en-US" sz="2400" dirty="0" smtClean="0"/>
              <a:t> </a:t>
            </a:r>
            <a:r>
              <a:rPr lang="en-US" sz="2400" dirty="0" err="1" smtClean="0"/>
              <a:t>sebagai</a:t>
            </a:r>
            <a:r>
              <a:rPr lang="en-US" sz="2400" dirty="0" smtClean="0"/>
              <a:t> </a:t>
            </a:r>
            <a:r>
              <a:rPr lang="en-US" sz="2400" dirty="0" err="1" smtClean="0"/>
              <a:t>beban</a:t>
            </a:r>
            <a:r>
              <a:rPr lang="en-US" sz="2400" dirty="0" smtClean="0"/>
              <a:t> </a:t>
            </a:r>
            <a:r>
              <a:rPr lang="en-US" sz="2400" dirty="0" err="1" smtClean="0"/>
              <a:t>selama</a:t>
            </a:r>
            <a:r>
              <a:rPr lang="en-US" sz="2400" dirty="0" smtClean="0"/>
              <a:t> </a:t>
            </a:r>
            <a:r>
              <a:rPr lang="en-US" sz="2400" dirty="0" err="1" smtClean="0"/>
              <a:t>periode</a:t>
            </a:r>
            <a:r>
              <a:rPr lang="en-US" sz="2400" dirty="0" smtClean="0"/>
              <a:t> </a:t>
            </a:r>
            <a:r>
              <a:rPr lang="en-US" sz="2400" dirty="0" err="1" smtClean="0"/>
              <a:t>berjalan</a:t>
            </a:r>
            <a:r>
              <a:rPr lang="en-US" sz="2400" dirty="0" smtClean="0"/>
              <a:t>. </a:t>
            </a:r>
          </a:p>
          <a:p>
            <a:pPr marL="457200" lvl="0" indent="-457200" algn="just">
              <a:buFont typeface="+mj-lt"/>
              <a:buAutoNum type="arabicPeriod"/>
            </a:pPr>
            <a:r>
              <a:rPr lang="en-US" sz="2400" dirty="0" err="1" smtClean="0"/>
              <a:t>Jumlah</a:t>
            </a:r>
            <a:r>
              <a:rPr lang="en-US" sz="2400" dirty="0" smtClean="0"/>
              <a:t>  </a:t>
            </a:r>
            <a:r>
              <a:rPr lang="en-US" sz="2400" dirty="0" err="1" smtClean="0"/>
              <a:t>dari</a:t>
            </a:r>
            <a:r>
              <a:rPr lang="en-US" sz="2400" dirty="0" smtClean="0"/>
              <a:t>  </a:t>
            </a:r>
            <a:r>
              <a:rPr lang="en-US" sz="2400" dirty="0" err="1" smtClean="0"/>
              <a:t>penghapusan</a:t>
            </a:r>
            <a:r>
              <a:rPr lang="en-US" sz="2400" dirty="0" smtClean="0"/>
              <a:t>  </a:t>
            </a:r>
            <a:r>
              <a:rPr lang="en-US" sz="2400" dirty="0" err="1" smtClean="0"/>
              <a:t>langsung</a:t>
            </a:r>
            <a:r>
              <a:rPr lang="en-US" sz="2400" dirty="0" smtClean="0"/>
              <a:t>  </a:t>
            </a:r>
            <a:r>
              <a:rPr lang="en-US" sz="2400" dirty="0" err="1" smtClean="0"/>
              <a:t>persediaan</a:t>
            </a:r>
            <a:r>
              <a:rPr lang="en-US" sz="2400" dirty="0" smtClean="0"/>
              <a:t>  </a:t>
            </a:r>
            <a:r>
              <a:rPr lang="en-US" sz="2400" dirty="0" err="1" smtClean="0"/>
              <a:t>diakui</a:t>
            </a:r>
            <a:r>
              <a:rPr lang="en-US" sz="2400" dirty="0" smtClean="0"/>
              <a:t>  </a:t>
            </a:r>
            <a:r>
              <a:rPr lang="en-US" sz="2400" dirty="0" err="1" smtClean="0"/>
              <a:t>sebagai</a:t>
            </a:r>
            <a:r>
              <a:rPr lang="en-US" sz="2400" dirty="0" smtClean="0"/>
              <a:t>  </a:t>
            </a:r>
            <a:r>
              <a:rPr lang="en-US" sz="2400" dirty="0" err="1" smtClean="0"/>
              <a:t>beban</a:t>
            </a:r>
            <a:r>
              <a:rPr lang="en-US" sz="2400" dirty="0" smtClean="0"/>
              <a:t>  </a:t>
            </a:r>
            <a:r>
              <a:rPr lang="en-US" sz="2400" dirty="0" err="1" smtClean="0"/>
              <a:t>dalam</a:t>
            </a:r>
            <a:r>
              <a:rPr lang="en-US" sz="2400" dirty="0" smtClean="0"/>
              <a:t> </a:t>
            </a:r>
            <a:r>
              <a:rPr lang="en-US" sz="2400" dirty="0" err="1" smtClean="0"/>
              <a:t>periode</a:t>
            </a:r>
            <a:r>
              <a:rPr lang="en-US" sz="2400" dirty="0" smtClean="0"/>
              <a:t>  </a:t>
            </a:r>
            <a:r>
              <a:rPr lang="en-US" sz="2400" dirty="0" err="1" smtClean="0"/>
              <a:t>berjalan</a:t>
            </a:r>
            <a:r>
              <a:rPr lang="en-US" sz="2400" dirty="0" smtClean="0"/>
              <a:t>  </a:t>
            </a:r>
            <a:r>
              <a:rPr lang="en-US" sz="2400" dirty="0" err="1" smtClean="0"/>
              <a:t>dan</a:t>
            </a:r>
            <a:r>
              <a:rPr lang="en-US" sz="2400" dirty="0" smtClean="0"/>
              <a:t>  </a:t>
            </a:r>
            <a:r>
              <a:rPr lang="en-US" sz="2400" dirty="0" err="1" smtClean="0"/>
              <a:t>jumlah</a:t>
            </a:r>
            <a:r>
              <a:rPr lang="en-US" sz="2400" dirty="0" smtClean="0"/>
              <a:t>  </a:t>
            </a:r>
            <a:r>
              <a:rPr lang="en-US" sz="2400" dirty="0" err="1" smtClean="0"/>
              <a:t>dari</a:t>
            </a:r>
            <a:r>
              <a:rPr lang="en-US" sz="2400" dirty="0" smtClean="0"/>
              <a:t>  </a:t>
            </a:r>
            <a:r>
              <a:rPr lang="en-US" sz="2400" dirty="0" err="1" smtClean="0"/>
              <a:t>pembalikan</a:t>
            </a:r>
            <a:r>
              <a:rPr lang="en-US" sz="2400" dirty="0" smtClean="0"/>
              <a:t>  </a:t>
            </a:r>
            <a:r>
              <a:rPr lang="en-US" sz="2400" dirty="0" err="1" smtClean="0"/>
              <a:t>penghapusan</a:t>
            </a:r>
            <a:r>
              <a:rPr lang="en-US" sz="2400" dirty="0" smtClean="0"/>
              <a:t>  </a:t>
            </a:r>
            <a:r>
              <a:rPr lang="en-US" sz="2400" dirty="0" err="1" smtClean="0"/>
              <a:t>langsung</a:t>
            </a:r>
            <a:r>
              <a:rPr lang="en-US" sz="2400" dirty="0" smtClean="0"/>
              <a:t>  </a:t>
            </a:r>
            <a:r>
              <a:rPr lang="en-US" sz="2400" dirty="0" err="1" smtClean="0"/>
              <a:t>diakui</a:t>
            </a:r>
            <a:r>
              <a:rPr lang="en-US" sz="2400" dirty="0" smtClean="0"/>
              <a:t> </a:t>
            </a:r>
            <a:r>
              <a:rPr lang="en-US" sz="2400" dirty="0" err="1" smtClean="0"/>
              <a:t>sebagai</a:t>
            </a:r>
            <a:r>
              <a:rPr lang="en-US" sz="2400" dirty="0" smtClean="0"/>
              <a:t> </a:t>
            </a:r>
            <a:r>
              <a:rPr lang="en-US" sz="2400" dirty="0" err="1" smtClean="0"/>
              <a:t>pengurangan</a:t>
            </a:r>
            <a:r>
              <a:rPr lang="en-US" sz="2400" dirty="0" smtClean="0"/>
              <a:t> </a:t>
            </a:r>
            <a:r>
              <a:rPr lang="en-US" sz="2400" dirty="0" err="1" smtClean="0"/>
              <a:t>biaya</a:t>
            </a:r>
            <a:r>
              <a:rPr lang="en-US" sz="2400" dirty="0" smtClean="0"/>
              <a:t> </a:t>
            </a:r>
            <a:r>
              <a:rPr lang="en-US" sz="2400" dirty="0" err="1" smtClean="0"/>
              <a:t>dalam</a:t>
            </a:r>
            <a:r>
              <a:rPr lang="en-US" sz="2400" dirty="0" smtClean="0"/>
              <a:t> </a:t>
            </a:r>
            <a:r>
              <a:rPr lang="en-US" sz="2400" dirty="0" err="1" smtClean="0"/>
              <a:t>berjalan</a:t>
            </a:r>
            <a:r>
              <a:rPr lang="en-US" sz="2400" dirty="0" smtClean="0"/>
              <a:t> </a:t>
            </a:r>
            <a:r>
              <a:rPr lang="en-US" sz="2400" dirty="0" err="1" smtClean="0"/>
              <a:t>periode</a:t>
            </a:r>
            <a:r>
              <a:rPr lang="en-US" sz="2400" dirty="0" smtClean="0"/>
              <a:t>. </a:t>
            </a:r>
          </a:p>
          <a:p>
            <a:pPr marL="457200" lvl="0" indent="-457200" algn="just">
              <a:buFont typeface="+mj-lt"/>
              <a:buAutoNum type="arabicPeriod"/>
            </a:pPr>
            <a:r>
              <a:rPr lang="en-US" sz="2400" dirty="0" err="1" smtClean="0"/>
              <a:t>Keadaan</a:t>
            </a:r>
            <a:r>
              <a:rPr lang="en-US" sz="2400" dirty="0" smtClean="0"/>
              <a:t>  </a:t>
            </a:r>
            <a:r>
              <a:rPr lang="en-US" sz="2400" dirty="0" err="1" smtClean="0"/>
              <a:t>atau</a:t>
            </a:r>
            <a:r>
              <a:rPr lang="en-US" sz="2400" dirty="0" smtClean="0"/>
              <a:t>  </a:t>
            </a:r>
            <a:r>
              <a:rPr lang="en-US" sz="2400" dirty="0" err="1" smtClean="0"/>
              <a:t>peristiwa</a:t>
            </a:r>
            <a:r>
              <a:rPr lang="en-US" sz="2400" dirty="0" smtClean="0"/>
              <a:t>  yang  </a:t>
            </a:r>
            <a:r>
              <a:rPr lang="en-US" sz="2400" dirty="0" err="1" smtClean="0"/>
              <a:t>menyebabkan</a:t>
            </a:r>
            <a:r>
              <a:rPr lang="en-US" sz="2400" dirty="0" smtClean="0"/>
              <a:t>  </a:t>
            </a:r>
            <a:r>
              <a:rPr lang="en-US" sz="2400" dirty="0" err="1" smtClean="0"/>
              <a:t>pembalikan</a:t>
            </a:r>
            <a:r>
              <a:rPr lang="en-US" sz="2400" dirty="0" smtClean="0"/>
              <a:t>  </a:t>
            </a:r>
            <a:r>
              <a:rPr lang="en-US" sz="2400" dirty="0" err="1" smtClean="0"/>
              <a:t>penghapusan</a:t>
            </a:r>
            <a:r>
              <a:rPr lang="en-US" sz="2400" dirty="0" smtClean="0"/>
              <a:t> </a:t>
            </a:r>
            <a:r>
              <a:rPr lang="en-US" sz="2400" dirty="0" err="1" smtClean="0"/>
              <a:t>persediaan</a:t>
            </a:r>
            <a:r>
              <a:rPr lang="en-US" sz="2400" dirty="0" smtClean="0"/>
              <a:t>. </a:t>
            </a:r>
          </a:p>
          <a:p>
            <a:pPr marL="457200" lvl="0" indent="-457200" algn="just">
              <a:buFont typeface="+mj-lt"/>
              <a:buAutoNum type="arabicPeriod"/>
            </a:pPr>
            <a:r>
              <a:rPr lang="en-US" sz="2400" dirty="0" err="1" smtClean="0"/>
              <a:t>Jumlah</a:t>
            </a:r>
            <a:r>
              <a:rPr lang="en-US" sz="2400" dirty="0" smtClean="0"/>
              <a:t>  </a:t>
            </a:r>
            <a:r>
              <a:rPr lang="en-US" sz="2400" dirty="0" err="1" smtClean="0"/>
              <a:t>simpanan</a:t>
            </a:r>
            <a:r>
              <a:rPr lang="en-US" sz="2400" dirty="0" smtClean="0"/>
              <a:t>  </a:t>
            </a:r>
            <a:r>
              <a:rPr lang="en-US" sz="2400" dirty="0" err="1" smtClean="0"/>
              <a:t>persediaan</a:t>
            </a:r>
            <a:r>
              <a:rPr lang="en-US" sz="2400" dirty="0" smtClean="0"/>
              <a:t>  </a:t>
            </a:r>
            <a:r>
              <a:rPr lang="en-US" sz="2400" dirty="0" err="1" smtClean="0"/>
              <a:t>berfungsi</a:t>
            </a:r>
            <a:r>
              <a:rPr lang="en-US" sz="2400" dirty="0" smtClean="0"/>
              <a:t>  </a:t>
            </a:r>
            <a:r>
              <a:rPr lang="en-US" sz="2400" dirty="0" err="1" smtClean="0"/>
              <a:t>sebagai</a:t>
            </a:r>
            <a:r>
              <a:rPr lang="en-US" sz="2400" dirty="0" smtClean="0"/>
              <a:t>  </a:t>
            </a:r>
            <a:r>
              <a:rPr lang="en-US" sz="2400" dirty="0" err="1" smtClean="0"/>
              <a:t>jaminan</a:t>
            </a:r>
            <a:r>
              <a:rPr lang="en-US" sz="2400" dirty="0" smtClean="0"/>
              <a:t>  </a:t>
            </a:r>
            <a:r>
              <a:rPr lang="en-US" sz="2400" dirty="0" err="1" smtClean="0"/>
              <a:t>atas</a:t>
            </a:r>
            <a:r>
              <a:rPr lang="en-US" sz="2400" dirty="0" smtClean="0"/>
              <a:t>  </a:t>
            </a:r>
            <a:r>
              <a:rPr lang="en-US" sz="2400" dirty="0" err="1" smtClean="0"/>
              <a:t>kewajiban</a:t>
            </a:r>
            <a:r>
              <a:rPr lang="en-US" sz="2400" dirty="0" smtClean="0"/>
              <a:t>,  </a:t>
            </a:r>
            <a:r>
              <a:rPr lang="en-US" sz="2400" dirty="0" err="1" smtClean="0"/>
              <a:t>jika</a:t>
            </a:r>
            <a:r>
              <a:rPr lang="en-US" sz="2400" dirty="0" smtClean="0"/>
              <a:t> </a:t>
            </a:r>
            <a:r>
              <a:rPr lang="en-US" sz="2400" dirty="0" err="1" smtClean="0"/>
              <a:t>ada</a:t>
            </a:r>
            <a:r>
              <a:rPr lang="en-US" sz="2400" dirty="0" smtClean="0"/>
              <a:t>.</a:t>
            </a:r>
          </a:p>
        </p:txBody>
      </p:sp>
    </p:spTree>
    <p:extLst>
      <p:ext uri="{BB962C8B-B14F-4D97-AF65-F5344CB8AC3E}">
        <p14:creationId xmlns="" xmlns:p14="http://schemas.microsoft.com/office/powerpoint/2010/main" val="272049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Analisis</a:t>
            </a:r>
            <a:r>
              <a:rPr lang="en-US" sz="3200" b="1" dirty="0" smtClean="0">
                <a:solidFill>
                  <a:schemeClr val="tx1"/>
                </a:solidFill>
              </a:rPr>
              <a:t> </a:t>
            </a:r>
            <a:r>
              <a:rPr lang="en-US" sz="3200" b="1" dirty="0" err="1" smtClean="0">
                <a:solidFill>
                  <a:schemeClr val="tx1"/>
                </a:solidFill>
              </a:rPr>
              <a:t>Persediaan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494270" y="1433384"/>
            <a:ext cx="10824519" cy="2597827"/>
          </a:xfrm>
          <a:prstGeom prst="rect">
            <a:avLst/>
          </a:prstGeom>
          <a:noFill/>
        </p:spPr>
        <p:txBody>
          <a:bodyPr wrap="square" rtlCol="0">
            <a:spAutoFit/>
          </a:bodyPr>
          <a:lstStyle/>
          <a:p>
            <a:pPr algn="just">
              <a:lnSpc>
                <a:spcPct val="150000"/>
              </a:lnSpc>
            </a:pPr>
            <a:r>
              <a:rPr lang="en-US" sz="2800" i="1" dirty="0" smtClean="0"/>
              <a:t>Common  ratio</a:t>
            </a:r>
            <a:r>
              <a:rPr lang="en-US" sz="2800" dirty="0" smtClean="0"/>
              <a:t>  yang  </a:t>
            </a:r>
            <a:r>
              <a:rPr lang="en-US" sz="2800" dirty="0" err="1" smtClean="0"/>
              <a:t>digunakan</a:t>
            </a:r>
            <a:r>
              <a:rPr lang="en-US" sz="2800" dirty="0" smtClean="0"/>
              <a:t>  </a:t>
            </a:r>
            <a:r>
              <a:rPr lang="en-US" sz="2800" dirty="0" err="1" smtClean="0"/>
              <a:t>dalam</a:t>
            </a:r>
            <a:r>
              <a:rPr lang="en-US" sz="2800" dirty="0" smtClean="0"/>
              <a:t>  </a:t>
            </a:r>
            <a:r>
              <a:rPr lang="en-US" sz="2800" dirty="0" err="1" smtClean="0"/>
              <a:t>manajemen</a:t>
            </a:r>
            <a:r>
              <a:rPr lang="en-US" sz="2800" dirty="0" smtClean="0"/>
              <a:t>  </a:t>
            </a:r>
            <a:r>
              <a:rPr lang="en-US" sz="2800" dirty="0" err="1" smtClean="0"/>
              <a:t>dan</a:t>
            </a:r>
            <a:r>
              <a:rPr lang="en-US" sz="2800" dirty="0" smtClean="0"/>
              <a:t>  </a:t>
            </a:r>
            <a:r>
              <a:rPr lang="en-US" sz="2800" dirty="0" err="1" smtClean="0"/>
              <a:t>evaluasi</a:t>
            </a:r>
            <a:r>
              <a:rPr lang="en-US" sz="2800" dirty="0" smtClean="0"/>
              <a:t>  </a:t>
            </a:r>
            <a:r>
              <a:rPr lang="en-US" sz="2800" dirty="0" err="1" smtClean="0"/>
              <a:t>tingkat</a:t>
            </a:r>
            <a:r>
              <a:rPr lang="en-US" sz="2800" dirty="0" smtClean="0"/>
              <a:t> </a:t>
            </a:r>
            <a:r>
              <a:rPr lang="en-US" sz="2800" dirty="0" err="1" smtClean="0"/>
              <a:t>persediaan</a:t>
            </a:r>
            <a:r>
              <a:rPr lang="en-US" sz="2800" dirty="0" smtClean="0"/>
              <a:t>  </a:t>
            </a:r>
            <a:r>
              <a:rPr lang="en-US" sz="2800" dirty="0" err="1" smtClean="0"/>
              <a:t>adalah</a:t>
            </a:r>
            <a:r>
              <a:rPr lang="en-US" sz="2800" dirty="0" smtClean="0"/>
              <a:t>  </a:t>
            </a:r>
            <a:r>
              <a:rPr lang="en-US" sz="2800" i="1" dirty="0" smtClean="0"/>
              <a:t>inventory  turnover</a:t>
            </a:r>
            <a:r>
              <a:rPr lang="en-US" sz="2800" dirty="0" smtClean="0"/>
              <a:t>  (</a:t>
            </a:r>
            <a:r>
              <a:rPr lang="en-US" sz="2800" dirty="0" err="1" smtClean="0"/>
              <a:t>pengembalian</a:t>
            </a:r>
            <a:r>
              <a:rPr lang="en-US" sz="2800" dirty="0" smtClean="0"/>
              <a:t>  </a:t>
            </a:r>
            <a:r>
              <a:rPr lang="en-US" sz="2800" dirty="0" err="1" smtClean="0"/>
              <a:t>persediaan</a:t>
            </a:r>
            <a:r>
              <a:rPr lang="en-US" sz="2800" dirty="0" smtClean="0"/>
              <a:t>)  </a:t>
            </a:r>
            <a:r>
              <a:rPr lang="en-US" sz="2800" dirty="0" err="1" smtClean="0"/>
              <a:t>dan</a:t>
            </a:r>
            <a:r>
              <a:rPr lang="en-US" sz="2800" dirty="0" smtClean="0"/>
              <a:t> </a:t>
            </a:r>
            <a:r>
              <a:rPr lang="en-US" sz="2800" i="1" dirty="0" smtClean="0"/>
              <a:t>average days to sell the inventory. </a:t>
            </a:r>
            <a:endParaRPr lang="en-US" sz="2800" dirty="0" smtClean="0"/>
          </a:p>
        </p:txBody>
      </p:sp>
      <p:grpSp>
        <p:nvGrpSpPr>
          <p:cNvPr id="8" name="Group 7">
            <a:extLst>
              <a:ext uri="{FF2B5EF4-FFF2-40B4-BE49-F238E27FC236}">
                <a16:creationId xmlns="" xmlns:a16="http://schemas.microsoft.com/office/drawing/2014/main" id="{66D8CAAA-6192-4146-A1AA-B687BA2969DF}"/>
              </a:ext>
            </a:extLst>
          </p:cNvPr>
          <p:cNvGrpSpPr/>
          <p:nvPr/>
        </p:nvGrpSpPr>
        <p:grpSpPr>
          <a:xfrm>
            <a:off x="9175596" y="3462857"/>
            <a:ext cx="1850760" cy="3130828"/>
            <a:chOff x="9405464" y="1817229"/>
            <a:chExt cx="1850760" cy="3130828"/>
          </a:xfrm>
        </p:grpSpPr>
        <p:grpSp>
          <p:nvGrpSpPr>
            <p:cNvPr id="9" name="Group 8">
              <a:extLst>
                <a:ext uri="{FF2B5EF4-FFF2-40B4-BE49-F238E27FC236}">
                  <a16:creationId xmlns="" xmlns:a16="http://schemas.microsoft.com/office/drawing/2014/main" id="{7F455F7C-CE3B-42A8-BFCB-099C294D202D}"/>
                </a:ext>
              </a:extLst>
            </p:cNvPr>
            <p:cNvGrpSpPr/>
            <p:nvPr/>
          </p:nvGrpSpPr>
          <p:grpSpPr>
            <a:xfrm>
              <a:off x="9405465" y="2829235"/>
              <a:ext cx="1739357" cy="2118824"/>
              <a:chOff x="8639132" y="3031449"/>
              <a:chExt cx="2538542" cy="3092368"/>
            </a:xfrm>
          </p:grpSpPr>
          <p:grpSp>
            <p:nvGrpSpPr>
              <p:cNvPr id="17" name="Group 16">
                <a:extLst>
                  <a:ext uri="{FF2B5EF4-FFF2-40B4-BE49-F238E27FC236}">
                    <a16:creationId xmlns="" xmlns:a16="http://schemas.microsoft.com/office/drawing/2014/main" id="{86592C6C-3420-4E81-B31C-3AA83A7E578D}"/>
                  </a:ext>
                </a:extLst>
              </p:cNvPr>
              <p:cNvGrpSpPr/>
              <p:nvPr/>
            </p:nvGrpSpPr>
            <p:grpSpPr>
              <a:xfrm>
                <a:off x="9361227" y="4899627"/>
                <a:ext cx="1422003" cy="1224190"/>
                <a:chOff x="5580112" y="4160675"/>
                <a:chExt cx="2016224" cy="1735751"/>
              </a:xfrm>
            </p:grpSpPr>
            <p:sp>
              <p:nvSpPr>
                <p:cNvPr id="27" name="Trapezoid 1">
                  <a:extLst>
                    <a:ext uri="{FF2B5EF4-FFF2-40B4-BE49-F238E27FC236}">
                      <a16:creationId xmlns=""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rapezoid 6">
                  <a:extLst>
                    <a:ext uri="{FF2B5EF4-FFF2-40B4-BE49-F238E27FC236}">
                      <a16:creationId xmlns=""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8" name="Freeform 9">
                <a:extLst>
                  <a:ext uri="{FF2B5EF4-FFF2-40B4-BE49-F238E27FC236}">
                    <a16:creationId xmlns=""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9" name="Group 18">
                <a:extLst>
                  <a:ext uri="{FF2B5EF4-FFF2-40B4-BE49-F238E27FC236}">
                    <a16:creationId xmlns=""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25" name="Freeform 3">
                  <a:extLst>
                    <a:ext uri="{FF2B5EF4-FFF2-40B4-BE49-F238E27FC236}">
                      <a16:creationId xmlns=""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4">
                  <a:extLst>
                    <a:ext uri="{FF2B5EF4-FFF2-40B4-BE49-F238E27FC236}">
                      <a16:creationId xmlns=""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 xmlns:a16="http://schemas.microsoft.com/office/drawing/2014/main" id="{76022257-4262-419A-8741-066394107578}"/>
                  </a:ext>
                </a:extLst>
              </p:cNvPr>
              <p:cNvGrpSpPr/>
              <p:nvPr/>
            </p:nvGrpSpPr>
            <p:grpSpPr>
              <a:xfrm rot="5400000">
                <a:off x="10163426" y="3352603"/>
                <a:ext cx="830969" cy="1197527"/>
                <a:chOff x="967240" y="3289369"/>
                <a:chExt cx="1100200" cy="1585520"/>
              </a:xfrm>
            </p:grpSpPr>
            <p:sp>
              <p:nvSpPr>
                <p:cNvPr id="23" name="Freeform 16">
                  <a:extLst>
                    <a:ext uri="{FF2B5EF4-FFF2-40B4-BE49-F238E27FC236}">
                      <a16:creationId xmlns=""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7">
                  <a:extLst>
                    <a:ext uri="{FF2B5EF4-FFF2-40B4-BE49-F238E27FC236}">
                      <a16:creationId xmlns=""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Freeform 19">
                <a:extLst>
                  <a:ext uri="{FF2B5EF4-FFF2-40B4-BE49-F238E27FC236}">
                    <a16:creationId xmlns=""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Chord 23">
                <a:extLst>
                  <a:ext uri="{FF2B5EF4-FFF2-40B4-BE49-F238E27FC236}">
                    <a16:creationId xmlns=""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0" name="타원 4">
              <a:extLst>
                <a:ext uri="{FF2B5EF4-FFF2-40B4-BE49-F238E27FC236}">
                  <a16:creationId xmlns=""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1">
              <a:extLst>
                <a:ext uri="{FF2B5EF4-FFF2-40B4-BE49-F238E27FC236}">
                  <a16:creationId xmlns=""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Rectangle 21">
              <a:extLst>
                <a:ext uri="{FF2B5EF4-FFF2-40B4-BE49-F238E27FC236}">
                  <a16:creationId xmlns=""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21">
              <a:extLst>
                <a:ext uri="{FF2B5EF4-FFF2-40B4-BE49-F238E27FC236}">
                  <a16:creationId xmlns=""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Block Arc 11">
              <a:extLst>
                <a:ext uri="{FF2B5EF4-FFF2-40B4-BE49-F238E27FC236}">
                  <a16:creationId xmlns=""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 xmlns:p14="http://schemas.microsoft.com/office/powerpoint/2010/main" val="2720491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Rasio</a:t>
            </a:r>
            <a:r>
              <a:rPr lang="en-US" sz="3200" b="1" dirty="0" smtClean="0">
                <a:solidFill>
                  <a:schemeClr val="tx1"/>
                </a:solidFill>
              </a:rPr>
              <a:t> </a:t>
            </a:r>
            <a:r>
              <a:rPr lang="en-US" sz="3200" b="1" dirty="0" err="1" smtClean="0">
                <a:solidFill>
                  <a:schemeClr val="tx1"/>
                </a:solidFill>
              </a:rPr>
              <a:t>Pengembalian</a:t>
            </a:r>
            <a:r>
              <a:rPr lang="en-US" sz="3200" b="1" dirty="0" smtClean="0">
                <a:solidFill>
                  <a:schemeClr val="tx1"/>
                </a:solidFill>
              </a:rPr>
              <a:t> </a:t>
            </a:r>
            <a:r>
              <a:rPr lang="en-US" sz="3200" b="1" dirty="0" err="1" smtClean="0">
                <a:solidFill>
                  <a:schemeClr val="tx1"/>
                </a:solidFill>
              </a:rPr>
              <a:t>Persediaan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93123" y="1260389"/>
            <a:ext cx="11071655" cy="3347840"/>
          </a:xfrm>
          <a:prstGeom prst="rect">
            <a:avLst/>
          </a:prstGeom>
          <a:noFill/>
        </p:spPr>
        <p:txBody>
          <a:bodyPr wrap="square" rtlCol="0">
            <a:spAutoFit/>
          </a:bodyPr>
          <a:lstStyle/>
          <a:p>
            <a:pPr algn="just">
              <a:lnSpc>
                <a:spcPct val="150000"/>
              </a:lnSpc>
            </a:pPr>
            <a:r>
              <a:rPr lang="en-US" sz="2400" dirty="0" err="1" smtClean="0"/>
              <a:t>Menghitung</a:t>
            </a:r>
            <a:r>
              <a:rPr lang="en-US" sz="2400" dirty="0" smtClean="0"/>
              <a:t> </a:t>
            </a:r>
            <a:r>
              <a:rPr lang="en-US" sz="2400" dirty="0" err="1" smtClean="0"/>
              <a:t>jumlah</a:t>
            </a:r>
            <a:r>
              <a:rPr lang="en-US" sz="2400" dirty="0" smtClean="0"/>
              <a:t> </a:t>
            </a:r>
            <a:r>
              <a:rPr lang="en-US" sz="2400" dirty="0" err="1" smtClean="0"/>
              <a:t>waktu</a:t>
            </a:r>
            <a:r>
              <a:rPr lang="en-US" sz="2400" dirty="0" smtClean="0"/>
              <a:t> rata-rata </a:t>
            </a:r>
            <a:r>
              <a:rPr lang="en-US" sz="2400" dirty="0" err="1" smtClean="0"/>
              <a:t>perusahaan</a:t>
            </a:r>
            <a:r>
              <a:rPr lang="en-US" sz="2400" dirty="0" smtClean="0"/>
              <a:t> </a:t>
            </a:r>
            <a:r>
              <a:rPr lang="en-US" sz="2400" dirty="0" err="1" smtClean="0"/>
              <a:t>menjual</a:t>
            </a:r>
            <a:r>
              <a:rPr lang="en-US" sz="2400" dirty="0" smtClean="0"/>
              <a:t> </a:t>
            </a:r>
            <a:r>
              <a:rPr lang="en-US" sz="2400" dirty="0" err="1" smtClean="0"/>
              <a:t>persediaan</a:t>
            </a:r>
            <a:r>
              <a:rPr lang="en-US" sz="2400" dirty="0" smtClean="0"/>
              <a:t> </a:t>
            </a:r>
            <a:r>
              <a:rPr lang="en-US" sz="2400" dirty="0" err="1" smtClean="0"/>
              <a:t>selama</a:t>
            </a:r>
            <a:r>
              <a:rPr lang="en-US" sz="2400" dirty="0" smtClean="0"/>
              <a:t> </a:t>
            </a:r>
            <a:r>
              <a:rPr lang="en-US" sz="2400" dirty="0" err="1" smtClean="0"/>
              <a:t>periode</a:t>
            </a:r>
            <a:r>
              <a:rPr lang="en-US" sz="2400" dirty="0" smtClean="0"/>
              <a:t> </a:t>
            </a:r>
            <a:r>
              <a:rPr lang="en-US" sz="2400" dirty="0" err="1" smtClean="0"/>
              <a:t>berjalan</a:t>
            </a:r>
            <a:r>
              <a:rPr lang="en-US" sz="2400" dirty="0" smtClean="0"/>
              <a:t>. </a:t>
            </a:r>
          </a:p>
          <a:p>
            <a:pPr algn="just">
              <a:lnSpc>
                <a:spcPct val="150000"/>
              </a:lnSpc>
            </a:pPr>
            <a:r>
              <a:rPr lang="en-US" sz="2400" dirty="0" smtClean="0"/>
              <a:t> </a:t>
            </a:r>
            <a:r>
              <a:rPr lang="en-US" sz="2400" dirty="0" err="1" smtClean="0"/>
              <a:t>Contoh</a:t>
            </a:r>
            <a:r>
              <a:rPr lang="en-US" sz="2400" dirty="0" smtClean="0"/>
              <a:t> : </a:t>
            </a:r>
          </a:p>
          <a:p>
            <a:pPr algn="just">
              <a:lnSpc>
                <a:spcPct val="150000"/>
              </a:lnSpc>
            </a:pPr>
            <a:r>
              <a:rPr lang="en-US" sz="2400" dirty="0" err="1" smtClean="0"/>
              <a:t>Pada</a:t>
            </a:r>
            <a:r>
              <a:rPr lang="en-US" sz="2400" dirty="0" smtClean="0"/>
              <a:t>  </a:t>
            </a:r>
            <a:r>
              <a:rPr lang="en-US" sz="2400" dirty="0" err="1" smtClean="0"/>
              <a:t>tahun</a:t>
            </a:r>
            <a:r>
              <a:rPr lang="en-US" sz="2400" dirty="0" smtClean="0"/>
              <a:t>  2009  </a:t>
            </a:r>
            <a:r>
              <a:rPr lang="en-US" sz="2400" dirty="0" err="1" smtClean="0"/>
              <a:t>dengan</a:t>
            </a:r>
            <a:r>
              <a:rPr lang="en-US" sz="2400" dirty="0" smtClean="0"/>
              <a:t>  </a:t>
            </a:r>
            <a:r>
              <a:rPr lang="en-US" sz="2400" dirty="0" err="1" smtClean="0"/>
              <a:t>tahunan</a:t>
            </a:r>
            <a:r>
              <a:rPr lang="en-US" sz="2400" dirty="0" smtClean="0"/>
              <a:t>  </a:t>
            </a:r>
            <a:r>
              <a:rPr lang="en-US" sz="2400" dirty="0" err="1" smtClean="0"/>
              <a:t>laporan</a:t>
            </a:r>
            <a:r>
              <a:rPr lang="en-US" sz="2400" dirty="0" smtClean="0"/>
              <a:t>  </a:t>
            </a:r>
            <a:r>
              <a:rPr lang="en-US" sz="2400" dirty="0" err="1" smtClean="0"/>
              <a:t>Raffa</a:t>
            </a:r>
            <a:r>
              <a:rPr lang="en-US" sz="2400" dirty="0" smtClean="0"/>
              <a:t>  &amp;  </a:t>
            </a:r>
            <a:r>
              <a:rPr lang="en-US" sz="2400" dirty="0" err="1" smtClean="0"/>
              <a:t>Aulia</a:t>
            </a:r>
            <a:r>
              <a:rPr lang="en-US" sz="2400" dirty="0" smtClean="0"/>
              <a:t>  Co  (GBR)  </a:t>
            </a:r>
            <a:r>
              <a:rPr lang="en-US" sz="2400" dirty="0" err="1" smtClean="0"/>
              <a:t>melaporkan</a:t>
            </a:r>
            <a:r>
              <a:rPr lang="en-US" sz="2400" dirty="0" smtClean="0"/>
              <a:t> </a:t>
            </a:r>
            <a:r>
              <a:rPr lang="en-US" sz="2400" dirty="0" err="1" smtClean="0"/>
              <a:t>persediaan</a:t>
            </a:r>
            <a:r>
              <a:rPr lang="en-US" sz="2400" dirty="0" smtClean="0"/>
              <a:t> </a:t>
            </a:r>
            <a:r>
              <a:rPr lang="en-US" sz="2400" dirty="0" err="1" smtClean="0"/>
              <a:t>awal</a:t>
            </a:r>
            <a:r>
              <a:rPr lang="en-US" sz="2400" dirty="0" smtClean="0"/>
              <a:t> </a:t>
            </a:r>
            <a:r>
              <a:rPr lang="en-US" sz="2400" dirty="0" err="1" smtClean="0"/>
              <a:t>sebesar</a:t>
            </a:r>
            <a:r>
              <a:rPr lang="en-US" sz="2400" dirty="0" smtClean="0"/>
              <a:t> £562 </a:t>
            </a:r>
            <a:r>
              <a:rPr lang="en-US" sz="2400" dirty="0" err="1" smtClean="0"/>
              <a:t>juta</a:t>
            </a:r>
            <a:r>
              <a:rPr lang="en-US" sz="2400" dirty="0" smtClean="0"/>
              <a:t>, </a:t>
            </a:r>
            <a:r>
              <a:rPr lang="en-US" sz="2400" dirty="0" err="1" smtClean="0"/>
              <a:t>persediaan</a:t>
            </a:r>
            <a:r>
              <a:rPr lang="en-US" sz="2400" dirty="0" smtClean="0"/>
              <a:t> </a:t>
            </a:r>
            <a:r>
              <a:rPr lang="en-US" sz="2400" dirty="0" err="1" smtClean="0"/>
              <a:t>akhir</a:t>
            </a:r>
            <a:r>
              <a:rPr lang="en-US" sz="2400" dirty="0" smtClean="0"/>
              <a:t> </a:t>
            </a:r>
            <a:r>
              <a:rPr lang="en-US" sz="2400" dirty="0" err="1" smtClean="0"/>
              <a:t>sebesar</a:t>
            </a:r>
            <a:r>
              <a:rPr lang="en-US" sz="2400" dirty="0" smtClean="0"/>
              <a:t> £538 </a:t>
            </a:r>
            <a:r>
              <a:rPr lang="en-US" sz="2400" dirty="0" err="1" smtClean="0"/>
              <a:t>juta</a:t>
            </a:r>
            <a:r>
              <a:rPr lang="en-US" sz="2400" dirty="0" smtClean="0"/>
              <a:t>, </a:t>
            </a:r>
            <a:r>
              <a:rPr lang="en-US" sz="2400" dirty="0" err="1" smtClean="0"/>
              <a:t>dan</a:t>
            </a:r>
            <a:r>
              <a:rPr lang="en-US" sz="2400" dirty="0" smtClean="0"/>
              <a:t> </a:t>
            </a:r>
            <a:r>
              <a:rPr lang="en-US" sz="2400" dirty="0" err="1" smtClean="0"/>
              <a:t>harga</a:t>
            </a:r>
            <a:r>
              <a:rPr lang="en-US" sz="2400" dirty="0" smtClean="0"/>
              <a:t> </a:t>
            </a:r>
            <a:r>
              <a:rPr lang="en-US" sz="2400" dirty="0" err="1" smtClean="0"/>
              <a:t>pokok</a:t>
            </a:r>
            <a:r>
              <a:rPr lang="en-US" sz="2400" dirty="0" smtClean="0"/>
              <a:t> </a:t>
            </a:r>
            <a:r>
              <a:rPr lang="en-US" sz="2400" dirty="0" err="1" smtClean="0"/>
              <a:t>penjualan</a:t>
            </a:r>
            <a:r>
              <a:rPr lang="en-US" sz="2400" dirty="0" smtClean="0"/>
              <a:t> </a:t>
            </a:r>
            <a:r>
              <a:rPr lang="en-US" sz="2400" dirty="0" err="1" smtClean="0"/>
              <a:t>sebesar</a:t>
            </a:r>
            <a:r>
              <a:rPr lang="en-US" sz="2400" dirty="0" smtClean="0"/>
              <a:t> £2,019 </a:t>
            </a:r>
            <a:r>
              <a:rPr lang="en-US" sz="2400" dirty="0" err="1" smtClean="0"/>
              <a:t>juta</a:t>
            </a:r>
            <a:r>
              <a:rPr lang="en-US" sz="2400" dirty="0" smtClean="0"/>
              <a:t> </a:t>
            </a:r>
            <a:r>
              <a:rPr lang="en-US" sz="2400" dirty="0" err="1" smtClean="0"/>
              <a:t>untuk</a:t>
            </a:r>
            <a:r>
              <a:rPr lang="en-US" sz="2400" dirty="0" smtClean="0"/>
              <a:t> </a:t>
            </a:r>
            <a:r>
              <a:rPr lang="en-US" sz="2400" dirty="0" err="1" smtClean="0"/>
              <a:t>tahun</a:t>
            </a:r>
            <a:r>
              <a:rPr lang="en-US" sz="2400" dirty="0" smtClean="0"/>
              <a:t> </a:t>
            </a:r>
            <a:r>
              <a:rPr lang="en-US" sz="2400" dirty="0" err="1" smtClean="0"/>
              <a:t>berjalan</a:t>
            </a:r>
            <a:r>
              <a:rPr lang="en-US" sz="2400" dirty="0" smtClean="0"/>
              <a:t>.</a:t>
            </a:r>
          </a:p>
        </p:txBody>
      </p:sp>
      <p:sp>
        <p:nvSpPr>
          <p:cNvPr id="10" name="TextBox 9"/>
          <p:cNvSpPr txBox="1"/>
          <p:nvPr/>
        </p:nvSpPr>
        <p:spPr>
          <a:xfrm>
            <a:off x="1235676" y="4695568"/>
            <a:ext cx="6301946" cy="369332"/>
          </a:xfrm>
          <a:prstGeom prst="rect">
            <a:avLst/>
          </a:prstGeom>
          <a:noFill/>
        </p:spPr>
        <p:txBody>
          <a:bodyPr wrap="square" rtlCol="0">
            <a:spAutoFit/>
          </a:bodyPr>
          <a:lstStyle/>
          <a:p>
            <a:endParaRPr lang="en-US" dirty="0"/>
          </a:p>
        </p:txBody>
      </p:sp>
      <p:pic>
        <p:nvPicPr>
          <p:cNvPr id="104450" name="Picture 2"/>
          <p:cNvPicPr>
            <a:picLocks noChangeAspect="1" noChangeArrowheads="1"/>
          </p:cNvPicPr>
          <p:nvPr/>
        </p:nvPicPr>
        <p:blipFill>
          <a:blip r:embed="rId2"/>
          <a:srcRect l="29673" t="49008" r="36415" b="43056"/>
          <a:stretch>
            <a:fillRect/>
          </a:stretch>
        </p:blipFill>
        <p:spPr bwMode="auto">
          <a:xfrm>
            <a:off x="1785259" y="4746172"/>
            <a:ext cx="9486540" cy="1248228"/>
          </a:xfrm>
          <a:prstGeom prst="rect">
            <a:avLst/>
          </a:prstGeom>
          <a:noFill/>
          <a:ln w="9525">
            <a:noFill/>
            <a:miter lim="800000"/>
            <a:headEnd/>
            <a:tailEnd/>
          </a:ln>
          <a:effectLst/>
        </p:spPr>
      </p:pic>
    </p:spTree>
    <p:extLst>
      <p:ext uri="{BB962C8B-B14F-4D97-AF65-F5344CB8AC3E}">
        <p14:creationId xmlns="" xmlns:p14="http://schemas.microsoft.com/office/powerpoint/2010/main" val="272049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Rata-rata </a:t>
            </a:r>
            <a:r>
              <a:rPr lang="en-US" sz="3200" b="1" dirty="0" err="1" smtClean="0">
                <a:solidFill>
                  <a:schemeClr val="tx1"/>
                </a:solidFill>
              </a:rPr>
              <a:t>Hari</a:t>
            </a:r>
            <a:r>
              <a:rPr lang="en-US" sz="3200" b="1" dirty="0" smtClean="0">
                <a:solidFill>
                  <a:schemeClr val="tx1"/>
                </a:solidFill>
              </a:rPr>
              <a:t> </a:t>
            </a:r>
            <a:r>
              <a:rPr lang="en-US" sz="3200" b="1" dirty="0" err="1" smtClean="0">
                <a:solidFill>
                  <a:schemeClr val="tx1"/>
                </a:solidFill>
              </a:rPr>
              <a:t>untuk</a:t>
            </a:r>
            <a:r>
              <a:rPr lang="en-US" sz="3200" b="1" dirty="0" smtClean="0">
                <a:solidFill>
                  <a:schemeClr val="tx1"/>
                </a:solidFill>
              </a:rPr>
              <a:t> </a:t>
            </a:r>
            <a:r>
              <a:rPr lang="en-US" sz="3200" b="1" dirty="0" err="1" smtClean="0">
                <a:solidFill>
                  <a:schemeClr val="tx1"/>
                </a:solidFill>
              </a:rPr>
              <a:t>Menjual</a:t>
            </a:r>
            <a:r>
              <a:rPr lang="en-US" sz="3200" b="1" dirty="0" smtClean="0">
                <a:solidFill>
                  <a:schemeClr val="tx1"/>
                </a:solidFill>
              </a:rPr>
              <a:t> </a:t>
            </a:r>
            <a:r>
              <a:rPr lang="en-US" sz="3200" b="1" dirty="0" err="1" smtClean="0">
                <a:solidFill>
                  <a:schemeClr val="tx1"/>
                </a:solidFill>
              </a:rPr>
              <a:t>Persediaan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420130" y="1383957"/>
            <a:ext cx="11219935" cy="1131848"/>
          </a:xfrm>
          <a:prstGeom prst="rect">
            <a:avLst/>
          </a:prstGeom>
          <a:noFill/>
        </p:spPr>
        <p:txBody>
          <a:bodyPr wrap="square" rtlCol="0">
            <a:spAutoFit/>
          </a:bodyPr>
          <a:lstStyle/>
          <a:p>
            <a:pPr algn="just">
              <a:lnSpc>
                <a:spcPct val="150000"/>
              </a:lnSpc>
            </a:pPr>
            <a:r>
              <a:rPr lang="en-US" sz="2400" dirty="0" err="1" smtClean="0"/>
              <a:t>Menghitung</a:t>
            </a:r>
            <a:r>
              <a:rPr lang="en-US" sz="2400" dirty="0" smtClean="0"/>
              <a:t> </a:t>
            </a:r>
            <a:r>
              <a:rPr lang="en-US" sz="2400" dirty="0" err="1" smtClean="0"/>
              <a:t>perwakilan</a:t>
            </a:r>
            <a:r>
              <a:rPr lang="en-US" sz="2400" dirty="0" smtClean="0"/>
              <a:t> </a:t>
            </a:r>
            <a:r>
              <a:rPr lang="en-US" sz="2400" dirty="0" err="1" smtClean="0"/>
              <a:t>jumlah</a:t>
            </a:r>
            <a:r>
              <a:rPr lang="en-US" sz="2400" dirty="0" smtClean="0"/>
              <a:t> rata-rata </a:t>
            </a:r>
            <a:r>
              <a:rPr lang="en-US" sz="2400" dirty="0" err="1" smtClean="0"/>
              <a:t>hari</a:t>
            </a:r>
            <a:r>
              <a:rPr lang="en-US" sz="2400" dirty="0" smtClean="0"/>
              <a:t> </a:t>
            </a:r>
            <a:r>
              <a:rPr lang="en-US" sz="2400" dirty="0" err="1" smtClean="0"/>
              <a:t>penjualan</a:t>
            </a:r>
            <a:r>
              <a:rPr lang="en-US" sz="2400" dirty="0" smtClean="0"/>
              <a:t> </a:t>
            </a:r>
            <a:r>
              <a:rPr lang="en-US" sz="2400" dirty="0" err="1" smtClean="0"/>
              <a:t>dimana</a:t>
            </a:r>
            <a:r>
              <a:rPr lang="en-US" sz="2400" dirty="0" smtClean="0"/>
              <a:t> </a:t>
            </a:r>
            <a:r>
              <a:rPr lang="en-US" sz="2400" dirty="0" err="1" smtClean="0"/>
              <a:t>sebuah</a:t>
            </a:r>
            <a:r>
              <a:rPr lang="en-US" sz="2400" dirty="0" smtClean="0"/>
              <a:t> </a:t>
            </a:r>
            <a:r>
              <a:rPr lang="en-US" sz="2400" dirty="0" err="1" smtClean="0"/>
              <a:t>perusahaan</a:t>
            </a:r>
            <a:r>
              <a:rPr lang="en-US" sz="2400" dirty="0" smtClean="0"/>
              <a:t> </a:t>
            </a:r>
            <a:r>
              <a:rPr lang="en-US" sz="2400" dirty="0" err="1" smtClean="0"/>
              <a:t>mempunyai</a:t>
            </a:r>
            <a:r>
              <a:rPr lang="en-US" sz="2400" dirty="0" smtClean="0"/>
              <a:t> </a:t>
            </a:r>
            <a:r>
              <a:rPr lang="en-US" sz="2400" dirty="0" err="1" smtClean="0"/>
              <a:t>persediaan</a:t>
            </a:r>
            <a:r>
              <a:rPr lang="en-US" sz="2400" dirty="0" smtClean="0"/>
              <a:t> </a:t>
            </a:r>
            <a:r>
              <a:rPr lang="en-US" sz="2400" dirty="0" err="1" smtClean="0"/>
              <a:t>di</a:t>
            </a:r>
            <a:r>
              <a:rPr lang="en-US" sz="2400" dirty="0" smtClean="0"/>
              <a:t> </a:t>
            </a:r>
            <a:r>
              <a:rPr lang="en-US" sz="2400" dirty="0" err="1" smtClean="0"/>
              <a:t>tangan</a:t>
            </a:r>
            <a:r>
              <a:rPr lang="en-US" sz="2400" dirty="0" smtClean="0"/>
              <a:t>.</a:t>
            </a:r>
          </a:p>
        </p:txBody>
      </p:sp>
      <p:pic>
        <p:nvPicPr>
          <p:cNvPr id="103425" name="Picture 1"/>
          <p:cNvPicPr>
            <a:picLocks noChangeAspect="1" noChangeArrowheads="1"/>
          </p:cNvPicPr>
          <p:nvPr/>
        </p:nvPicPr>
        <p:blipFill>
          <a:blip r:embed="rId2"/>
          <a:srcRect l="29450" t="42064" r="36638" b="35119"/>
          <a:stretch>
            <a:fillRect/>
          </a:stretch>
        </p:blipFill>
        <p:spPr bwMode="auto">
          <a:xfrm>
            <a:off x="1892800" y="2627084"/>
            <a:ext cx="9016536" cy="3410859"/>
          </a:xfrm>
          <a:prstGeom prst="rect">
            <a:avLst/>
          </a:prstGeom>
          <a:noFill/>
          <a:ln w="9525">
            <a:noFill/>
            <a:miter lim="800000"/>
            <a:headEnd/>
            <a:tailEnd/>
          </a:ln>
          <a:effectLst/>
        </p:spPr>
      </p:pic>
    </p:spTree>
    <p:extLst>
      <p:ext uri="{BB962C8B-B14F-4D97-AF65-F5344CB8AC3E}">
        <p14:creationId xmlns="" xmlns:p14="http://schemas.microsoft.com/office/powerpoint/2010/main" val="2720491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5E45B1ED-6DD2-4A6F-93F2-DA71B76A1A4E}"/>
              </a:ext>
            </a:extLst>
          </p:cNvPr>
          <p:cNvGrpSpPr/>
          <p:nvPr/>
        </p:nvGrpSpPr>
        <p:grpSpPr>
          <a:xfrm flipH="1">
            <a:off x="1517374" y="4452730"/>
            <a:ext cx="9225894" cy="1391478"/>
            <a:chOff x="1517374" y="4452730"/>
            <a:chExt cx="9225894" cy="1391478"/>
          </a:xfrm>
          <a:solidFill>
            <a:schemeClr val="accent2">
              <a:alpha val="70000"/>
            </a:schemeClr>
          </a:solidFill>
        </p:grpSpPr>
        <p:sp>
          <p:nvSpPr>
            <p:cNvPr id="10" name="Freeform: Shape 9">
              <a:extLst>
                <a:ext uri="{FF2B5EF4-FFF2-40B4-BE49-F238E27FC236}">
                  <a16:creationId xmlns="" xmlns:a16="http://schemas.microsoft.com/office/drawing/2014/main" id="{C9EFBF99-251C-4A7B-9E41-65FCA6933B30}"/>
                </a:ext>
              </a:extLst>
            </p:cNvPr>
            <p:cNvSpPr/>
            <p:nvPr/>
          </p:nvSpPr>
          <p:spPr>
            <a:xfrm>
              <a:off x="2543952" y="4452730"/>
              <a:ext cx="7172739"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hevron 5">
              <a:extLst>
                <a:ext uri="{FF2B5EF4-FFF2-40B4-BE49-F238E27FC236}">
                  <a16:creationId xmlns="" xmlns:a16="http://schemas.microsoft.com/office/drawing/2014/main" id="{51F76155-11C1-429C-AAFF-ADC19C2F361E}"/>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 xmlns:a16="http://schemas.microsoft.com/office/drawing/2014/main" id="{3E031B55-2B79-48E3-9875-EC6581992147}"/>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 xmlns:a16="http://schemas.microsoft.com/office/drawing/2014/main" id="{CEB4E3C0-DC6E-47C5-BF54-D227AD84009D}"/>
                </a:ext>
              </a:extLst>
            </p:cNvPr>
            <p:cNvSpPr/>
            <p:nvPr/>
          </p:nvSpPr>
          <p:spPr>
            <a:xfrm>
              <a:off x="15173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 xmlns:a16="http://schemas.microsoft.com/office/drawing/2014/main" id="{A59C24FF-B12B-449C-93C4-888CA9A62C73}"/>
                </a:ext>
              </a:extLst>
            </p:cNvPr>
            <p:cNvSpPr/>
            <p:nvPr/>
          </p:nvSpPr>
          <p:spPr>
            <a:xfrm>
              <a:off x="20306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 xmlns:a16="http://schemas.microsoft.com/office/drawing/2014/main" id="{020C8F30-9C91-4D39-A29C-BCE4134E41E9}"/>
              </a:ext>
            </a:extLst>
          </p:cNvPr>
          <p:cNvSpPr txBox="1"/>
          <p:nvPr/>
        </p:nvSpPr>
        <p:spPr>
          <a:xfrm>
            <a:off x="3545372" y="4524064"/>
            <a:ext cx="5091732"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 xmlns:p14="http://schemas.microsoft.com/office/powerpoint/2010/main" val="183210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Nilai</a:t>
            </a:r>
            <a:r>
              <a:rPr lang="en-US" sz="3200" b="1" dirty="0" smtClean="0">
                <a:solidFill>
                  <a:schemeClr val="tx1"/>
                </a:solidFill>
              </a:rPr>
              <a:t> </a:t>
            </a:r>
            <a:r>
              <a:rPr lang="en-US" sz="3200" b="1" dirty="0" err="1" smtClean="0">
                <a:solidFill>
                  <a:schemeClr val="tx1"/>
                </a:solidFill>
              </a:rPr>
              <a:t>terendah-antara-biaya</a:t>
            </a:r>
            <a:r>
              <a:rPr lang="en-US" sz="3200" b="1" dirty="0" smtClean="0">
                <a:solidFill>
                  <a:schemeClr val="tx1"/>
                </a:solidFill>
              </a:rPr>
              <a:t> </a:t>
            </a:r>
            <a:r>
              <a:rPr lang="en-US" sz="3200" b="1" dirty="0" err="1" smtClean="0">
                <a:solidFill>
                  <a:schemeClr val="tx1"/>
                </a:solidFill>
              </a:rPr>
              <a:t>atau</a:t>
            </a:r>
            <a:r>
              <a:rPr lang="en-US" sz="3200" b="1" dirty="0" smtClean="0">
                <a:solidFill>
                  <a:schemeClr val="tx1"/>
                </a:solidFill>
              </a:rPr>
              <a:t> </a:t>
            </a:r>
          </a:p>
          <a:p>
            <a:pPr>
              <a:lnSpc>
                <a:spcPct val="100000"/>
              </a:lnSpc>
              <a:spcBef>
                <a:spcPts val="0"/>
              </a:spcBef>
            </a:pPr>
            <a:r>
              <a:rPr lang="en-US" sz="3200" b="1" dirty="0" err="1" smtClean="0">
                <a:solidFill>
                  <a:schemeClr val="tx1"/>
                </a:solidFill>
              </a:rPr>
              <a:t>nilai</a:t>
            </a:r>
            <a:r>
              <a:rPr lang="en-US" sz="3200" b="1" dirty="0" smtClean="0">
                <a:solidFill>
                  <a:schemeClr val="tx1"/>
                </a:solidFill>
              </a:rPr>
              <a:t> </a:t>
            </a:r>
            <a:r>
              <a:rPr lang="en-US" sz="3200" b="1" dirty="0" err="1" smtClean="0">
                <a:solidFill>
                  <a:schemeClr val="tx1"/>
                </a:solidFill>
              </a:rPr>
              <a:t>realisasi</a:t>
            </a:r>
            <a:r>
              <a:rPr lang="en-US" sz="3200" b="1" dirty="0" smtClean="0">
                <a:solidFill>
                  <a:schemeClr val="tx1"/>
                </a:solidFill>
              </a:rPr>
              <a:t> </a:t>
            </a:r>
            <a:r>
              <a:rPr lang="en-US" sz="3200" b="1" dirty="0" err="1" smtClean="0">
                <a:solidFill>
                  <a:schemeClr val="tx1"/>
                </a:solidFill>
              </a:rPr>
              <a:t>bersih</a:t>
            </a:r>
            <a:r>
              <a:rPr lang="en-US" sz="3200" b="1" dirty="0" smtClean="0">
                <a:solidFill>
                  <a:schemeClr val="tx1"/>
                </a:solidFill>
              </a:rPr>
              <a:t> (LCNRV)</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285098"/>
            <a:ext cx="10948086" cy="5262979"/>
          </a:xfrm>
          <a:prstGeom prst="rect">
            <a:avLst/>
          </a:prstGeom>
          <a:noFill/>
        </p:spPr>
        <p:txBody>
          <a:bodyPr wrap="square" rtlCol="0">
            <a:spAutoFit/>
          </a:bodyPr>
          <a:lstStyle/>
          <a:p>
            <a:pPr algn="just">
              <a:lnSpc>
                <a:spcPct val="150000"/>
              </a:lnSpc>
            </a:pPr>
            <a:r>
              <a:rPr lang="id-ID" sz="2800" dirty="0" smtClean="0"/>
              <a:t>Aturan  umum  yang  ada  yiatu  bahwa  prinsip  biaya  historis  atau  biasa  disebut sebagai </a:t>
            </a:r>
            <a:r>
              <a:rPr lang="id-ID" sz="2800" i="1" dirty="0" smtClean="0"/>
              <a:t>historical cost</a:t>
            </a:r>
            <a:r>
              <a:rPr lang="id-ID" sz="2800" dirty="0" smtClean="0"/>
              <a:t> tidak bisa digunakan jika manfaat atau kemampuan dalam menghasilkan  pendapatan  di  masa  yang  akan  datang  dari  suatu  aktiva  tersebut tidak  lagi  sama  besar  dengan  biaya  awalnya.  Maka  dari  itu,  perusahaan  akan mencatat  persediaan  yang  ia  miliki  pada  nilai  terendah  antara  biaya  dan  harga pasar atau yang biasa disingkat dengan LCM pada setiap periode pelaporannya.  </a:t>
            </a:r>
            <a:endParaRPr lang="en-US" sz="2800" dirty="0"/>
          </a:p>
        </p:txBody>
      </p:sp>
    </p:spTree>
    <p:extLst>
      <p:ext uri="{BB962C8B-B14F-4D97-AF65-F5344CB8AC3E}">
        <p14:creationId xmlns="" xmlns:p14="http://schemas.microsoft.com/office/powerpoint/2010/main" val="272049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Nilai</a:t>
            </a:r>
            <a:r>
              <a:rPr lang="en-US" sz="3200" b="1" dirty="0" smtClean="0">
                <a:solidFill>
                  <a:schemeClr val="tx1"/>
                </a:solidFill>
              </a:rPr>
              <a:t> </a:t>
            </a:r>
            <a:r>
              <a:rPr lang="en-US" sz="3200" b="1" dirty="0" err="1" smtClean="0">
                <a:solidFill>
                  <a:schemeClr val="tx1"/>
                </a:solidFill>
              </a:rPr>
              <a:t>Realisasi</a:t>
            </a:r>
            <a:r>
              <a:rPr lang="en-US" sz="3200" b="1" dirty="0" smtClean="0">
                <a:solidFill>
                  <a:schemeClr val="tx1"/>
                </a:solidFill>
              </a:rPr>
              <a:t> </a:t>
            </a:r>
            <a:r>
              <a:rPr lang="en-US" sz="3200" b="1" dirty="0" err="1" smtClean="0">
                <a:solidFill>
                  <a:schemeClr val="tx1"/>
                </a:solidFill>
              </a:rPr>
              <a:t>Bersih</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91977" y="1383952"/>
            <a:ext cx="10750379" cy="1815882"/>
          </a:xfrm>
          <a:prstGeom prst="rect">
            <a:avLst/>
          </a:prstGeom>
          <a:noFill/>
        </p:spPr>
        <p:txBody>
          <a:bodyPr wrap="square" rtlCol="0">
            <a:spAutoFit/>
          </a:bodyPr>
          <a:lstStyle/>
          <a:p>
            <a:pPr algn="just"/>
            <a:r>
              <a:rPr lang="id-ID" sz="2800" dirty="0" smtClean="0"/>
              <a:t>Nilai  realisasi  bersih  </a:t>
            </a:r>
            <a:r>
              <a:rPr lang="id-ID" sz="2800" i="1" dirty="0" smtClean="0"/>
              <a:t>(net  present  value)</a:t>
            </a:r>
            <a:r>
              <a:rPr lang="id-ID" sz="2800" dirty="0" smtClean="0"/>
              <a:t>  adalah  estimasi  atau  perkiraan  harga jual  produk  di  mana  keadaan  bisnis  sedang  normal  yang  kemudian  dikurangi dengan  estimasi  atau  perkiraan  biaya  penyelesaian  serta  estimasi  biaya penjualan</a:t>
            </a:r>
            <a:endParaRPr lang="en-US" sz="2800" dirty="0"/>
          </a:p>
        </p:txBody>
      </p:sp>
      <p:graphicFrame>
        <p:nvGraphicFramePr>
          <p:cNvPr id="9" name="Table 8"/>
          <p:cNvGraphicFramePr>
            <a:graphicFrameLocks noGrp="1"/>
          </p:cNvGraphicFramePr>
          <p:nvPr/>
        </p:nvGraphicFramePr>
        <p:xfrm>
          <a:off x="861369" y="3409228"/>
          <a:ext cx="10531560" cy="1830037"/>
        </p:xfrm>
        <a:graphic>
          <a:graphicData uri="http://schemas.openxmlformats.org/drawingml/2006/table">
            <a:tbl>
              <a:tblPr/>
              <a:tblGrid>
                <a:gridCol w="6935418"/>
                <a:gridCol w="1798071"/>
                <a:gridCol w="1798071"/>
              </a:tblGrid>
              <a:tr h="1830037">
                <a:tc>
                  <a:txBody>
                    <a:bodyPr/>
                    <a:lstStyle/>
                    <a:p>
                      <a:pPr marL="0" marR="0" algn="just">
                        <a:spcBef>
                          <a:spcPts val="0"/>
                        </a:spcBef>
                        <a:spcAft>
                          <a:spcPts val="0"/>
                        </a:spcAft>
                      </a:pPr>
                      <a:r>
                        <a:rPr lang="en-US" sz="2800">
                          <a:latin typeface="Tahoma"/>
                          <a:ea typeface="Arial Narrow"/>
                          <a:cs typeface="Times New Roman"/>
                        </a:rPr>
                        <a:t>Inventory value-unfinished</a:t>
                      </a:r>
                      <a:endParaRPr lang="en-US" sz="2800">
                        <a:latin typeface="Arial Narrow"/>
                        <a:ea typeface="Arial Narrow"/>
                        <a:cs typeface="Times New Roman"/>
                      </a:endParaRPr>
                    </a:p>
                    <a:p>
                      <a:pPr marL="0" marR="0" algn="just">
                        <a:spcBef>
                          <a:spcPts val="0"/>
                        </a:spcBef>
                        <a:spcAft>
                          <a:spcPts val="0"/>
                        </a:spcAft>
                      </a:pPr>
                      <a:r>
                        <a:rPr lang="en-US" sz="2800">
                          <a:latin typeface="Tahoma"/>
                          <a:ea typeface="Arial Narrow"/>
                          <a:cs typeface="Times New Roman"/>
                        </a:rPr>
                        <a:t>Less : Estimated cost of completion</a:t>
                      </a:r>
                      <a:endParaRPr lang="en-US" sz="2800">
                        <a:latin typeface="Arial Narrow"/>
                        <a:ea typeface="Arial Narrow"/>
                        <a:cs typeface="Times New Roman"/>
                      </a:endParaRPr>
                    </a:p>
                    <a:p>
                      <a:pPr marL="445770" marR="0" algn="just">
                        <a:spcBef>
                          <a:spcPts val="0"/>
                        </a:spcBef>
                        <a:spcAft>
                          <a:spcPts val="0"/>
                        </a:spcAft>
                      </a:pPr>
                      <a:r>
                        <a:rPr lang="en-US" sz="2800">
                          <a:latin typeface="Tahoma"/>
                          <a:ea typeface="Arial Narrow"/>
                          <a:cs typeface="Times New Roman"/>
                        </a:rPr>
                        <a:t>Estimated cost to sell</a:t>
                      </a:r>
                      <a:endParaRPr lang="en-US" sz="2800">
                        <a:latin typeface="Arial Narrow"/>
                        <a:ea typeface="Arial Narrow"/>
                        <a:cs typeface="Times New Roman"/>
                      </a:endParaRPr>
                    </a:p>
                    <a:p>
                      <a:pPr marL="0" marR="0" algn="just">
                        <a:spcBef>
                          <a:spcPts val="0"/>
                        </a:spcBef>
                        <a:spcAft>
                          <a:spcPts val="0"/>
                        </a:spcAft>
                      </a:pPr>
                      <a:r>
                        <a:rPr lang="en-US" sz="2800">
                          <a:solidFill>
                            <a:srgbClr val="FF0000"/>
                          </a:solidFill>
                          <a:latin typeface="Tahoma"/>
                          <a:ea typeface="Arial Narrow"/>
                          <a:cs typeface="Times New Roman"/>
                        </a:rPr>
                        <a:t>Net realizable value</a:t>
                      </a:r>
                      <a:endParaRPr lang="en-US" sz="28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2800">
                        <a:latin typeface="Tahoma"/>
                        <a:ea typeface="Arial Narrow"/>
                        <a:cs typeface="Times New Roman"/>
                      </a:endParaRPr>
                    </a:p>
                    <a:p>
                      <a:pPr marL="0" marR="0" algn="r">
                        <a:spcBef>
                          <a:spcPts val="0"/>
                        </a:spcBef>
                        <a:spcAft>
                          <a:spcPts val="0"/>
                        </a:spcAft>
                      </a:pPr>
                      <a:r>
                        <a:rPr lang="en-US" sz="2800">
                          <a:latin typeface="Tahoma"/>
                          <a:ea typeface="Arial Narrow"/>
                          <a:cs typeface="Times New Roman"/>
                        </a:rPr>
                        <a:t>$   50</a:t>
                      </a:r>
                      <a:endParaRPr lang="en-US" sz="2800">
                        <a:latin typeface="Arial Narrow"/>
                        <a:ea typeface="Arial Narrow"/>
                        <a:cs typeface="Times New Roman"/>
                      </a:endParaRPr>
                    </a:p>
                    <a:p>
                      <a:pPr marL="0" marR="0" algn="r">
                        <a:spcBef>
                          <a:spcPts val="0"/>
                        </a:spcBef>
                        <a:spcAft>
                          <a:spcPts val="0"/>
                        </a:spcAft>
                      </a:pPr>
                      <a:r>
                        <a:rPr lang="en-US" sz="2800" u="sng">
                          <a:latin typeface="Tahoma"/>
                          <a:ea typeface="Arial Narrow"/>
                          <a:cs typeface="Times New Roman"/>
                        </a:rPr>
                        <a:t>   200</a:t>
                      </a:r>
                      <a:endParaRPr lang="en-US" sz="28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latin typeface="Tahoma"/>
                          <a:ea typeface="Arial Narrow"/>
                          <a:cs typeface="Times New Roman"/>
                        </a:rPr>
                        <a:t>$</a:t>
                      </a:r>
                      <a:r>
                        <a:rPr lang="en-US" sz="2800" dirty="0" smtClean="0">
                          <a:latin typeface="Tahoma"/>
                          <a:ea typeface="Arial Narrow"/>
                          <a:cs typeface="Times New Roman"/>
                        </a:rPr>
                        <a:t>1.000</a:t>
                      </a:r>
                    </a:p>
                    <a:p>
                      <a:pPr marL="0" marR="0" algn="r">
                        <a:spcBef>
                          <a:spcPts val="0"/>
                        </a:spcBef>
                        <a:spcAft>
                          <a:spcPts val="0"/>
                        </a:spcAft>
                      </a:pPr>
                      <a:endParaRPr lang="en-US" sz="2800" dirty="0">
                        <a:latin typeface="Arial Narrow"/>
                        <a:ea typeface="Arial Narrow"/>
                        <a:cs typeface="Times New Roman"/>
                      </a:endParaRPr>
                    </a:p>
                    <a:p>
                      <a:pPr marL="0" marR="0" algn="r">
                        <a:spcBef>
                          <a:spcPts val="0"/>
                        </a:spcBef>
                        <a:spcAft>
                          <a:spcPts val="0"/>
                        </a:spcAft>
                      </a:pPr>
                      <a:r>
                        <a:rPr lang="en-US" sz="2800" u="sng" dirty="0">
                          <a:latin typeface="Tahoma"/>
                          <a:ea typeface="Arial Narrow"/>
                          <a:cs typeface="Times New Roman"/>
                        </a:rPr>
                        <a:t>     250</a:t>
                      </a:r>
                      <a:endParaRPr lang="en-US" sz="2800" dirty="0">
                        <a:latin typeface="Arial Narrow"/>
                        <a:ea typeface="Arial Narrow"/>
                        <a:cs typeface="Times New Roman"/>
                      </a:endParaRPr>
                    </a:p>
                    <a:p>
                      <a:pPr marL="0" marR="0" algn="r">
                        <a:spcBef>
                          <a:spcPts val="0"/>
                        </a:spcBef>
                        <a:spcAft>
                          <a:spcPts val="0"/>
                        </a:spcAft>
                      </a:pPr>
                      <a:r>
                        <a:rPr lang="en-US" sz="2800" u="sng" dirty="0">
                          <a:latin typeface="Tahoma"/>
                          <a:ea typeface="Arial Narrow"/>
                          <a:cs typeface="Times New Roman"/>
                        </a:rPr>
                        <a:t>$   750</a:t>
                      </a:r>
                      <a:endParaRPr lang="en-US" sz="2800" dirty="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Nilai</a:t>
            </a:r>
            <a:r>
              <a:rPr lang="en-US" sz="3200" b="1" dirty="0" smtClean="0">
                <a:solidFill>
                  <a:schemeClr val="tx1"/>
                </a:solidFill>
              </a:rPr>
              <a:t> </a:t>
            </a:r>
            <a:r>
              <a:rPr lang="en-US" sz="3200" b="1" dirty="0" err="1" smtClean="0">
                <a:solidFill>
                  <a:schemeClr val="tx1"/>
                </a:solidFill>
              </a:rPr>
              <a:t>Realisasi</a:t>
            </a:r>
            <a:r>
              <a:rPr lang="en-US" sz="3200" b="1" dirty="0" smtClean="0">
                <a:solidFill>
                  <a:schemeClr val="tx1"/>
                </a:solidFill>
              </a:rPr>
              <a:t> </a:t>
            </a:r>
            <a:r>
              <a:rPr lang="en-US" sz="3200" b="1" dirty="0" err="1" smtClean="0">
                <a:solidFill>
                  <a:schemeClr val="tx1"/>
                </a:solidFill>
              </a:rPr>
              <a:t>Bersih</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TextBox 11"/>
          <p:cNvSpPr txBox="1"/>
          <p:nvPr/>
        </p:nvSpPr>
        <p:spPr>
          <a:xfrm>
            <a:off x="543697" y="1285100"/>
            <a:ext cx="11022227" cy="5262979"/>
          </a:xfrm>
          <a:prstGeom prst="rect">
            <a:avLst/>
          </a:prstGeom>
          <a:noFill/>
        </p:spPr>
        <p:txBody>
          <a:bodyPr wrap="square" rtlCol="0">
            <a:spAutoFit/>
          </a:bodyPr>
          <a:lstStyle/>
          <a:p>
            <a:r>
              <a:rPr lang="en-US" sz="2800" dirty="0" err="1" smtClean="0"/>
              <a:t>Contoh</a:t>
            </a:r>
            <a:endParaRPr lang="en-US" sz="2800" dirty="0" smtClean="0"/>
          </a:p>
          <a:p>
            <a:r>
              <a:rPr lang="en-US" sz="2800" dirty="0" err="1" smtClean="0"/>
              <a:t>Raffa</a:t>
            </a:r>
            <a:r>
              <a:rPr lang="en-US" sz="2800" dirty="0" smtClean="0"/>
              <a:t> Foods </a:t>
            </a:r>
            <a:r>
              <a:rPr lang="en-US" sz="2800" dirty="0" err="1" smtClean="0"/>
              <a:t>menghitung</a:t>
            </a:r>
            <a:r>
              <a:rPr lang="en-US" sz="2800" dirty="0" smtClean="0"/>
              <a:t> </a:t>
            </a:r>
            <a:r>
              <a:rPr lang="en-US" sz="2800" dirty="0" err="1" smtClean="0"/>
              <a:t>persediaannya</a:t>
            </a:r>
            <a:r>
              <a:rPr lang="en-US" sz="2800" dirty="0" smtClean="0"/>
              <a:t> </a:t>
            </a:r>
            <a:r>
              <a:rPr lang="en-US" sz="2800" dirty="0" err="1" smtClean="0"/>
              <a:t>pada</a:t>
            </a:r>
            <a:r>
              <a:rPr lang="en-US" sz="2800" dirty="0" smtClean="0"/>
              <a:t> LCNRV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baseline="30000" dirty="0" smtClean="0"/>
              <a:t>*)</a:t>
            </a:r>
            <a:r>
              <a:rPr lang="en-US" sz="2800" dirty="0" smtClean="0"/>
              <a:t> </a:t>
            </a:r>
            <a:r>
              <a:rPr lang="en-US" sz="2800" dirty="0" err="1" smtClean="0"/>
              <a:t>pilih</a:t>
            </a:r>
            <a:r>
              <a:rPr lang="en-US" sz="2800" dirty="0" smtClean="0"/>
              <a:t> </a:t>
            </a:r>
            <a:r>
              <a:rPr lang="en-US" sz="2800" dirty="0" err="1" smtClean="0"/>
              <a:t>nilai</a:t>
            </a:r>
            <a:r>
              <a:rPr lang="en-US" sz="2800" dirty="0" smtClean="0"/>
              <a:t> </a:t>
            </a:r>
            <a:r>
              <a:rPr lang="en-US" sz="2800" dirty="0" err="1" smtClean="0"/>
              <a:t>terendah</a:t>
            </a:r>
            <a:endParaRPr lang="en-US" sz="2800" dirty="0"/>
          </a:p>
        </p:txBody>
      </p:sp>
      <p:graphicFrame>
        <p:nvGraphicFramePr>
          <p:cNvPr id="13" name="Table 12"/>
          <p:cNvGraphicFramePr>
            <a:graphicFrameLocks noGrp="1"/>
          </p:cNvGraphicFramePr>
          <p:nvPr/>
        </p:nvGraphicFramePr>
        <p:xfrm>
          <a:off x="420130" y="2372489"/>
          <a:ext cx="11269362" cy="3840480"/>
        </p:xfrm>
        <a:graphic>
          <a:graphicData uri="http://schemas.openxmlformats.org/drawingml/2006/table">
            <a:tbl>
              <a:tblPr/>
              <a:tblGrid>
                <a:gridCol w="2945489"/>
                <a:gridCol w="2012113"/>
                <a:gridCol w="2983741"/>
                <a:gridCol w="3328019"/>
              </a:tblGrid>
              <a:tr h="506627">
                <a:tc>
                  <a:txBody>
                    <a:bodyPr/>
                    <a:lstStyle/>
                    <a:p>
                      <a:pPr marL="0" marR="0" algn="ctr">
                        <a:lnSpc>
                          <a:spcPct val="150000"/>
                        </a:lnSpc>
                        <a:spcBef>
                          <a:spcPts val="0"/>
                        </a:spcBef>
                        <a:spcAft>
                          <a:spcPts val="0"/>
                        </a:spcAft>
                      </a:pPr>
                      <a:r>
                        <a:rPr lang="en-US" sz="2400" b="1" dirty="0">
                          <a:latin typeface="Tahoma"/>
                          <a:ea typeface="Arial Narrow"/>
                          <a:cs typeface="Times New Roman"/>
                        </a:rPr>
                        <a:t>Food</a:t>
                      </a:r>
                      <a:endParaRPr lang="en-US" sz="2400" dirty="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50000"/>
                        </a:lnSpc>
                        <a:spcBef>
                          <a:spcPts val="0"/>
                        </a:spcBef>
                        <a:spcAft>
                          <a:spcPts val="0"/>
                        </a:spcAft>
                      </a:pPr>
                      <a:r>
                        <a:rPr lang="en-US" sz="2400" b="1">
                          <a:latin typeface="Tahoma"/>
                          <a:ea typeface="Arial Narrow"/>
                          <a:cs typeface="Times New Roman"/>
                        </a:rPr>
                        <a:t>Cost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50000"/>
                        </a:lnSpc>
                        <a:spcBef>
                          <a:spcPts val="0"/>
                        </a:spcBef>
                        <a:spcAft>
                          <a:spcPts val="0"/>
                        </a:spcAft>
                      </a:pPr>
                      <a:r>
                        <a:rPr lang="en-US" sz="2400" b="1">
                          <a:latin typeface="Tahoma"/>
                          <a:ea typeface="Arial Narrow"/>
                          <a:cs typeface="Times New Roman"/>
                        </a:rPr>
                        <a:t>Net Realizable Value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50000"/>
                        </a:lnSpc>
                        <a:spcBef>
                          <a:spcPts val="0"/>
                        </a:spcBef>
                        <a:spcAft>
                          <a:spcPts val="0"/>
                        </a:spcAft>
                      </a:pPr>
                      <a:r>
                        <a:rPr lang="en-US" sz="2400" b="1">
                          <a:latin typeface="Tahoma"/>
                          <a:ea typeface="Arial Narrow"/>
                          <a:cs typeface="Times New Roman"/>
                        </a:rPr>
                        <a:t>Final Inventory Value </a:t>
                      </a:r>
                      <a:r>
                        <a:rPr lang="en-US" sz="2400" b="1" baseline="300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06627">
                <a:tc>
                  <a:txBody>
                    <a:bodyPr/>
                    <a:lstStyle/>
                    <a:p>
                      <a:pPr marL="0" marR="0" algn="ctr">
                        <a:lnSpc>
                          <a:spcPct val="150000"/>
                        </a:lnSpc>
                        <a:spcBef>
                          <a:spcPts val="0"/>
                        </a:spcBef>
                        <a:spcAft>
                          <a:spcPts val="0"/>
                        </a:spcAft>
                      </a:pPr>
                      <a:r>
                        <a:rPr lang="en-US" sz="2400">
                          <a:latin typeface="Tahoma"/>
                          <a:ea typeface="Arial Narrow"/>
                          <a:cs typeface="Times New Roman"/>
                        </a:rPr>
                        <a:t>Spinach</a:t>
                      </a:r>
                      <a:endParaRPr lang="en-US" sz="24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   80.000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$ 120.000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   80.000</a:t>
                      </a:r>
                      <a:endParaRPr lang="en-US" sz="24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06627">
                <a:tc>
                  <a:txBody>
                    <a:bodyPr/>
                    <a:lstStyle/>
                    <a:p>
                      <a:pPr marL="0" marR="0" algn="ctr">
                        <a:lnSpc>
                          <a:spcPct val="150000"/>
                        </a:lnSpc>
                        <a:spcBef>
                          <a:spcPts val="0"/>
                        </a:spcBef>
                        <a:spcAft>
                          <a:spcPts val="0"/>
                        </a:spcAft>
                      </a:pPr>
                      <a:r>
                        <a:rPr lang="en-US" sz="2400">
                          <a:latin typeface="Tahoma"/>
                          <a:ea typeface="Arial Narrow"/>
                          <a:cs typeface="Times New Roman"/>
                        </a:rPr>
                        <a:t>Carrots</a:t>
                      </a:r>
                      <a:endParaRPr lang="en-US" sz="24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100.000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110.000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100.000</a:t>
                      </a:r>
                      <a:endParaRPr lang="en-US" sz="24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06627">
                <a:tc>
                  <a:txBody>
                    <a:bodyPr/>
                    <a:lstStyle/>
                    <a:p>
                      <a:pPr marL="0" marR="0" algn="ctr">
                        <a:lnSpc>
                          <a:spcPct val="150000"/>
                        </a:lnSpc>
                        <a:spcBef>
                          <a:spcPts val="0"/>
                        </a:spcBef>
                        <a:spcAft>
                          <a:spcPts val="0"/>
                        </a:spcAft>
                      </a:pPr>
                      <a:r>
                        <a:rPr lang="en-US" sz="2400">
                          <a:latin typeface="Tahoma"/>
                          <a:ea typeface="Arial Narrow"/>
                          <a:cs typeface="Times New Roman"/>
                        </a:rPr>
                        <a:t>Cut beans</a:t>
                      </a:r>
                      <a:endParaRPr lang="en-US" sz="24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50.000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40.000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40.000</a:t>
                      </a:r>
                      <a:endParaRPr lang="en-US" sz="24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06627">
                <a:tc>
                  <a:txBody>
                    <a:bodyPr/>
                    <a:lstStyle/>
                    <a:p>
                      <a:pPr marL="0" marR="0" algn="ctr">
                        <a:lnSpc>
                          <a:spcPct val="150000"/>
                        </a:lnSpc>
                        <a:spcBef>
                          <a:spcPts val="0"/>
                        </a:spcBef>
                        <a:spcAft>
                          <a:spcPts val="0"/>
                        </a:spcAft>
                      </a:pPr>
                      <a:r>
                        <a:rPr lang="en-US" sz="2400">
                          <a:latin typeface="Tahoma"/>
                          <a:ea typeface="Arial Narrow"/>
                          <a:cs typeface="Times New Roman"/>
                        </a:rPr>
                        <a:t>Peas</a:t>
                      </a:r>
                      <a:endParaRPr lang="en-US" sz="24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90.000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72.000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lnSpc>
                          <a:spcPct val="150000"/>
                        </a:lnSpc>
                        <a:spcBef>
                          <a:spcPts val="0"/>
                        </a:spcBef>
                        <a:spcAft>
                          <a:spcPts val="0"/>
                        </a:spcAft>
                      </a:pPr>
                      <a:r>
                        <a:rPr lang="en-US" sz="2400">
                          <a:latin typeface="Tahoma"/>
                          <a:ea typeface="Arial Narrow"/>
                          <a:cs typeface="Times New Roman"/>
                        </a:rPr>
                        <a:t>72.000</a:t>
                      </a:r>
                      <a:endParaRPr lang="en-US" sz="24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06627">
                <a:tc>
                  <a:txBody>
                    <a:bodyPr/>
                    <a:lstStyle/>
                    <a:p>
                      <a:pPr marL="0" marR="0" algn="ctr">
                        <a:lnSpc>
                          <a:spcPct val="150000"/>
                        </a:lnSpc>
                        <a:spcBef>
                          <a:spcPts val="0"/>
                        </a:spcBef>
                        <a:spcAft>
                          <a:spcPts val="0"/>
                        </a:spcAft>
                      </a:pPr>
                      <a:r>
                        <a:rPr lang="en-US" sz="2400">
                          <a:latin typeface="Tahoma"/>
                          <a:ea typeface="Arial Narrow"/>
                          <a:cs typeface="Times New Roman"/>
                        </a:rPr>
                        <a:t>Mixed vegetables</a:t>
                      </a:r>
                      <a:endParaRPr lang="en-US" sz="24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2400">
                          <a:latin typeface="Tahoma"/>
                          <a:ea typeface="Arial Narrow"/>
                          <a:cs typeface="Times New Roman"/>
                        </a:rPr>
                        <a:t>95.000</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2400">
                          <a:latin typeface="Tahoma"/>
                          <a:ea typeface="Arial Narrow"/>
                          <a:cs typeface="Times New Roman"/>
                        </a:rPr>
                        <a:t>92.000</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2400" dirty="0">
                          <a:latin typeface="Tahoma"/>
                          <a:ea typeface="Arial Narrow"/>
                          <a:cs typeface="Times New Roman"/>
                        </a:rPr>
                        <a:t>92.000</a:t>
                      </a:r>
                      <a:endParaRPr lang="en-US" sz="2400" dirty="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Metode</a:t>
            </a:r>
            <a:r>
              <a:rPr lang="en-US" sz="3200" b="1" dirty="0" smtClean="0">
                <a:solidFill>
                  <a:schemeClr val="tx1"/>
                </a:solidFill>
              </a:rPr>
              <a:t> </a:t>
            </a:r>
            <a:r>
              <a:rPr lang="en-US" sz="3200" b="1" dirty="0" err="1" smtClean="0">
                <a:solidFill>
                  <a:schemeClr val="tx1"/>
                </a:solidFill>
              </a:rPr>
              <a:t>Pengaplikasian</a:t>
            </a:r>
            <a:r>
              <a:rPr lang="en-US" sz="3200" b="1" dirty="0" smtClean="0">
                <a:solidFill>
                  <a:schemeClr val="tx1"/>
                </a:solidFill>
              </a:rPr>
              <a:t> LCM</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7" name="Table 6"/>
          <p:cNvGraphicFramePr>
            <a:graphicFrameLocks noGrp="1"/>
          </p:cNvGraphicFramePr>
          <p:nvPr/>
        </p:nvGraphicFramePr>
        <p:xfrm>
          <a:off x="518978" y="1458095"/>
          <a:ext cx="11343508" cy="4819136"/>
        </p:xfrm>
        <a:graphic>
          <a:graphicData uri="http://schemas.openxmlformats.org/drawingml/2006/table">
            <a:tbl>
              <a:tblPr/>
              <a:tblGrid>
                <a:gridCol w="2461436"/>
                <a:gridCol w="1741583"/>
                <a:gridCol w="1625477"/>
                <a:gridCol w="348317"/>
                <a:gridCol w="1741583"/>
                <a:gridCol w="1509371"/>
                <a:gridCol w="350896"/>
                <a:gridCol w="1564845"/>
              </a:tblGrid>
              <a:tr h="373313">
                <a:tc>
                  <a:txBody>
                    <a:bodyPr/>
                    <a:lstStyle/>
                    <a:p>
                      <a:pPr marL="0" marR="0" algn="just">
                        <a:spcBef>
                          <a:spcPts val="0"/>
                        </a:spcBef>
                        <a:spcAft>
                          <a:spcPts val="0"/>
                        </a:spcAft>
                      </a:pP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200" b="1">
                          <a:solidFill>
                            <a:srgbClr val="FF0000"/>
                          </a:solidFill>
                          <a:latin typeface="Tahoma"/>
                          <a:ea typeface="Arial Narrow"/>
                          <a:cs typeface="Times New Roman"/>
                        </a:rPr>
                        <a:t>LCNRV by :</a:t>
                      </a:r>
                      <a:endParaRPr lang="en-US" sz="22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678751">
                <a:tc>
                  <a:txBody>
                    <a:bodyPr/>
                    <a:lstStyle/>
                    <a:p>
                      <a:pPr marL="0" marR="0" algn="ctr">
                        <a:spcBef>
                          <a:spcPts val="0"/>
                        </a:spcBef>
                        <a:spcAft>
                          <a:spcPts val="0"/>
                        </a:spcAft>
                      </a:pP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200" b="1">
                          <a:latin typeface="Tahoma"/>
                          <a:ea typeface="Arial Narrow"/>
                          <a:cs typeface="Times New Roman"/>
                        </a:rPr>
                        <a:t>Cost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b="1">
                          <a:latin typeface="Tahoma"/>
                          <a:ea typeface="Arial Narrow"/>
                          <a:cs typeface="Times New Roman"/>
                        </a:rPr>
                        <a:t>LCNRV</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b="1">
                          <a:solidFill>
                            <a:srgbClr val="FF0000"/>
                          </a:solidFill>
                          <a:latin typeface="Tahoma"/>
                          <a:ea typeface="Arial Narrow"/>
                          <a:cs typeface="Times New Roman"/>
                        </a:rPr>
                        <a:t>Individual Items</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b="1">
                          <a:solidFill>
                            <a:srgbClr val="FF0000"/>
                          </a:solidFill>
                          <a:latin typeface="Tahoma"/>
                          <a:ea typeface="Arial Narrow"/>
                          <a:cs typeface="Times New Roman"/>
                        </a:rPr>
                        <a:t>Major Groups</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b="1">
                          <a:solidFill>
                            <a:srgbClr val="FF0000"/>
                          </a:solidFill>
                          <a:latin typeface="Tahoma"/>
                          <a:ea typeface="Arial Narrow"/>
                          <a:cs typeface="Times New Roman"/>
                        </a:rPr>
                        <a:t>Total Inventory</a:t>
                      </a:r>
                      <a:endParaRPr lang="en-US" sz="220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0" marR="0" algn="just">
                        <a:spcBef>
                          <a:spcPts val="0"/>
                        </a:spcBef>
                        <a:spcAft>
                          <a:spcPts val="0"/>
                        </a:spcAft>
                      </a:pPr>
                      <a:r>
                        <a:rPr lang="en-US" sz="2200">
                          <a:latin typeface="Tahoma"/>
                          <a:ea typeface="Arial Narrow"/>
                          <a:cs typeface="Times New Roman"/>
                        </a:rPr>
                        <a:t>Frozen</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228600" marR="0" algn="just">
                        <a:spcBef>
                          <a:spcPts val="0"/>
                        </a:spcBef>
                        <a:spcAft>
                          <a:spcPts val="0"/>
                        </a:spcAft>
                      </a:pPr>
                      <a:r>
                        <a:rPr lang="en-US" sz="2200">
                          <a:latin typeface="Tahoma"/>
                          <a:ea typeface="Arial Narrow"/>
                          <a:cs typeface="Times New Roman"/>
                        </a:rPr>
                        <a:t>Spinach</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    80.000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$ 120.000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   80.000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228600" marR="0" algn="just">
                        <a:spcBef>
                          <a:spcPts val="0"/>
                        </a:spcBef>
                        <a:spcAft>
                          <a:spcPts val="0"/>
                        </a:spcAft>
                      </a:pPr>
                      <a:r>
                        <a:rPr lang="en-US" sz="2200">
                          <a:latin typeface="Tahoma"/>
                          <a:ea typeface="Arial Narrow"/>
                          <a:cs typeface="Times New Roman"/>
                        </a:rPr>
                        <a:t>Carrots</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100.000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110.000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100.000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228600" marR="0" algn="just">
                        <a:spcBef>
                          <a:spcPts val="0"/>
                        </a:spcBef>
                        <a:spcAft>
                          <a:spcPts val="0"/>
                        </a:spcAft>
                      </a:pPr>
                      <a:r>
                        <a:rPr lang="en-US" sz="2200">
                          <a:latin typeface="Tahoma"/>
                          <a:ea typeface="Arial Narrow"/>
                          <a:cs typeface="Times New Roman"/>
                        </a:rPr>
                        <a:t>Cut Beans</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50.000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40.000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40.000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0" marR="0" algn="just">
                        <a:spcBef>
                          <a:spcPts val="0"/>
                        </a:spcBef>
                        <a:spcAft>
                          <a:spcPts val="0"/>
                        </a:spcAft>
                      </a:pPr>
                      <a:r>
                        <a:rPr lang="en-US" sz="2200">
                          <a:latin typeface="Tahoma"/>
                          <a:ea typeface="Arial Narrow"/>
                          <a:cs typeface="Times New Roman"/>
                        </a:rPr>
                        <a:t>Total Frozen</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230.000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270.000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$230.000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0" marR="0" algn="just">
                        <a:spcBef>
                          <a:spcPts val="0"/>
                        </a:spcBef>
                        <a:spcAft>
                          <a:spcPts val="0"/>
                        </a:spcAft>
                      </a:pPr>
                      <a:r>
                        <a:rPr lang="en-US" sz="2200">
                          <a:latin typeface="Tahoma"/>
                          <a:ea typeface="Arial Narrow"/>
                          <a:cs typeface="Times New Roman"/>
                        </a:rPr>
                        <a:t>Canned</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9376">
                <a:tc>
                  <a:txBody>
                    <a:bodyPr/>
                    <a:lstStyle/>
                    <a:p>
                      <a:pPr marL="228600" marR="0" algn="just">
                        <a:spcBef>
                          <a:spcPts val="0"/>
                        </a:spcBef>
                        <a:spcAft>
                          <a:spcPts val="0"/>
                        </a:spcAft>
                      </a:pPr>
                      <a:r>
                        <a:rPr lang="en-US" sz="2200">
                          <a:latin typeface="Tahoma"/>
                          <a:ea typeface="Arial Narrow"/>
                          <a:cs typeface="Times New Roman"/>
                        </a:rPr>
                        <a:t>Peas</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90.000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72.000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72.000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678751">
                <a:tc>
                  <a:txBody>
                    <a:bodyPr/>
                    <a:lstStyle/>
                    <a:p>
                      <a:pPr marL="228600" marR="0" algn="just">
                        <a:spcBef>
                          <a:spcPts val="0"/>
                        </a:spcBef>
                        <a:spcAft>
                          <a:spcPts val="0"/>
                        </a:spcAft>
                      </a:pPr>
                      <a:r>
                        <a:rPr lang="en-US" sz="2200">
                          <a:latin typeface="Tahoma"/>
                          <a:ea typeface="Arial Narrow"/>
                          <a:cs typeface="Times New Roman"/>
                        </a:rPr>
                        <a:t>Mixed vegetables</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95.000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92.000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92.000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73313">
                <a:tc>
                  <a:txBody>
                    <a:bodyPr/>
                    <a:lstStyle/>
                    <a:p>
                      <a:pPr marL="0" marR="0" algn="just">
                        <a:spcBef>
                          <a:spcPts val="0"/>
                        </a:spcBef>
                        <a:spcAft>
                          <a:spcPts val="0"/>
                        </a:spcAft>
                      </a:pPr>
                      <a:r>
                        <a:rPr lang="en-US" sz="2200">
                          <a:latin typeface="Tahoma"/>
                          <a:ea typeface="Arial Narrow"/>
                          <a:cs typeface="Times New Roman"/>
                        </a:rPr>
                        <a:t>Total canned</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185.000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164.000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u="sng">
                          <a:latin typeface="Tahoma"/>
                          <a:ea typeface="Arial Narrow"/>
                          <a:cs typeface="Times New Roman"/>
                        </a:rPr>
                        <a:t>   </a:t>
                      </a:r>
                      <a:endParaRPr lang="en-US" sz="22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u="sng">
                          <a:latin typeface="Tahoma"/>
                          <a:ea typeface="Arial Narrow"/>
                          <a:cs typeface="Times New Roman"/>
                        </a:rPr>
                        <a:t>   164.000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200">
                        <a:latin typeface="Tahoma"/>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39376">
                <a:tc>
                  <a:txBody>
                    <a:bodyPr/>
                    <a:lstStyle/>
                    <a:p>
                      <a:pPr marL="228600" marR="0" algn="just">
                        <a:spcBef>
                          <a:spcPts val="0"/>
                        </a:spcBef>
                        <a:spcAft>
                          <a:spcPts val="300"/>
                        </a:spcAft>
                      </a:pPr>
                      <a:r>
                        <a:rPr lang="en-US" sz="2200">
                          <a:latin typeface="Tahoma"/>
                          <a:ea typeface="Arial Narrow"/>
                          <a:cs typeface="Times New Roman"/>
                        </a:rPr>
                        <a:t>Total</a:t>
                      </a:r>
                      <a:endParaRPr lang="en-US" sz="2200">
                        <a:latin typeface="Arial Narrow"/>
                        <a:ea typeface="Arial Narrow"/>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u="sng">
                          <a:latin typeface="Tahoma"/>
                          <a:ea typeface="Arial Narrow"/>
                          <a:cs typeface="Times New Roman"/>
                        </a:rPr>
                        <a:t>   $ 415.000</a:t>
                      </a:r>
                      <a:endParaRPr lang="en-US" sz="22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u="sng">
                          <a:latin typeface="Tahoma"/>
                          <a:ea typeface="Arial Narrow"/>
                          <a:cs typeface="Times New Roman"/>
                        </a:rPr>
                        <a:t>$ 434.000</a:t>
                      </a:r>
                      <a:endParaRPr lang="en-US" sz="22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endParaRPr lang="en-US" sz="2200">
                        <a:solidFill>
                          <a:srgbClr val="FF0000"/>
                        </a:solidFill>
                        <a:latin typeface="Tahoma"/>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a:solidFill>
                            <a:srgbClr val="FF0000"/>
                          </a:solidFill>
                          <a:latin typeface="Tahoma"/>
                          <a:ea typeface="Arial Narrow"/>
                          <a:cs typeface="Times New Roman"/>
                        </a:rPr>
                        <a:t>$ 384.000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a:solidFill>
                            <a:srgbClr val="FF0000"/>
                          </a:solidFill>
                          <a:latin typeface="Tahoma"/>
                          <a:ea typeface="Arial Narrow"/>
                          <a:cs typeface="Times New Roman"/>
                        </a:rPr>
                        <a:t>$ 394.000</a:t>
                      </a:r>
                      <a:endParaRPr lang="en-US" sz="22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endParaRPr lang="en-US" sz="2200">
                        <a:solidFill>
                          <a:srgbClr val="FF0000"/>
                        </a:solidFill>
                        <a:latin typeface="Tahoma"/>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solidFill>
                            <a:srgbClr val="FF0000"/>
                          </a:solidFill>
                          <a:latin typeface="Tahoma"/>
                          <a:ea typeface="Arial Narrow"/>
                          <a:cs typeface="Times New Roman"/>
                        </a:rPr>
                        <a:t>$ 415.000</a:t>
                      </a:r>
                      <a:endParaRPr lang="en-US" sz="2200" dirty="0">
                        <a:latin typeface="Arial Narrow"/>
                        <a:ea typeface="Arial Narrow"/>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2049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Metode</a:t>
            </a:r>
            <a:r>
              <a:rPr lang="en-US" sz="3200" b="1" dirty="0" smtClean="0">
                <a:solidFill>
                  <a:schemeClr val="tx1"/>
                </a:solidFill>
              </a:rPr>
              <a:t> </a:t>
            </a:r>
            <a:r>
              <a:rPr lang="en-US" sz="3200" b="1" dirty="0" err="1" smtClean="0">
                <a:solidFill>
                  <a:schemeClr val="tx1"/>
                </a:solidFill>
              </a:rPr>
              <a:t>Pengaplikasian</a:t>
            </a:r>
            <a:r>
              <a:rPr lang="en-US" sz="3200" b="1" dirty="0" smtClean="0">
                <a:solidFill>
                  <a:schemeClr val="tx1"/>
                </a:solidFill>
              </a:rPr>
              <a:t> LCM</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43697" y="1260382"/>
            <a:ext cx="10972800" cy="5262979"/>
          </a:xfrm>
          <a:prstGeom prst="rect">
            <a:avLst/>
          </a:prstGeom>
          <a:noFill/>
        </p:spPr>
        <p:txBody>
          <a:bodyPr wrap="square" rtlCol="0">
            <a:spAutoFit/>
          </a:bodyPr>
          <a:lstStyle/>
          <a:p>
            <a:pPr marL="355600" lvl="1" indent="-342900" algn="just">
              <a:lnSpc>
                <a:spcPct val="150000"/>
              </a:lnSpc>
              <a:buFont typeface="+mj-lt"/>
              <a:buAutoNum type="arabicPeriod"/>
            </a:pPr>
            <a:r>
              <a:rPr lang="en-US" sz="2800" dirty="0" err="1" smtClean="0"/>
              <a:t>Dalam</a:t>
            </a:r>
            <a:r>
              <a:rPr lang="en-US" sz="2800" dirty="0" smtClean="0"/>
              <a:t>  </a:t>
            </a:r>
            <a:r>
              <a:rPr lang="en-US" sz="2800" dirty="0" err="1" smtClean="0"/>
              <a:t>situasi</a:t>
            </a:r>
            <a:r>
              <a:rPr lang="en-US" sz="2800" dirty="0" smtClean="0"/>
              <a:t>  </a:t>
            </a:r>
            <a:r>
              <a:rPr lang="en-US" sz="2800" dirty="0" err="1" smtClean="0"/>
              <a:t>sebelumnya</a:t>
            </a:r>
            <a:r>
              <a:rPr lang="en-US" sz="2800" dirty="0" smtClean="0"/>
              <a:t>,  </a:t>
            </a:r>
            <a:r>
              <a:rPr lang="en-US" sz="2800" dirty="0" err="1" smtClean="0"/>
              <a:t>harga</a:t>
            </a:r>
            <a:r>
              <a:rPr lang="en-US" sz="2800" dirty="0" smtClean="0"/>
              <a:t>  </a:t>
            </a:r>
            <a:r>
              <a:rPr lang="en-US" sz="2800" dirty="0" err="1" smtClean="0"/>
              <a:t>persediaan</a:t>
            </a:r>
            <a:r>
              <a:rPr lang="en-US" sz="2800" dirty="0" smtClean="0"/>
              <a:t>  </a:t>
            </a:r>
            <a:r>
              <a:rPr lang="en-US" sz="2800" dirty="0" err="1" smtClean="0"/>
              <a:t>persediaan</a:t>
            </a:r>
            <a:r>
              <a:rPr lang="en-US" sz="2800" dirty="0" smtClean="0"/>
              <a:t>  </a:t>
            </a:r>
            <a:r>
              <a:rPr lang="en-US" sz="2800" dirty="0" err="1" smtClean="0"/>
              <a:t>diaplikasikan</a:t>
            </a:r>
            <a:r>
              <a:rPr lang="en-US" sz="2800" dirty="0" smtClean="0"/>
              <a:t> </a:t>
            </a:r>
            <a:r>
              <a:rPr lang="en-US" sz="2800" dirty="0" err="1" smtClean="0"/>
              <a:t>pada</a:t>
            </a:r>
            <a:r>
              <a:rPr lang="en-US" sz="2800" dirty="0" smtClean="0"/>
              <a:t> </a:t>
            </a:r>
            <a:r>
              <a:rPr lang="en-US" sz="2800" dirty="0" err="1" smtClean="0"/>
              <a:t>setiap</a:t>
            </a:r>
            <a:r>
              <a:rPr lang="en-US" sz="2800" dirty="0" smtClean="0"/>
              <a:t> </a:t>
            </a:r>
            <a:r>
              <a:rPr lang="en-US" sz="2800" dirty="0" err="1" smtClean="0"/>
              <a:t>jenis</a:t>
            </a:r>
            <a:r>
              <a:rPr lang="en-US" sz="2800" dirty="0" smtClean="0"/>
              <a:t> </a:t>
            </a:r>
            <a:r>
              <a:rPr lang="en-US" sz="2800" dirty="0" err="1" smtClean="0"/>
              <a:t>makanan</a:t>
            </a:r>
            <a:r>
              <a:rPr lang="en-US" sz="2800" dirty="0" smtClean="0"/>
              <a:t> </a:t>
            </a:r>
          </a:p>
          <a:p>
            <a:pPr marL="355600" lvl="1" indent="-342900" algn="just">
              <a:lnSpc>
                <a:spcPct val="150000"/>
              </a:lnSpc>
              <a:buFont typeface="+mj-lt"/>
              <a:buAutoNum type="arabicPeriod"/>
            </a:pPr>
            <a:r>
              <a:rPr lang="en-US" sz="2800" dirty="0" err="1" smtClean="0"/>
              <a:t>Peraturan</a:t>
            </a:r>
            <a:r>
              <a:rPr lang="en-US" sz="2800" dirty="0" smtClean="0"/>
              <a:t>  </a:t>
            </a:r>
            <a:r>
              <a:rPr lang="en-US" sz="2800" dirty="0" err="1" smtClean="0"/>
              <a:t>pajak</a:t>
            </a:r>
            <a:r>
              <a:rPr lang="en-US" sz="2800" dirty="0" smtClean="0"/>
              <a:t>  </a:t>
            </a:r>
            <a:r>
              <a:rPr lang="en-US" sz="2800" dirty="0" err="1" smtClean="0"/>
              <a:t>di</a:t>
            </a:r>
            <a:r>
              <a:rPr lang="en-US" sz="2800" dirty="0" smtClean="0"/>
              <a:t>  </a:t>
            </a:r>
            <a:r>
              <a:rPr lang="en-US" sz="2800" dirty="0" err="1" smtClean="0"/>
              <a:t>beberapa</a:t>
            </a:r>
            <a:r>
              <a:rPr lang="en-US" sz="2800" dirty="0" smtClean="0"/>
              <a:t>  </a:t>
            </a:r>
            <a:r>
              <a:rPr lang="en-US" sz="2800" dirty="0" err="1" smtClean="0"/>
              <a:t>negara</a:t>
            </a:r>
            <a:r>
              <a:rPr lang="en-US" sz="2800" dirty="0" smtClean="0"/>
              <a:t>  </a:t>
            </a:r>
            <a:r>
              <a:rPr lang="en-US" sz="2800" dirty="0" err="1" smtClean="0"/>
              <a:t>mewajibkan</a:t>
            </a:r>
            <a:r>
              <a:rPr lang="en-US" sz="2800" dirty="0" smtClean="0"/>
              <a:t>  </a:t>
            </a:r>
            <a:r>
              <a:rPr lang="en-US" sz="2800" dirty="0" err="1" smtClean="0"/>
              <a:t>perusahaan</a:t>
            </a:r>
            <a:r>
              <a:rPr lang="en-US" sz="2800" dirty="0" smtClean="0"/>
              <a:t> </a:t>
            </a:r>
            <a:r>
              <a:rPr lang="en-US" sz="2800" dirty="0" err="1" smtClean="0"/>
              <a:t>menggunakan</a:t>
            </a:r>
            <a:r>
              <a:rPr lang="en-US" sz="2800" dirty="0" smtClean="0"/>
              <a:t> </a:t>
            </a:r>
            <a:r>
              <a:rPr lang="en-US" sz="2800" dirty="0" err="1" smtClean="0"/>
              <a:t>aturan</a:t>
            </a:r>
            <a:r>
              <a:rPr lang="en-US" sz="2800" dirty="0" smtClean="0"/>
              <a:t> </a:t>
            </a:r>
            <a:r>
              <a:rPr lang="en-US" sz="2800" dirty="0" err="1" smtClean="0"/>
              <a:t>dasar</a:t>
            </a:r>
            <a:r>
              <a:rPr lang="en-US" sz="2800" dirty="0" smtClean="0"/>
              <a:t> per </a:t>
            </a:r>
            <a:r>
              <a:rPr lang="en-US" sz="2800" dirty="0" err="1" smtClean="0"/>
              <a:t>barang</a:t>
            </a:r>
            <a:r>
              <a:rPr lang="en-US" sz="2800" dirty="0" smtClean="0"/>
              <a:t> </a:t>
            </a:r>
          </a:p>
          <a:p>
            <a:pPr marL="355600" lvl="1" indent="-342900" algn="just">
              <a:lnSpc>
                <a:spcPct val="150000"/>
              </a:lnSpc>
              <a:buFont typeface="+mj-lt"/>
              <a:buAutoNum type="arabicPeriod"/>
            </a:pPr>
            <a:r>
              <a:rPr lang="en-US" sz="2800" dirty="0" err="1" smtClean="0"/>
              <a:t>Pendekatan</a:t>
            </a:r>
            <a:r>
              <a:rPr lang="en-US" sz="2800" dirty="0" smtClean="0"/>
              <a:t>  per  </a:t>
            </a:r>
            <a:r>
              <a:rPr lang="en-US" sz="2800" dirty="0" err="1" smtClean="0"/>
              <a:t>barang</a:t>
            </a:r>
            <a:r>
              <a:rPr lang="en-US" sz="2800" dirty="0" smtClean="0"/>
              <a:t>  </a:t>
            </a:r>
            <a:r>
              <a:rPr lang="en-US" sz="2800" dirty="0" err="1" smtClean="0"/>
              <a:t>menyediakan</a:t>
            </a:r>
            <a:r>
              <a:rPr lang="en-US" sz="2800" dirty="0" smtClean="0"/>
              <a:t>  </a:t>
            </a:r>
            <a:r>
              <a:rPr lang="en-US" sz="2800" dirty="0" err="1" smtClean="0"/>
              <a:t>penilaian</a:t>
            </a:r>
            <a:r>
              <a:rPr lang="en-US" sz="2800" dirty="0" smtClean="0"/>
              <a:t>  yang  paling  </a:t>
            </a:r>
            <a:r>
              <a:rPr lang="en-US" sz="2800" dirty="0" err="1" smtClean="0"/>
              <a:t>konservatif</a:t>
            </a:r>
            <a:r>
              <a:rPr lang="en-US" sz="2800" dirty="0" smtClean="0"/>
              <a:t> </a:t>
            </a:r>
            <a:r>
              <a:rPr lang="en-US" sz="2800" dirty="0" err="1" smtClean="0"/>
              <a:t>bagi</a:t>
            </a:r>
            <a:r>
              <a:rPr lang="en-US" sz="2800" dirty="0" smtClean="0"/>
              <a:t> </a:t>
            </a:r>
            <a:r>
              <a:rPr lang="en-US" sz="2800" dirty="0" err="1" smtClean="0"/>
              <a:t>tujuan</a:t>
            </a:r>
            <a:r>
              <a:rPr lang="en-US" sz="2800" dirty="0" smtClean="0"/>
              <a:t> </a:t>
            </a:r>
            <a:r>
              <a:rPr lang="en-US" sz="2800" dirty="0" err="1" smtClean="0"/>
              <a:t>penyajian</a:t>
            </a:r>
            <a:r>
              <a:rPr lang="en-US" sz="2800" dirty="0" smtClean="0"/>
              <a:t> </a:t>
            </a:r>
            <a:r>
              <a:rPr lang="en-US" sz="2800" dirty="0" err="1" smtClean="0"/>
              <a:t>neraca</a:t>
            </a:r>
            <a:r>
              <a:rPr lang="en-US" sz="2800" dirty="0" smtClean="0"/>
              <a:t> </a:t>
            </a:r>
          </a:p>
          <a:p>
            <a:pPr marL="355600" lvl="1" indent="-342900" algn="just">
              <a:lnSpc>
                <a:spcPct val="150000"/>
              </a:lnSpc>
              <a:buFont typeface="+mj-lt"/>
              <a:buAutoNum type="arabicPeriod"/>
            </a:pPr>
            <a:r>
              <a:rPr lang="en-US" sz="2800" dirty="0" err="1" smtClean="0"/>
              <a:t>Metode</a:t>
            </a:r>
            <a:r>
              <a:rPr lang="en-US" sz="2800" dirty="0" smtClean="0"/>
              <a:t>  </a:t>
            </a:r>
            <a:r>
              <a:rPr lang="en-US" sz="2800" dirty="0" err="1" smtClean="0"/>
              <a:t>harus</a:t>
            </a:r>
            <a:r>
              <a:rPr lang="en-US" sz="2800" dirty="0" smtClean="0"/>
              <a:t>  </a:t>
            </a:r>
            <a:r>
              <a:rPr lang="en-US" sz="2800" dirty="0" err="1" smtClean="0"/>
              <a:t>digunakan</a:t>
            </a:r>
            <a:r>
              <a:rPr lang="en-US" sz="2800" dirty="0" smtClean="0"/>
              <a:t>  </a:t>
            </a:r>
            <a:r>
              <a:rPr lang="en-US" sz="2800" dirty="0" err="1" smtClean="0"/>
              <a:t>secara</a:t>
            </a:r>
            <a:r>
              <a:rPr lang="en-US" sz="2800" dirty="0" smtClean="0"/>
              <a:t>  </a:t>
            </a:r>
            <a:r>
              <a:rPr lang="en-US" sz="2800" dirty="0" err="1" smtClean="0"/>
              <a:t>konsisten</a:t>
            </a:r>
            <a:r>
              <a:rPr lang="en-US" sz="2800" dirty="0" smtClean="0"/>
              <a:t>  </a:t>
            </a:r>
            <a:r>
              <a:rPr lang="en-US" sz="2800" dirty="0" err="1" smtClean="0"/>
              <a:t>dari</a:t>
            </a:r>
            <a:r>
              <a:rPr lang="en-US" sz="2800" dirty="0" smtClean="0"/>
              <a:t>  </a:t>
            </a:r>
            <a:r>
              <a:rPr lang="en-US" sz="2800" dirty="0" err="1" smtClean="0"/>
              <a:t>satu</a:t>
            </a:r>
            <a:r>
              <a:rPr lang="en-US" sz="2800" dirty="0" smtClean="0"/>
              <a:t>  </a:t>
            </a:r>
            <a:r>
              <a:rPr lang="en-US" sz="2800" dirty="0" err="1" smtClean="0"/>
              <a:t>periode</a:t>
            </a:r>
            <a:r>
              <a:rPr lang="en-US" sz="2800" dirty="0" smtClean="0"/>
              <a:t>  </a:t>
            </a:r>
            <a:r>
              <a:rPr lang="en-US" sz="2800" dirty="0" err="1" smtClean="0"/>
              <a:t>ke</a:t>
            </a:r>
            <a:r>
              <a:rPr lang="en-US" sz="2800" dirty="0" smtClean="0"/>
              <a:t>  </a:t>
            </a:r>
            <a:r>
              <a:rPr lang="en-US" sz="2800" dirty="0" err="1" smtClean="0"/>
              <a:t>periode</a:t>
            </a:r>
            <a:r>
              <a:rPr lang="en-US" sz="2800" dirty="0" smtClean="0"/>
              <a:t> </a:t>
            </a:r>
            <a:r>
              <a:rPr lang="en-US" sz="2800" dirty="0" err="1" smtClean="0"/>
              <a:t>Lainnya</a:t>
            </a:r>
            <a:endParaRPr lang="en-US" sz="2800" dirty="0" smtClean="0"/>
          </a:p>
        </p:txBody>
      </p:sp>
    </p:spTree>
    <p:extLst>
      <p:ext uri="{BB962C8B-B14F-4D97-AF65-F5344CB8AC3E}">
        <p14:creationId xmlns="" xmlns:p14="http://schemas.microsoft.com/office/powerpoint/2010/main" val="272049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Membalik</a:t>
            </a:r>
            <a:r>
              <a:rPr lang="en-US" sz="3200" b="1" dirty="0" smtClean="0">
                <a:solidFill>
                  <a:schemeClr val="tx1"/>
                </a:solidFill>
              </a:rPr>
              <a:t> </a:t>
            </a:r>
            <a:r>
              <a:rPr lang="en-US" sz="3200" b="1" dirty="0" err="1" smtClean="0">
                <a:solidFill>
                  <a:schemeClr val="tx1"/>
                </a:solidFill>
              </a:rPr>
              <a:t>Kerugian</a:t>
            </a:r>
            <a:r>
              <a:rPr lang="en-US" sz="3200" b="1" dirty="0" smtClean="0">
                <a:solidFill>
                  <a:schemeClr val="tx1"/>
                </a:solidFill>
              </a:rPr>
              <a:t> </a:t>
            </a:r>
            <a:r>
              <a:rPr lang="en-US" sz="3200" b="1" dirty="0" err="1" smtClean="0">
                <a:solidFill>
                  <a:schemeClr val="tx1"/>
                </a:solidFill>
              </a:rPr>
              <a:t>Persediaan</a:t>
            </a:r>
            <a:endParaRPr lang="en-US" sz="3200" b="1" dirty="0">
              <a:solidFill>
                <a:schemeClr val="tx1"/>
              </a:solidFill>
            </a:endParaRPr>
          </a:p>
        </p:txBody>
      </p:sp>
      <p:sp>
        <p:nvSpPr>
          <p:cNvPr id="47" name="Trapezoid 13">
            <a:extLst>
              <a:ext uri="{FF2B5EF4-FFF2-40B4-BE49-F238E27FC236}">
                <a16:creationId xmlns=""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68410" y="1408670"/>
            <a:ext cx="10997514" cy="5078313"/>
          </a:xfrm>
          <a:prstGeom prst="rect">
            <a:avLst/>
          </a:prstGeom>
          <a:noFill/>
        </p:spPr>
        <p:txBody>
          <a:bodyPr wrap="square" rtlCol="0">
            <a:spAutoFit/>
          </a:bodyPr>
          <a:lstStyle/>
          <a:p>
            <a:pPr lvl="1" indent="-457200" algn="just">
              <a:lnSpc>
                <a:spcPct val="150000"/>
              </a:lnSpc>
              <a:buFont typeface="+mj-lt"/>
              <a:buAutoNum type="arabicPeriod"/>
            </a:pPr>
            <a:r>
              <a:rPr lang="en-US" sz="2400" dirty="0" err="1" smtClean="0"/>
              <a:t>Jumlah</a:t>
            </a:r>
            <a:r>
              <a:rPr lang="en-US" sz="2400" dirty="0" smtClean="0"/>
              <a:t> </a:t>
            </a:r>
            <a:r>
              <a:rPr lang="en-US" sz="2400" dirty="0" err="1" smtClean="0"/>
              <a:t>penghapusan</a:t>
            </a:r>
            <a:r>
              <a:rPr lang="en-US" sz="2400" dirty="0" smtClean="0"/>
              <a:t> </a:t>
            </a:r>
            <a:r>
              <a:rPr lang="en-US" sz="2400" dirty="0" err="1" smtClean="0"/>
              <a:t>langsung</a:t>
            </a:r>
            <a:r>
              <a:rPr lang="en-US" sz="2400" dirty="0" smtClean="0"/>
              <a:t> </a:t>
            </a:r>
            <a:r>
              <a:rPr lang="en-US" sz="2400" dirty="0" err="1" smtClean="0"/>
              <a:t>dibalik</a:t>
            </a:r>
            <a:r>
              <a:rPr lang="en-US" sz="2400" dirty="0" smtClean="0"/>
              <a:t> </a:t>
            </a:r>
          </a:p>
          <a:p>
            <a:pPr lvl="1" indent="-457200" algn="just">
              <a:lnSpc>
                <a:spcPct val="150000"/>
              </a:lnSpc>
              <a:buFont typeface="+mj-lt"/>
              <a:buAutoNum type="arabicPeriod"/>
            </a:pPr>
            <a:r>
              <a:rPr lang="en-US" sz="2400" dirty="0" err="1" smtClean="0"/>
              <a:t>Pembalikan</a:t>
            </a:r>
            <a:r>
              <a:rPr lang="en-US" sz="2400" dirty="0" smtClean="0"/>
              <a:t> </a:t>
            </a:r>
            <a:r>
              <a:rPr lang="en-US" sz="2400" dirty="0" err="1" smtClean="0"/>
              <a:t>keterbatasan</a:t>
            </a:r>
            <a:r>
              <a:rPr lang="en-US" sz="2400" dirty="0" smtClean="0"/>
              <a:t> </a:t>
            </a:r>
            <a:r>
              <a:rPr lang="en-US" sz="2400" dirty="0" err="1" smtClean="0"/>
              <a:t>ke</a:t>
            </a:r>
            <a:r>
              <a:rPr lang="en-US" sz="2400" dirty="0" smtClean="0"/>
              <a:t> </a:t>
            </a:r>
            <a:r>
              <a:rPr lang="en-US" sz="2400" dirty="0" err="1" smtClean="0"/>
              <a:t>jumlah</a:t>
            </a:r>
            <a:r>
              <a:rPr lang="en-US" sz="2400" dirty="0" smtClean="0"/>
              <a:t> </a:t>
            </a:r>
            <a:r>
              <a:rPr lang="en-US" sz="2400" dirty="0" err="1" smtClean="0"/>
              <a:t>penghapusan</a:t>
            </a:r>
            <a:r>
              <a:rPr lang="en-US" sz="2400" dirty="0" smtClean="0"/>
              <a:t> </a:t>
            </a:r>
            <a:r>
              <a:rPr lang="en-US" sz="2400" dirty="0" err="1" smtClean="0"/>
              <a:t>langsung</a:t>
            </a:r>
            <a:r>
              <a:rPr lang="en-US" sz="2400" dirty="0" smtClean="0"/>
              <a:t> </a:t>
            </a:r>
            <a:r>
              <a:rPr lang="en-US" sz="2400" dirty="0" err="1" smtClean="0"/>
              <a:t>aslinya</a:t>
            </a:r>
            <a:r>
              <a:rPr lang="en-US" sz="2400" dirty="0" smtClean="0"/>
              <a:t> </a:t>
            </a:r>
          </a:p>
          <a:p>
            <a:pPr algn="just">
              <a:lnSpc>
                <a:spcPct val="150000"/>
              </a:lnSpc>
            </a:pPr>
            <a:r>
              <a:rPr lang="en-US" sz="2400" dirty="0" err="1" smtClean="0"/>
              <a:t>Melanjutkan</a:t>
            </a:r>
            <a:r>
              <a:rPr lang="en-US" sz="2400" dirty="0" smtClean="0"/>
              <a:t>  </a:t>
            </a:r>
            <a:r>
              <a:rPr lang="en-US" sz="2400" dirty="0" err="1" smtClean="0"/>
              <a:t>contoh</a:t>
            </a:r>
            <a:r>
              <a:rPr lang="en-US" sz="2400" dirty="0" smtClean="0"/>
              <a:t>  </a:t>
            </a:r>
            <a:r>
              <a:rPr lang="en-US" sz="2400" dirty="0" err="1" smtClean="0"/>
              <a:t>Raffa</a:t>
            </a:r>
            <a:r>
              <a:rPr lang="en-US" sz="2400" dirty="0" smtClean="0"/>
              <a:t>,  </a:t>
            </a:r>
            <a:r>
              <a:rPr lang="en-US" sz="2400" dirty="0" err="1" smtClean="0"/>
              <a:t>diasumsikan</a:t>
            </a:r>
            <a:r>
              <a:rPr lang="en-US" sz="2400" dirty="0" smtClean="0"/>
              <a:t>  </a:t>
            </a:r>
            <a:r>
              <a:rPr lang="en-US" sz="2400" dirty="0" err="1" smtClean="0"/>
              <a:t>bahwa</a:t>
            </a:r>
            <a:r>
              <a:rPr lang="en-US" sz="2400" dirty="0" smtClean="0"/>
              <a:t>  </a:t>
            </a:r>
            <a:r>
              <a:rPr lang="en-US" sz="2400" dirty="0" err="1" smtClean="0"/>
              <a:t>nilai</a:t>
            </a:r>
            <a:r>
              <a:rPr lang="en-US" sz="2400" dirty="0" smtClean="0"/>
              <a:t>  </a:t>
            </a:r>
            <a:r>
              <a:rPr lang="en-US" sz="2400" dirty="0" err="1" smtClean="0"/>
              <a:t>realisasi</a:t>
            </a:r>
            <a:r>
              <a:rPr lang="en-US" sz="2400" dirty="0" smtClean="0"/>
              <a:t>  </a:t>
            </a:r>
            <a:r>
              <a:rPr lang="en-US" sz="2400" dirty="0" err="1" smtClean="0"/>
              <a:t>bersih</a:t>
            </a:r>
            <a:r>
              <a:rPr lang="en-US" sz="2400" dirty="0" smtClean="0"/>
              <a:t>  </a:t>
            </a:r>
            <a:r>
              <a:rPr lang="en-US" sz="2400" dirty="0" err="1" smtClean="0"/>
              <a:t>naik</a:t>
            </a:r>
            <a:r>
              <a:rPr lang="en-US" sz="2400" dirty="0" smtClean="0"/>
              <a:t> </a:t>
            </a:r>
            <a:r>
              <a:rPr lang="en-US" sz="2400" dirty="0" err="1" smtClean="0"/>
              <a:t>menjadi</a:t>
            </a:r>
            <a:r>
              <a:rPr lang="en-US" sz="2400" dirty="0" smtClean="0"/>
              <a:t> $74,000 (</a:t>
            </a:r>
            <a:r>
              <a:rPr lang="en-US" sz="2400" dirty="0" err="1" smtClean="0"/>
              <a:t>naik</a:t>
            </a:r>
            <a:r>
              <a:rPr lang="en-US" sz="2400" dirty="0" smtClean="0"/>
              <a:t> </a:t>
            </a:r>
            <a:r>
              <a:rPr lang="en-US" sz="2400" dirty="0" err="1" smtClean="0"/>
              <a:t>sebesar</a:t>
            </a:r>
            <a:r>
              <a:rPr lang="en-US" sz="2400" dirty="0" smtClean="0"/>
              <a:t> $4,000). </a:t>
            </a:r>
            <a:r>
              <a:rPr lang="en-US" sz="2400" dirty="0" err="1" smtClean="0"/>
              <a:t>Raffa</a:t>
            </a:r>
            <a:r>
              <a:rPr lang="en-US" sz="2400" dirty="0" smtClean="0"/>
              <a:t> </a:t>
            </a:r>
            <a:r>
              <a:rPr lang="en-US" sz="2400" dirty="0" err="1" smtClean="0"/>
              <a:t>membuat</a:t>
            </a:r>
            <a:r>
              <a:rPr lang="en-US" sz="2400" dirty="0" smtClean="0"/>
              <a:t> </a:t>
            </a:r>
            <a:r>
              <a:rPr lang="en-US" sz="2400" dirty="0" err="1" smtClean="0"/>
              <a:t>jurnal</a:t>
            </a:r>
            <a:r>
              <a:rPr lang="en-US" sz="2400" dirty="0" smtClean="0"/>
              <a:t> </a:t>
            </a:r>
            <a:r>
              <a:rPr lang="en-US" sz="2400" dirty="0" err="1" smtClean="0"/>
              <a:t>sebagai</a:t>
            </a:r>
            <a:r>
              <a:rPr lang="en-US" sz="2400" dirty="0" smtClean="0"/>
              <a:t> </a:t>
            </a:r>
            <a:r>
              <a:rPr lang="en-US" sz="2400" dirty="0" err="1" smtClean="0"/>
              <a:t>berikut</a:t>
            </a:r>
            <a:r>
              <a:rPr lang="en-US" sz="2400" dirty="0" smtClean="0"/>
              <a:t>, </a:t>
            </a:r>
            <a:r>
              <a:rPr lang="en-US" sz="2400" dirty="0" err="1" smtClean="0"/>
              <a:t>menggunakan</a:t>
            </a:r>
            <a:r>
              <a:rPr lang="en-US" sz="2400" dirty="0" smtClean="0"/>
              <a:t> loss method. </a:t>
            </a:r>
          </a:p>
          <a:p>
            <a:pPr algn="just">
              <a:lnSpc>
                <a:spcPct val="150000"/>
              </a:lnSpc>
            </a:pPr>
            <a:r>
              <a:rPr lang="en-US" sz="2400" i="1" dirty="0" smtClean="0">
                <a:solidFill>
                  <a:srgbClr val="FF0000"/>
                </a:solidFill>
              </a:rPr>
              <a:t>Allowance to reduce inventory to NRV    4,000 </a:t>
            </a:r>
            <a:endParaRPr lang="en-US" sz="2400" dirty="0" smtClean="0">
              <a:solidFill>
                <a:srgbClr val="FF0000"/>
              </a:solidFill>
            </a:endParaRPr>
          </a:p>
          <a:p>
            <a:pPr algn="just">
              <a:lnSpc>
                <a:spcPct val="150000"/>
              </a:lnSpc>
            </a:pPr>
            <a:r>
              <a:rPr lang="en-US" sz="2400" i="1" dirty="0" smtClean="0">
                <a:solidFill>
                  <a:srgbClr val="FF0000"/>
                </a:solidFill>
              </a:rPr>
              <a:t>      Recovery of inventory loss   				4,000 </a:t>
            </a:r>
            <a:endParaRPr lang="en-US" sz="2400" dirty="0" smtClean="0">
              <a:solidFill>
                <a:srgbClr val="FF0000"/>
              </a:solidFill>
            </a:endParaRPr>
          </a:p>
          <a:p>
            <a:pPr algn="just">
              <a:lnSpc>
                <a:spcPct val="150000"/>
              </a:lnSpc>
            </a:pPr>
            <a:r>
              <a:rPr lang="en-US" sz="2400" dirty="0" smtClean="0"/>
              <a:t> </a:t>
            </a:r>
            <a:r>
              <a:rPr lang="en-US" sz="2400" dirty="0" err="1" smtClean="0"/>
              <a:t>Akun</a:t>
            </a:r>
            <a:r>
              <a:rPr lang="en-US" sz="2400" dirty="0" smtClean="0"/>
              <a:t> </a:t>
            </a:r>
            <a:r>
              <a:rPr lang="en-US" sz="2400" dirty="0" err="1" smtClean="0"/>
              <a:t>penyisihan</a:t>
            </a:r>
            <a:r>
              <a:rPr lang="en-US" sz="2400" dirty="0" smtClean="0"/>
              <a:t> </a:t>
            </a:r>
            <a:r>
              <a:rPr lang="en-US" sz="2400" dirty="0" err="1" smtClean="0"/>
              <a:t>disesuaikan</a:t>
            </a:r>
            <a:r>
              <a:rPr lang="en-US" sz="2400" dirty="0" smtClean="0"/>
              <a:t> </a:t>
            </a:r>
            <a:r>
              <a:rPr lang="en-US" sz="2400" dirty="0" err="1" smtClean="0"/>
              <a:t>saldonya</a:t>
            </a:r>
            <a:r>
              <a:rPr lang="en-US" sz="2400" dirty="0" smtClean="0"/>
              <a:t> </a:t>
            </a:r>
            <a:r>
              <a:rPr lang="en-US" sz="2400" dirty="0" err="1" smtClean="0"/>
              <a:t>di</a:t>
            </a:r>
            <a:r>
              <a:rPr lang="en-US" sz="2400" dirty="0" smtClean="0"/>
              <a:t> </a:t>
            </a:r>
            <a:r>
              <a:rPr lang="en-US" sz="2400" dirty="0" err="1" smtClean="0"/>
              <a:t>periode</a:t>
            </a:r>
            <a:r>
              <a:rPr lang="en-US" sz="2400" dirty="0" smtClean="0"/>
              <a:t> </a:t>
            </a:r>
            <a:r>
              <a:rPr lang="en-US" sz="2400" dirty="0" err="1" smtClean="0"/>
              <a:t>berikutnya</a:t>
            </a:r>
            <a:r>
              <a:rPr lang="en-US" sz="2400" dirty="0" smtClean="0"/>
              <a:t>, </a:t>
            </a:r>
            <a:r>
              <a:rPr lang="en-US" sz="2400" dirty="0" err="1" smtClean="0"/>
              <a:t>seperti</a:t>
            </a:r>
            <a:r>
              <a:rPr lang="en-US" sz="2400" dirty="0" smtClean="0"/>
              <a:t> </a:t>
            </a:r>
            <a:r>
              <a:rPr lang="en-US" sz="2400" dirty="0" err="1" smtClean="0"/>
              <a:t>persediaan</a:t>
            </a:r>
            <a:r>
              <a:rPr lang="en-US" sz="2400" dirty="0" smtClean="0"/>
              <a:t> </a:t>
            </a:r>
            <a:r>
              <a:rPr lang="en-US" sz="2400" dirty="0" err="1" smtClean="0"/>
              <a:t>dilaporkan</a:t>
            </a:r>
            <a:r>
              <a:rPr lang="en-US" sz="2400" dirty="0" smtClean="0"/>
              <a:t> </a:t>
            </a:r>
            <a:r>
              <a:rPr lang="en-US" sz="2400" dirty="0" err="1" smtClean="0"/>
              <a:t>pada</a:t>
            </a:r>
            <a:r>
              <a:rPr lang="en-US" sz="2400" dirty="0" smtClean="0"/>
              <a:t> LCNRV.</a:t>
            </a:r>
            <a:endParaRPr lang="en-US" sz="2400" dirty="0"/>
          </a:p>
        </p:txBody>
      </p:sp>
    </p:spTree>
    <p:extLst>
      <p:ext uri="{BB962C8B-B14F-4D97-AF65-F5344CB8AC3E}">
        <p14:creationId xmlns="" xmlns:p14="http://schemas.microsoft.com/office/powerpoint/2010/main" val="2720491299"/>
      </p:ext>
    </p:extLst>
  </p:cSld>
  <p:clrMapOvr>
    <a:masterClrMapping/>
  </p:clrMapOvr>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1614</Words>
  <Application>Microsoft Office PowerPoint</Application>
  <PresentationFormat>Custom</PresentationFormat>
  <Paragraphs>325</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160</cp:revision>
  <dcterms:created xsi:type="dcterms:W3CDTF">2019-01-14T06:35:35Z</dcterms:created>
  <dcterms:modified xsi:type="dcterms:W3CDTF">2020-03-13T04:25:27Z</dcterms:modified>
</cp:coreProperties>
</file>