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8"/>
  </p:notesMasterIdLst>
  <p:sldIdLst>
    <p:sldId id="318" r:id="rId4"/>
    <p:sldId id="271" r:id="rId5"/>
    <p:sldId id="274" r:id="rId6"/>
    <p:sldId id="278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31" r:id="rId16"/>
    <p:sldId id="386" r:id="rId17"/>
    <p:sldId id="387" r:id="rId18"/>
    <p:sldId id="388" r:id="rId19"/>
    <p:sldId id="389" r:id="rId20"/>
    <p:sldId id="390" r:id="rId21"/>
    <p:sldId id="391" r:id="rId22"/>
    <p:sldId id="395" r:id="rId23"/>
    <p:sldId id="339" r:id="rId24"/>
    <p:sldId id="397" r:id="rId25"/>
    <p:sldId id="398" r:id="rId26"/>
    <p:sldId id="342" r:id="rId27"/>
    <p:sldId id="343" r:id="rId28"/>
    <p:sldId id="344" r:id="rId29"/>
    <p:sldId id="345" r:id="rId30"/>
    <p:sldId id="346" r:id="rId31"/>
    <p:sldId id="347" r:id="rId32"/>
    <p:sldId id="400" r:id="rId33"/>
    <p:sldId id="401" r:id="rId34"/>
    <p:sldId id="402" r:id="rId35"/>
    <p:sldId id="351" r:id="rId36"/>
    <p:sldId id="352" r:id="rId37"/>
    <p:sldId id="353" r:id="rId38"/>
    <p:sldId id="354" r:id="rId39"/>
    <p:sldId id="355" r:id="rId40"/>
    <p:sldId id="356" r:id="rId41"/>
    <p:sldId id="359" r:id="rId42"/>
    <p:sldId id="360" r:id="rId43"/>
    <p:sldId id="361" r:id="rId44"/>
    <p:sldId id="362" r:id="rId45"/>
    <p:sldId id="363" r:id="rId46"/>
    <p:sldId id="31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45" autoAdjust="0"/>
    <p:restoredTop sz="96196" autoAdjust="0"/>
  </p:normalViewPr>
  <p:slideViewPr>
    <p:cSldViewPr snapToGrid="0" showGuides="1">
      <p:cViewPr varScale="1">
        <p:scale>
          <a:sx n="66" d="100"/>
          <a:sy n="66" d="100"/>
        </p:scale>
        <p:origin x="-1032" y="-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625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728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933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035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342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445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547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649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294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65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88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15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xmlns="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xmlns="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86807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544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1920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xmlns="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xmlns="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669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466" y="354014"/>
            <a:ext cx="10143067" cy="560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11176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xmlns="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5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45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3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98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401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79" r:id="rId12"/>
    <p:sldLayoutId id="2147483683" r:id="rId13"/>
    <p:sldLayoutId id="2147483681" r:id="rId14"/>
    <p:sldLayoutId id="2147483682" r:id="rId15"/>
    <p:sldLayoutId id="21474836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62767697-BAFA-4104-96A6-C3D279C026CB}"/>
              </a:ext>
            </a:extLst>
          </p:cNvPr>
          <p:cNvSpPr/>
          <p:nvPr/>
        </p:nvSpPr>
        <p:spPr>
          <a:xfrm rot="10800000" flipH="1">
            <a:off x="0" y="-1"/>
            <a:ext cx="6068041" cy="6858000"/>
          </a:xfrm>
          <a:custGeom>
            <a:avLst/>
            <a:gdLst>
              <a:gd name="connsiteX0" fmla="*/ 1301604 w 6068041"/>
              <a:gd name="connsiteY0" fmla="*/ 6858000 h 6858000"/>
              <a:gd name="connsiteX1" fmla="*/ 4400982 w 6068041"/>
              <a:gd name="connsiteY1" fmla="*/ 6858000 h 6858000"/>
              <a:gd name="connsiteX2" fmla="*/ 6068041 w 6068041"/>
              <a:gd name="connsiteY2" fmla="*/ 5069335 h 6858000"/>
              <a:gd name="connsiteX3" fmla="*/ 1343355 w 6068041"/>
              <a:gd name="connsiteY3" fmla="*/ 0 h 6858000"/>
              <a:gd name="connsiteX4" fmla="*/ 0 w 6068041"/>
              <a:gd name="connsiteY4" fmla="*/ 0 h 6858000"/>
              <a:gd name="connsiteX5" fmla="*/ 0 w 6068041"/>
              <a:gd name="connsiteY5" fmla="*/ 1884119 h 6858000"/>
              <a:gd name="connsiteX6" fmla="*/ 2968663 w 6068041"/>
              <a:gd name="connsiteY6" fmla="*/ 50693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8041" h="6858000">
                <a:moveTo>
                  <a:pt x="1301604" y="6858000"/>
                </a:moveTo>
                <a:lnTo>
                  <a:pt x="4400982" y="6858000"/>
                </a:lnTo>
                <a:lnTo>
                  <a:pt x="6068041" y="5069335"/>
                </a:lnTo>
                <a:lnTo>
                  <a:pt x="1343355" y="0"/>
                </a:lnTo>
                <a:lnTo>
                  <a:pt x="0" y="0"/>
                </a:lnTo>
                <a:lnTo>
                  <a:pt x="0" y="1884119"/>
                </a:lnTo>
                <a:lnTo>
                  <a:pt x="2968663" y="5069335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70D55-8FF6-40DA-9EA1-48105DE61A65}"/>
              </a:ext>
            </a:extLst>
          </p:cNvPr>
          <p:cNvSpPr txBox="1"/>
          <p:nvPr/>
        </p:nvSpPr>
        <p:spPr>
          <a:xfrm>
            <a:off x="247134" y="691992"/>
            <a:ext cx="952117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j-lt"/>
              </a:rPr>
              <a:t>PENILAIAN PERSEDIAAN : PENDEKATAN DASAR BIAYA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D1D8F-569C-44D9-AD24-D01A5DB499A1}"/>
              </a:ext>
            </a:extLst>
          </p:cNvPr>
          <p:cNvSpPr txBox="1"/>
          <p:nvPr/>
        </p:nvSpPr>
        <p:spPr>
          <a:xfrm>
            <a:off x="364347" y="2399916"/>
            <a:ext cx="56437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Fakultas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Ekonomi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Bisnis</a:t>
            </a:r>
            <a:endParaRPr lang="en-US" altLang="ko-KR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xmlns="" id="{FE6FBF35-7C35-4A49-9EC1-AF7A6F44BA9B}"/>
              </a:ext>
            </a:extLst>
          </p:cNvPr>
          <p:cNvSpPr txBox="1"/>
          <p:nvPr/>
        </p:nvSpPr>
        <p:spPr>
          <a:xfrm>
            <a:off x="586769" y="6600074"/>
            <a:ext cx="11532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2800" y="1407876"/>
            <a:ext cx="9124951" cy="50958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Perpetual System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1865076"/>
            <a:ext cx="10363200" cy="3062377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Pembelian barang dagang untuk dijual atau pembelian bahan baku untuk diproduksi didebet ke Persediaan.</a:t>
            </a:r>
          </a:p>
          <a:p>
            <a:pPr marL="457200" indent="-457200"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Biaya Transportasi masuk (</a:t>
            </a:r>
            <a:r>
              <a:rPr lang="en-US" sz="2000" i="1">
                <a:latin typeface="Arial" charset="0"/>
              </a:rPr>
              <a:t>Freight-in</a:t>
            </a:r>
            <a:r>
              <a:rPr lang="en-US" sz="2000">
                <a:latin typeface="Arial" charset="0"/>
              </a:rPr>
              <a:t>) didebet ke persediaan. Retur dan potongan pembelian dan diskon pembelian di kredit ke persediaan.</a:t>
            </a:r>
          </a:p>
          <a:p>
            <a:pPr marL="457200" indent="-457200"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Harga pokok penjualan didebet dan mengkredit Persediaan untuk setiap penjualan.</a:t>
            </a:r>
          </a:p>
          <a:p>
            <a:pPr marL="457200" indent="-457200" algn="l">
              <a:lnSpc>
                <a:spcPct val="12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>
                <a:latin typeface="Arial" charset="0"/>
              </a:rPr>
              <a:t>Buku besar pembantu (persediaan) memperlihatkan kuantitas dan biaya dari setiap jenis persediaan yang ada di tangan.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32000" y="5290459"/>
            <a:ext cx="8229600" cy="646331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Sistem persediaan perpetual </a:t>
            </a:r>
            <a:r>
              <a:rPr lang="en-US" sz="1800">
                <a:latin typeface="Arial" charset="0"/>
              </a:rPr>
              <a:t>menyediakan catatan yang berkelanjutan tentang saldo akun </a:t>
            </a:r>
            <a:r>
              <a:rPr lang="en-US" sz="1800" b="1">
                <a:latin typeface="Arial" charset="0"/>
              </a:rPr>
              <a:t>Persediaan </a:t>
            </a:r>
            <a:r>
              <a:rPr lang="en-US" sz="1800">
                <a:latin typeface="Arial" charset="0"/>
              </a:rPr>
              <a:t>dan </a:t>
            </a:r>
            <a:r>
              <a:rPr lang="en-US" sz="1800" b="1">
                <a:latin typeface="Arial" charset="0"/>
              </a:rPr>
              <a:t>Harga Pokok Penjualan.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2800" y="1219200"/>
            <a:ext cx="9124951" cy="50958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Periodic System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9200" y="1752600"/>
            <a:ext cx="10363200" cy="146347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Pembelian persediaan dicatat dengan mendebet akun Pembelian.</a:t>
            </a:r>
          </a:p>
          <a:p>
            <a:pPr marL="457200" indent="-4572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Persediaan akhir ditentukan dengan melakukan perhitungan fisik.</a:t>
            </a:r>
          </a:p>
          <a:p>
            <a:pPr marL="457200" indent="-4572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200">
                <a:latin typeface="Arial" charset="0"/>
              </a:rPr>
              <a:t>Harga Pokok Penjualan (</a:t>
            </a:r>
            <a:r>
              <a:rPr lang="en-US" sz="2200" i="1">
                <a:latin typeface="Arial" charset="0"/>
              </a:rPr>
              <a:t>Cost of Goods Sold</a:t>
            </a:r>
            <a:r>
              <a:rPr lang="en-US" sz="2200">
                <a:latin typeface="Arial" charset="0"/>
              </a:rPr>
              <a:t>):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40000" y="4114800"/>
            <a:ext cx="7518400" cy="2154238"/>
            <a:chOff x="2540000" y="4114800"/>
            <a:chExt cx="7518400" cy="2154238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540000" y="4114800"/>
              <a:ext cx="7518400" cy="2154238"/>
            </a:xfrm>
            <a:prstGeom prst="rect">
              <a:avLst/>
            </a:prstGeom>
            <a:noFill/>
            <a:ln w="28575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115000"/>
                </a:lnSpc>
                <a:spcBef>
                  <a:spcPct val="10000"/>
                </a:spcBef>
                <a:buClr>
                  <a:srgbClr val="800000"/>
                </a:buClr>
                <a:buSzPct val="95000"/>
                <a:tabLst>
                  <a:tab pos="5832475" algn="r"/>
                </a:tabLst>
              </a:pPr>
              <a:r>
                <a:rPr lang="en-US" sz="2200">
                  <a:latin typeface="Arial" charset="0"/>
                </a:rPr>
                <a:t>Beginning inventory	$ 100,000</a:t>
              </a:r>
            </a:p>
            <a:p>
              <a:pPr marL="457200" indent="-457200" algn="l">
                <a:lnSpc>
                  <a:spcPct val="115000"/>
                </a:lnSpc>
                <a:spcBef>
                  <a:spcPct val="10000"/>
                </a:spcBef>
                <a:buClr>
                  <a:srgbClr val="800000"/>
                </a:buClr>
                <a:buSzPct val="95000"/>
                <a:tabLst>
                  <a:tab pos="5832475" algn="r"/>
                </a:tabLst>
              </a:pPr>
              <a:r>
                <a:rPr lang="en-US" sz="2200">
                  <a:latin typeface="Arial" charset="0"/>
                </a:rPr>
                <a:t>Purchases, net	800,000</a:t>
              </a:r>
            </a:p>
            <a:p>
              <a:pPr marL="457200" indent="-457200" algn="l">
                <a:lnSpc>
                  <a:spcPct val="115000"/>
                </a:lnSpc>
                <a:spcBef>
                  <a:spcPct val="10000"/>
                </a:spcBef>
                <a:buClr>
                  <a:srgbClr val="800000"/>
                </a:buClr>
                <a:buSzPct val="95000"/>
                <a:tabLst>
                  <a:tab pos="5832475" algn="r"/>
                </a:tabLst>
              </a:pPr>
              <a:r>
                <a:rPr lang="en-US" sz="2200">
                  <a:latin typeface="Arial" charset="0"/>
                </a:rPr>
                <a:t>Goods available for sale	900,000</a:t>
              </a:r>
            </a:p>
            <a:p>
              <a:pPr marL="457200" indent="-457200" algn="l">
                <a:lnSpc>
                  <a:spcPct val="115000"/>
                </a:lnSpc>
                <a:spcBef>
                  <a:spcPct val="10000"/>
                </a:spcBef>
                <a:buClr>
                  <a:srgbClr val="800000"/>
                </a:buClr>
                <a:buSzPct val="95000"/>
                <a:tabLst>
                  <a:tab pos="5832475" algn="r"/>
                </a:tabLst>
              </a:pPr>
              <a:r>
                <a:rPr lang="en-US" sz="2200">
                  <a:latin typeface="Arial" charset="0"/>
                </a:rPr>
                <a:t>Ending inventory	125,000</a:t>
              </a:r>
            </a:p>
            <a:p>
              <a:pPr marL="457200" indent="-457200" algn="l">
                <a:lnSpc>
                  <a:spcPct val="115000"/>
                </a:lnSpc>
                <a:spcBef>
                  <a:spcPct val="10000"/>
                </a:spcBef>
                <a:buClr>
                  <a:srgbClr val="800000"/>
                </a:buClr>
                <a:buSzPct val="95000"/>
                <a:tabLst>
                  <a:tab pos="5832475" algn="r"/>
                </a:tabLst>
              </a:pPr>
              <a:r>
                <a:rPr lang="en-US" sz="2200">
                  <a:latin typeface="Arial" charset="0"/>
                </a:rPr>
                <a:t>Cost of goods sold	$ 775,000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1394" y="4953000"/>
              <a:ext cx="1930400" cy="1279525"/>
              <a:chOff x="6981394" y="4953000"/>
              <a:chExt cx="1930400" cy="1279525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6981394" y="4953000"/>
                <a:ext cx="19304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6981394" y="5791200"/>
                <a:ext cx="19304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6981394" y="6232525"/>
                <a:ext cx="19304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6981394" y="6156325"/>
                <a:ext cx="19304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4400" y="1505857"/>
            <a:ext cx="10769600" cy="871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Fesmire Company memiliki transaksi-transaksi berikut selama tahun berjalan: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638426"/>
            <a:ext cx="9448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914400" y="4572000"/>
            <a:ext cx="10769600" cy="48167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200">
                <a:latin typeface="Arial" charset="0"/>
              </a:rPr>
              <a:t>Catat transaksi tersebut menggunakan sistem perpetual dan periodik.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199"/>
            <a:ext cx="10972800" cy="689429"/>
          </a:xfrm>
          <a:solidFill>
            <a:schemeClr val="accent2"/>
          </a:solidFill>
          <a:ln algn="ctr"/>
        </p:spPr>
        <p:txBody>
          <a:bodyPr lIns="0" rIns="0"/>
          <a:lstStyle/>
          <a:p>
            <a:pPr marL="0" indent="0">
              <a:defRPr/>
            </a:pPr>
            <a:r>
              <a:rPr lang="en-US" i="0" smtClean="0">
                <a:solidFill>
                  <a:schemeClr val="bg1"/>
                </a:solidFill>
                <a:latin typeface="Arial" charset="0"/>
              </a:rPr>
              <a:t>Inventory Cost Flow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752600"/>
            <a:ext cx="10871200" cy="438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9652000" y="1447800"/>
            <a:ext cx="19304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latin typeface="Arial" charset="0"/>
              </a:rPr>
              <a:t>Illustration 8-4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812800" y="307975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17" name="Rectangle 9"/>
          <p:cNvSpPr>
            <a:spLocks noChangeArrowheads="1"/>
          </p:cNvSpPr>
          <p:nvPr/>
        </p:nvSpPr>
        <p:spPr bwMode="auto">
          <a:xfrm>
            <a:off x="812800" y="330835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>
            <a:off x="812800" y="381000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19" name="Rectangle 11"/>
          <p:cNvSpPr>
            <a:spLocks noChangeArrowheads="1"/>
          </p:cNvSpPr>
          <p:nvPr/>
        </p:nvSpPr>
        <p:spPr bwMode="auto">
          <a:xfrm>
            <a:off x="812800" y="403860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0" name="Rectangle 12"/>
          <p:cNvSpPr>
            <a:spLocks noChangeArrowheads="1"/>
          </p:cNvSpPr>
          <p:nvPr/>
        </p:nvSpPr>
        <p:spPr bwMode="auto">
          <a:xfrm>
            <a:off x="812800" y="4267200"/>
            <a:ext cx="54864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1" name="Rectangle 13"/>
          <p:cNvSpPr>
            <a:spLocks noChangeArrowheads="1"/>
          </p:cNvSpPr>
          <p:nvPr/>
        </p:nvSpPr>
        <p:spPr bwMode="auto">
          <a:xfrm>
            <a:off x="812800" y="464820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2" name="Rectangle 14"/>
          <p:cNvSpPr>
            <a:spLocks noChangeArrowheads="1"/>
          </p:cNvSpPr>
          <p:nvPr/>
        </p:nvSpPr>
        <p:spPr bwMode="auto">
          <a:xfrm>
            <a:off x="812800" y="5181600"/>
            <a:ext cx="5486400" cy="838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3" name="Rectangle 15"/>
          <p:cNvSpPr>
            <a:spLocks noChangeArrowheads="1"/>
          </p:cNvSpPr>
          <p:nvPr/>
        </p:nvSpPr>
        <p:spPr bwMode="auto">
          <a:xfrm>
            <a:off x="6400800" y="307975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4" name="Rectangle 16"/>
          <p:cNvSpPr>
            <a:spLocks noChangeArrowheads="1"/>
          </p:cNvSpPr>
          <p:nvPr/>
        </p:nvSpPr>
        <p:spPr bwMode="auto">
          <a:xfrm>
            <a:off x="6400800" y="330835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5" name="Rectangle 17"/>
          <p:cNvSpPr>
            <a:spLocks noChangeArrowheads="1"/>
          </p:cNvSpPr>
          <p:nvPr/>
        </p:nvSpPr>
        <p:spPr bwMode="auto">
          <a:xfrm>
            <a:off x="6400800" y="381000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6" name="Rectangle 18"/>
          <p:cNvSpPr>
            <a:spLocks noChangeArrowheads="1"/>
          </p:cNvSpPr>
          <p:nvPr/>
        </p:nvSpPr>
        <p:spPr bwMode="auto">
          <a:xfrm>
            <a:off x="6400800" y="403860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7" name="Rectangle 19"/>
          <p:cNvSpPr>
            <a:spLocks noChangeArrowheads="1"/>
          </p:cNvSpPr>
          <p:nvPr/>
        </p:nvSpPr>
        <p:spPr bwMode="auto">
          <a:xfrm>
            <a:off x="6400800" y="4267200"/>
            <a:ext cx="50800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29" name="Rectangle 21"/>
          <p:cNvSpPr>
            <a:spLocks noChangeArrowheads="1"/>
          </p:cNvSpPr>
          <p:nvPr/>
        </p:nvSpPr>
        <p:spPr bwMode="auto">
          <a:xfrm>
            <a:off x="6400800" y="518160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30" name="Rectangle 22"/>
          <p:cNvSpPr>
            <a:spLocks noChangeArrowheads="1"/>
          </p:cNvSpPr>
          <p:nvPr/>
        </p:nvSpPr>
        <p:spPr bwMode="auto">
          <a:xfrm>
            <a:off x="6400800" y="541020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31" name="Rectangle 23"/>
          <p:cNvSpPr>
            <a:spLocks noChangeArrowheads="1"/>
          </p:cNvSpPr>
          <p:nvPr/>
        </p:nvSpPr>
        <p:spPr bwMode="auto">
          <a:xfrm>
            <a:off x="6400800" y="563880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2232" name="Rectangle 24"/>
          <p:cNvSpPr>
            <a:spLocks noChangeArrowheads="1"/>
          </p:cNvSpPr>
          <p:nvPr/>
        </p:nvSpPr>
        <p:spPr bwMode="auto">
          <a:xfrm>
            <a:off x="6400800" y="5867400"/>
            <a:ext cx="5080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711200" y="1219200"/>
            <a:ext cx="4064000" cy="477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endParaRPr lang="en-US" sz="220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6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62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62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62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62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6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862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86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862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86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86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86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86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86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86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86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6" grpId="0" animBg="1"/>
      <p:bldP spid="862217" grpId="0" animBg="1"/>
      <p:bldP spid="862218" grpId="0" animBg="1"/>
      <p:bldP spid="862219" grpId="0" animBg="1"/>
      <p:bldP spid="862220" grpId="0" animBg="1"/>
      <p:bldP spid="862221" grpId="0" animBg="1"/>
      <p:bldP spid="862222" grpId="0" animBg="1"/>
      <p:bldP spid="862223" grpId="0" animBg="1"/>
      <p:bldP spid="862224" grpId="0" animBg="1"/>
      <p:bldP spid="862225" grpId="0" animBg="1"/>
      <p:bldP spid="862226" grpId="0" animBg="1"/>
      <p:bldP spid="862227" grpId="0" animBg="1"/>
      <p:bldP spid="862229" grpId="0" animBg="1"/>
      <p:bldP spid="862230" grpId="0" animBg="1"/>
      <p:bldP spid="862231" grpId="0" animBg="1"/>
      <p:bldP spid="8622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1447800"/>
            <a:ext cx="10769600" cy="164968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Asumsikan bahwa pada akhir periode pelaporan, akun persediaan perpetual melaporkan saldo persediaan sebesar $4000.  Tetapi hasil perhitungan fisik menunjukkan jumlah persediaan aktual sebesar $3.800. Ayat jurnal yang diperlukan untuk mencatat penyesuaian adalah sbg berikut: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0" y="3641725"/>
            <a:ext cx="9448800" cy="947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15000"/>
              </a:lnSpc>
              <a:spcBef>
                <a:spcPct val="25000"/>
              </a:spcBef>
              <a:tabLst>
                <a:tab pos="5486400" algn="r"/>
                <a:tab pos="6800850" algn="r"/>
              </a:tabLst>
            </a:pPr>
            <a:r>
              <a:rPr lang="en-US" sz="2200">
                <a:latin typeface="Arial" charset="0"/>
              </a:rPr>
              <a:t>Inventory Over and Short 	200</a:t>
            </a:r>
          </a:p>
          <a:p>
            <a:pPr marL="457200" indent="-457200" algn="l">
              <a:lnSpc>
                <a:spcPct val="115000"/>
              </a:lnSpc>
              <a:spcBef>
                <a:spcPct val="25000"/>
              </a:spcBef>
              <a:tabLst>
                <a:tab pos="5486400" algn="r"/>
                <a:tab pos="6800850" algn="r"/>
              </a:tabLst>
            </a:pPr>
            <a:r>
              <a:rPr lang="en-US" sz="2200">
                <a:latin typeface="Arial" charset="0"/>
              </a:rPr>
              <a:t>	Inventory 		200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4400" y="5105400"/>
            <a:ext cx="10668000" cy="658642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600" b="1">
                <a:latin typeface="Arial" charset="0"/>
              </a:rPr>
              <a:t>Note:</a:t>
            </a:r>
            <a:r>
              <a:rPr lang="en-US" sz="1600">
                <a:latin typeface="Arial" charset="0"/>
              </a:rPr>
              <a:t>  </a:t>
            </a:r>
            <a:r>
              <a:rPr lang="en-US" sz="1600" b="1">
                <a:solidFill>
                  <a:srgbClr val="800000"/>
                </a:solidFill>
                <a:latin typeface="Arial" charset="0"/>
              </a:rPr>
              <a:t>Inventory Over and Short</a:t>
            </a:r>
            <a:r>
              <a:rPr lang="en-US" sz="1600">
                <a:latin typeface="Arial" charset="0"/>
              </a:rPr>
              <a:t> merupakan penyesuaian Harga Pokok Penjualan. Dalam praktik, akun </a:t>
            </a:r>
            <a:r>
              <a:rPr lang="en-US" sz="1600" b="1">
                <a:solidFill>
                  <a:srgbClr val="800000"/>
                </a:solidFill>
                <a:latin typeface="Arial" charset="0"/>
              </a:rPr>
              <a:t>Inventory Over and Short</a:t>
            </a:r>
            <a:r>
              <a:rPr lang="en-US" sz="1600">
                <a:latin typeface="Arial" charset="0"/>
              </a:rPr>
              <a:t> terkadang dilaporkan dalam kelompok “Pendapatan dan Keuntungan lain-lain”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Pengendalian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64000" y="1477067"/>
            <a:ext cx="7416799" cy="422269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800000"/>
                </a:solidFill>
                <a:latin typeface="Arial" charset="0"/>
              </a:rPr>
              <a:t>Seluruh</a:t>
            </a:r>
            <a:r>
              <a:rPr lang="en-US" sz="22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latin typeface="Arial" charset="0"/>
              </a:rPr>
              <a:t>perusahaan</a:t>
            </a:r>
            <a:r>
              <a:rPr lang="en-US" sz="22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memerlukan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pengujian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secara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periodik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atas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catatan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persediaan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melalui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perhitungan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aktual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penimbangan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atau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pengukuran</a:t>
            </a:r>
            <a:r>
              <a:rPr lang="en-US" sz="2200" dirty="0">
                <a:latin typeface="Arial" charset="0"/>
              </a:rPr>
              <a:t>. </a:t>
            </a:r>
            <a:r>
              <a:rPr lang="en-US" sz="2200" dirty="0" err="1">
                <a:latin typeface="Arial" charset="0"/>
              </a:rPr>
              <a:t>Perhitungan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ini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kemudian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dibandingkan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dengan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catatan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persediaan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terinci</a:t>
            </a:r>
            <a:r>
              <a:rPr lang="en-US" sz="2200" dirty="0">
                <a:latin typeface="Arial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200" dirty="0" err="1">
                <a:latin typeface="Arial" charset="0"/>
              </a:rPr>
              <a:t>Sebisa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mungkin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perhitungan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fisik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dilakukan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menjelang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akhir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tahun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fiskal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sehingga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kuantitas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persediaan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tepat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dapat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digunakan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pembuatan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catatan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akuntansi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laporan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tahunan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D752E57-AE48-4B2E-BD13-E299482EC991}"/>
              </a:ext>
            </a:extLst>
          </p:cNvPr>
          <p:cNvGrpSpPr/>
          <p:nvPr/>
        </p:nvGrpSpPr>
        <p:grpSpPr>
          <a:xfrm>
            <a:off x="540621" y="1785260"/>
            <a:ext cx="3363721" cy="4064000"/>
            <a:chOff x="412501" y="2943143"/>
            <a:chExt cx="3761594" cy="3743050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xmlns="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xmlns="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xmlns="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aphic 27">
              <a:extLst>
                <a:ext uri="{FF2B5EF4-FFF2-40B4-BE49-F238E27FC236}">
                  <a16:creationId xmlns:a16="http://schemas.microsoft.com/office/drawing/2014/main" xmlns="" id="{66D5C128-FBBD-4C3F-9C23-D7690A3776DF}"/>
                </a:ext>
              </a:extLst>
            </p:cNvPr>
            <p:cNvGrpSpPr/>
            <p:nvPr/>
          </p:nvGrpSpPr>
          <p:grpSpPr>
            <a:xfrm>
              <a:off x="412502" y="2943143"/>
              <a:ext cx="3761597" cy="3743052"/>
              <a:chOff x="2564432" y="-3077"/>
              <a:chExt cx="6894435" cy="6860447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xmlns="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xmlns="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1">
                <a:extLst>
                  <a:ext uri="{FF2B5EF4-FFF2-40B4-BE49-F238E27FC236}">
                    <a16:creationId xmlns:a16="http://schemas.microsoft.com/office/drawing/2014/main" xmlns="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">
                <a:extLst>
                  <a:ext uri="{FF2B5EF4-FFF2-40B4-BE49-F238E27FC236}">
                    <a16:creationId xmlns:a16="http://schemas.microsoft.com/office/drawing/2014/main" xmlns="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">
                <a:extLst>
                  <a:ext uri="{FF2B5EF4-FFF2-40B4-BE49-F238E27FC236}">
                    <a16:creationId xmlns:a16="http://schemas.microsoft.com/office/drawing/2014/main" xmlns="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4">
                <a:extLst>
                  <a:ext uri="{FF2B5EF4-FFF2-40B4-BE49-F238E27FC236}">
                    <a16:creationId xmlns:a16="http://schemas.microsoft.com/office/drawing/2014/main" xmlns="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xmlns="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6">
                <a:extLst>
                  <a:ext uri="{FF2B5EF4-FFF2-40B4-BE49-F238E27FC236}">
                    <a16:creationId xmlns:a16="http://schemas.microsoft.com/office/drawing/2014/main" xmlns="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7">
                <a:extLst>
                  <a:ext uri="{FF2B5EF4-FFF2-40B4-BE49-F238E27FC236}">
                    <a16:creationId xmlns:a16="http://schemas.microsoft.com/office/drawing/2014/main" xmlns="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8">
                <a:extLst>
                  <a:ext uri="{FF2B5EF4-FFF2-40B4-BE49-F238E27FC236}">
                    <a16:creationId xmlns:a16="http://schemas.microsoft.com/office/drawing/2014/main" xmlns="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9">
                <a:extLst>
                  <a:ext uri="{FF2B5EF4-FFF2-40B4-BE49-F238E27FC236}">
                    <a16:creationId xmlns:a16="http://schemas.microsoft.com/office/drawing/2014/main" xmlns="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0">
                <a:extLst>
                  <a:ext uri="{FF2B5EF4-FFF2-40B4-BE49-F238E27FC236}">
                    <a16:creationId xmlns:a16="http://schemas.microsoft.com/office/drawing/2014/main" xmlns="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Masalah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Mendasar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dalam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penilaian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4400" y="2101851"/>
            <a:ext cx="10972800" cy="12604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35000"/>
              </a:spcBef>
            </a:pPr>
            <a:r>
              <a:rPr lang="en-US" sz="2200" dirty="0">
                <a:latin typeface="Arial" charset="0"/>
              </a:rPr>
              <a:t>Perusahaan </a:t>
            </a:r>
            <a:r>
              <a:rPr lang="en-US" sz="2200" dirty="0" err="1">
                <a:latin typeface="Arial" charset="0"/>
              </a:rPr>
              <a:t>harus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mengalokasikan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semua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tersedia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dijual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atau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digunakan</a:t>
            </a:r>
            <a:r>
              <a:rPr lang="en-US" sz="2200" dirty="0">
                <a:latin typeface="Arial" charset="0"/>
              </a:rPr>
              <a:t>) </a:t>
            </a:r>
            <a:r>
              <a:rPr lang="en-US" sz="2200" dirty="0" err="1">
                <a:latin typeface="Arial" charset="0"/>
              </a:rPr>
              <a:t>diantara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telah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terjual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atau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digunakan</a:t>
            </a:r>
            <a:r>
              <a:rPr lang="en-US" sz="2200" dirty="0">
                <a:latin typeface="Arial" charset="0"/>
              </a:rPr>
              <a:t>) </a:t>
            </a:r>
            <a:r>
              <a:rPr lang="en-US" sz="2200" dirty="0" err="1">
                <a:latin typeface="Arial" charset="0"/>
              </a:rPr>
              <a:t>dan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masih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ada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ditangan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3668714"/>
            <a:ext cx="9042400" cy="1665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Masalah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Mendasar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dalam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penilaian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2166264"/>
            <a:ext cx="10363200" cy="351155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Barang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fisik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yang </a:t>
            </a:r>
            <a:r>
              <a:rPr lang="en-US" sz="2200" dirty="0" err="1">
                <a:latin typeface="Arial" charset="0"/>
              </a:rPr>
              <a:t>harus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dimasukkan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persediaan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siapa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memiliki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? –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perjalanan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konsinyasi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perjanjian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penjualan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khusus</a:t>
            </a:r>
            <a:r>
              <a:rPr lang="en-US" sz="2200" dirty="0">
                <a:latin typeface="Arial" charset="0"/>
              </a:rPr>
              <a:t>).</a:t>
            </a:r>
          </a:p>
          <a:p>
            <a:pPr marL="457200" indent="-457200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Biaya-biaya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harus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dimasukkan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persediaan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biaya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produk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biaya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periode</a:t>
            </a:r>
            <a:r>
              <a:rPr lang="en-US" sz="2200" dirty="0">
                <a:latin typeface="Arial" charset="0"/>
              </a:rPr>
              <a:t>)</a:t>
            </a:r>
          </a:p>
          <a:p>
            <a:pPr marL="457200" indent="-457200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Asumsi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arus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biaya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yang </a:t>
            </a:r>
            <a:r>
              <a:rPr lang="en-US" sz="2200" dirty="0" err="1">
                <a:latin typeface="Arial" charset="0"/>
              </a:rPr>
              <a:t>harus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diadopsi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identifikasi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khusus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biay</a:t>
            </a:r>
            <a:r>
              <a:rPr lang="en-US" sz="2200" dirty="0">
                <a:latin typeface="Arial" charset="0"/>
              </a:rPr>
              <a:t>, FIFO, retail, etc.).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2800" y="1431926"/>
            <a:ext cx="10668000" cy="51244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Penilaian persediaan memerlukan perhitungan atas: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Barang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Fisik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yang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Dimasukkan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dalam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16000" y="1219201"/>
            <a:ext cx="10363200" cy="13112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400">
                <a:latin typeface="Arial" charset="0"/>
              </a:rPr>
              <a:t>Secara teknis, pembelian harus dicatat ketika hak legal atas barang berpindah ke pembeli. Namun, pada praktiknya pembelian dicatat pada saat barang diterima.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819401"/>
            <a:ext cx="9118600" cy="346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Barang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Fisik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yang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Dimasukkan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dalam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2788" y="1338945"/>
            <a:ext cx="7823200" cy="5118324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70000"/>
              <a:buFontTx/>
              <a:buBlip>
                <a:blip r:embed="rId2"/>
              </a:buBlip>
            </a:pP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Biaya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Produk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600" b="1" i="1" dirty="0">
                <a:solidFill>
                  <a:srgbClr val="006600"/>
                </a:solidFill>
                <a:latin typeface="Arial" charset="0"/>
              </a:rPr>
              <a:t>(Product Cost)</a:t>
            </a:r>
            <a:r>
              <a:rPr lang="en-US" sz="2400" i="1" dirty="0">
                <a:latin typeface="Arial" charset="0"/>
              </a:rPr>
              <a:t>-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biaya-biaya</a:t>
            </a:r>
            <a:r>
              <a:rPr lang="en-US" sz="2400" dirty="0">
                <a:latin typeface="Arial" charset="0"/>
              </a:rPr>
              <a:t> yang “</a:t>
            </a:r>
            <a:r>
              <a:rPr lang="en-US" sz="2400" dirty="0" err="1">
                <a:latin typeface="Arial" charset="0"/>
              </a:rPr>
              <a:t>melekat</a:t>
            </a:r>
            <a:r>
              <a:rPr lang="en-US" sz="2400" dirty="0">
                <a:latin typeface="Arial" charset="0"/>
              </a:rPr>
              <a:t>” </a:t>
            </a:r>
            <a:r>
              <a:rPr lang="en-US" sz="2400" dirty="0" err="1">
                <a:latin typeface="Arial" charset="0"/>
              </a:rPr>
              <a:t>pada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persediaan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dicatat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akun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persediaan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Biaya-biaya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berhubungan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langsung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transfer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lokasi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bisnis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pembeli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pengubahan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tersebut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kondisi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siap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dijual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70000"/>
            </a:pPr>
            <a:r>
              <a:rPr lang="en-US" sz="2400" dirty="0">
                <a:latin typeface="Arial" charset="0"/>
              </a:rPr>
              <a:t>ex: </a:t>
            </a:r>
            <a:r>
              <a:rPr lang="en-US" sz="2400" dirty="0" err="1">
                <a:latin typeface="Arial" charset="0"/>
              </a:rPr>
              <a:t>Ongkos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pengangkutan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dibeli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biaya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pembelian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langsung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lainnya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biaya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tenaga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kerja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serta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produksi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lainnya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dikeluarkan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memroses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ketika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dijual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grpSp>
        <p:nvGrpSpPr>
          <p:cNvPr id="8" name="Graphic 66">
            <a:extLst>
              <a:ext uri="{FF2B5EF4-FFF2-40B4-BE49-F238E27FC236}">
                <a16:creationId xmlns:a16="http://schemas.microsoft.com/office/drawing/2014/main" xmlns="" id="{D79A84C5-0877-4AFF-BAC9-158DB249A82A}"/>
              </a:ext>
            </a:extLst>
          </p:cNvPr>
          <p:cNvGrpSpPr/>
          <p:nvPr/>
        </p:nvGrpSpPr>
        <p:grpSpPr>
          <a:xfrm>
            <a:off x="9303549" y="1425797"/>
            <a:ext cx="1742436" cy="4771108"/>
            <a:chOff x="7354684" y="1811872"/>
            <a:chExt cx="1908028" cy="5224528"/>
          </a:xfrm>
        </p:grpSpPr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xmlns="" id="{6E43A14F-745B-4373-A052-11C0C8F2C97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38F2CAA5-1348-4AE2-857D-317FF4293D6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xmlns="" id="{0009A395-0830-4B63-87F1-1D20BA932D2D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xmlns="" id="{A44D3E9E-66FF-4FEA-B368-065DE80E02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xmlns="" id="{8B83C16C-3967-4964-913B-3F2B6A14752A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xmlns="" id="{6F8319DB-B9B5-4A03-BB93-A82B34040BA3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xmlns="" id="{28DCC2BE-EA9B-42BC-AC40-EA0D48B766A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5785E5-E343-4372-801A-DBC1D253C837}"/>
              </a:ext>
            </a:extLst>
          </p:cNvPr>
          <p:cNvSpPr txBox="1"/>
          <p:nvPr/>
        </p:nvSpPr>
        <p:spPr>
          <a:xfrm>
            <a:off x="3534032" y="473805"/>
            <a:ext cx="7315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CE6B9E-73E2-4B38-98C5-2C3C5D875F26}"/>
              </a:ext>
            </a:extLst>
          </p:cNvPr>
          <p:cNvSpPr txBox="1"/>
          <p:nvPr/>
        </p:nvSpPr>
        <p:spPr>
          <a:xfrm>
            <a:off x="4277653" y="1805300"/>
            <a:ext cx="6966996" cy="2597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permasalahan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review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pendalaman</a:t>
            </a:r>
            <a:r>
              <a:rPr lang="en-US" sz="2800" dirty="0" smtClean="0"/>
              <a:t> </a:t>
            </a:r>
            <a:r>
              <a:rPr lang="id-ID" sz="2800" dirty="0" smtClean="0"/>
              <a:t>materi melalui pembelajaran E-Learning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Barang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Fisik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yang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Dimasukkan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dalam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" name="Graphic 66">
            <a:extLst>
              <a:ext uri="{FF2B5EF4-FFF2-40B4-BE49-F238E27FC236}">
                <a16:creationId xmlns:a16="http://schemas.microsoft.com/office/drawing/2014/main" xmlns="" id="{D79A84C5-0877-4AFF-BAC9-158DB249A82A}"/>
              </a:ext>
            </a:extLst>
          </p:cNvPr>
          <p:cNvGrpSpPr/>
          <p:nvPr/>
        </p:nvGrpSpPr>
        <p:grpSpPr>
          <a:xfrm>
            <a:off x="9303549" y="1425797"/>
            <a:ext cx="1742436" cy="4771108"/>
            <a:chOff x="7354684" y="1811872"/>
            <a:chExt cx="1908028" cy="5224528"/>
          </a:xfrm>
        </p:grpSpPr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xmlns="" id="{6E43A14F-745B-4373-A052-11C0C8F2C97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38F2CAA5-1348-4AE2-857D-317FF4293D6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xmlns="" id="{0009A395-0830-4B63-87F1-1D20BA932D2D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xmlns="" id="{A44D3E9E-66FF-4FEA-B368-065DE80E02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xmlns="" id="{8B83C16C-3967-4964-913B-3F2B6A14752A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xmlns="" id="{6F8319DB-B9B5-4A03-BB93-A82B34040BA3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xmlns="" id="{28DCC2BE-EA9B-42BC-AC40-EA0D48B766A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14400" y="1487488"/>
            <a:ext cx="7590971" cy="373333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70000"/>
              <a:buFontTx/>
              <a:buBlip>
                <a:blip r:embed="rId2"/>
              </a:buBlip>
            </a:pP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Biaya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Periode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(</a:t>
            </a:r>
            <a:r>
              <a:rPr lang="en-US" sz="2600" b="1" i="1" dirty="0">
                <a:solidFill>
                  <a:srgbClr val="006600"/>
                </a:solidFill>
                <a:latin typeface="Arial" charset="0"/>
              </a:rPr>
              <a:t>Period Costs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)</a:t>
            </a:r>
            <a:r>
              <a:rPr lang="en-US" sz="24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– </a:t>
            </a:r>
            <a:r>
              <a:rPr lang="en-US" sz="2400" dirty="0" err="1">
                <a:latin typeface="Arial" charset="0"/>
              </a:rPr>
              <a:t>merupakan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biaya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terkait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tidak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langsung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akuisisi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atau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produksi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Seperti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beban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penjualan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(selling expense</a:t>
            </a:r>
            <a:r>
              <a:rPr lang="en-US" sz="2400" dirty="0">
                <a:latin typeface="Arial" charset="0"/>
              </a:rPr>
              <a:t>), </a:t>
            </a:r>
            <a:r>
              <a:rPr lang="en-US" sz="2400" dirty="0" err="1">
                <a:latin typeface="Arial" charset="0"/>
              </a:rPr>
              <a:t>beban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umum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administrasi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(general and administrative expense).</a:t>
            </a:r>
            <a:endParaRPr lang="en-US" sz="2400" b="1" dirty="0">
              <a:solidFill>
                <a:srgbClr val="800000"/>
              </a:solidFill>
              <a:latin typeface="Arial" charset="0"/>
            </a:endParaRPr>
          </a:p>
          <a:p>
            <a:pPr marL="457200" indent="-457200" algn="just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70000"/>
              <a:buFontTx/>
              <a:buBlip>
                <a:blip r:embed="rId2"/>
              </a:buBlip>
            </a:pP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Perlakuan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atas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Diskon</a:t>
            </a:r>
            <a:r>
              <a:rPr lang="en-US" sz="26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6600"/>
                </a:solidFill>
                <a:latin typeface="Arial" charset="0"/>
              </a:rPr>
              <a:t>Pembelian</a:t>
            </a:r>
            <a:r>
              <a:rPr lang="en-US" sz="2400" dirty="0">
                <a:latin typeface="Arial" charset="0"/>
              </a:rPr>
              <a:t>– Gross vs. Net Method 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286000"/>
            <a:ext cx="11785600" cy="3271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94627" name="Rectangle 205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76514"/>
          </a:xfrm>
          <a:solidFill>
            <a:schemeClr val="accent2"/>
          </a:solidFill>
          <a:ln algn="ctr"/>
        </p:spPr>
        <p:txBody>
          <a:bodyPr lIns="0" rIns="0"/>
          <a:lstStyle/>
          <a:p>
            <a:pPr marL="0" indent="0">
              <a:defRPr/>
            </a:pPr>
            <a:r>
              <a:rPr lang="en-US" i="0" dirty="0" err="1" smtClean="0">
                <a:solidFill>
                  <a:schemeClr val="bg1"/>
                </a:solidFill>
                <a:latin typeface="Arial" charset="0"/>
              </a:rPr>
              <a:t>Biaya</a:t>
            </a:r>
            <a:r>
              <a:rPr lang="en-US" i="0" dirty="0" smtClean="0">
                <a:solidFill>
                  <a:schemeClr val="bg1"/>
                </a:solidFill>
                <a:latin typeface="Arial" charset="0"/>
              </a:rPr>
              <a:t> yang </a:t>
            </a:r>
            <a:r>
              <a:rPr lang="en-US" i="0" dirty="0" err="1" smtClean="0">
                <a:solidFill>
                  <a:schemeClr val="bg1"/>
                </a:solidFill>
                <a:latin typeface="Arial" charset="0"/>
              </a:rPr>
              <a:t>Dimasukkan</a:t>
            </a:r>
            <a:r>
              <a:rPr lang="en-US" i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i="0" dirty="0" err="1" smtClean="0">
                <a:solidFill>
                  <a:schemeClr val="bg1"/>
                </a:solidFill>
                <a:latin typeface="Arial" charset="0"/>
              </a:rPr>
              <a:t>dalam</a:t>
            </a:r>
            <a:r>
              <a:rPr lang="en-US" i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i="0" dirty="0" err="1" smtClean="0">
                <a:solidFill>
                  <a:schemeClr val="bg1"/>
                </a:solidFill>
                <a:latin typeface="Arial" charset="0"/>
              </a:rPr>
              <a:t>Persediaan</a:t>
            </a:r>
            <a:endParaRPr lang="en-US" i="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9" name="Text Box 2059"/>
          <p:cNvSpPr txBox="1">
            <a:spLocks noChangeArrowheads="1"/>
          </p:cNvSpPr>
          <p:nvPr/>
        </p:nvSpPr>
        <p:spPr bwMode="auto">
          <a:xfrm>
            <a:off x="711200" y="1371601"/>
            <a:ext cx="8432800" cy="38318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Perlakuan atas Diskon Pembelian</a:t>
            </a:r>
          </a:p>
        </p:txBody>
      </p:sp>
      <p:sp>
        <p:nvSpPr>
          <p:cNvPr id="794636" name="Rectangle 2060"/>
          <p:cNvSpPr>
            <a:spLocks noChangeArrowheads="1"/>
          </p:cNvSpPr>
          <p:nvPr/>
        </p:nvSpPr>
        <p:spPr bwMode="auto">
          <a:xfrm>
            <a:off x="304800" y="2951163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37" name="Rectangle 2061"/>
          <p:cNvSpPr>
            <a:spLocks noChangeArrowheads="1"/>
          </p:cNvSpPr>
          <p:nvPr/>
        </p:nvSpPr>
        <p:spPr bwMode="auto">
          <a:xfrm>
            <a:off x="304800" y="3171825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38" name="Rectangle 2062"/>
          <p:cNvSpPr>
            <a:spLocks noChangeArrowheads="1"/>
          </p:cNvSpPr>
          <p:nvPr/>
        </p:nvSpPr>
        <p:spPr bwMode="auto">
          <a:xfrm>
            <a:off x="304800" y="373380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40" name="Rectangle 2064"/>
          <p:cNvSpPr>
            <a:spLocks noChangeArrowheads="1"/>
          </p:cNvSpPr>
          <p:nvPr/>
        </p:nvSpPr>
        <p:spPr bwMode="auto">
          <a:xfrm>
            <a:off x="304800" y="419100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41" name="Rectangle 2065"/>
          <p:cNvSpPr>
            <a:spLocks noChangeArrowheads="1"/>
          </p:cNvSpPr>
          <p:nvPr/>
        </p:nvSpPr>
        <p:spPr bwMode="auto">
          <a:xfrm>
            <a:off x="304800" y="4789488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42" name="Rectangle 2066"/>
          <p:cNvSpPr>
            <a:spLocks noChangeArrowheads="1"/>
          </p:cNvSpPr>
          <p:nvPr/>
        </p:nvSpPr>
        <p:spPr bwMode="auto">
          <a:xfrm>
            <a:off x="304800" y="5008563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50" name="Rectangle 2074"/>
          <p:cNvSpPr>
            <a:spLocks noChangeArrowheads="1"/>
          </p:cNvSpPr>
          <p:nvPr/>
        </p:nvSpPr>
        <p:spPr bwMode="auto">
          <a:xfrm>
            <a:off x="6197600" y="3179763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51" name="Rectangle 2075"/>
          <p:cNvSpPr>
            <a:spLocks noChangeArrowheads="1"/>
          </p:cNvSpPr>
          <p:nvPr/>
        </p:nvSpPr>
        <p:spPr bwMode="auto">
          <a:xfrm>
            <a:off x="6197600" y="3733800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52" name="Rectangle 2076"/>
          <p:cNvSpPr>
            <a:spLocks noChangeArrowheads="1"/>
          </p:cNvSpPr>
          <p:nvPr/>
        </p:nvSpPr>
        <p:spPr bwMode="auto">
          <a:xfrm>
            <a:off x="6197600" y="3962400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53" name="Rectangle 2077"/>
          <p:cNvSpPr>
            <a:spLocks noChangeArrowheads="1"/>
          </p:cNvSpPr>
          <p:nvPr/>
        </p:nvSpPr>
        <p:spPr bwMode="auto">
          <a:xfrm>
            <a:off x="6197600" y="4779963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54" name="Rectangle 2078"/>
          <p:cNvSpPr>
            <a:spLocks noChangeArrowheads="1"/>
          </p:cNvSpPr>
          <p:nvPr/>
        </p:nvSpPr>
        <p:spPr bwMode="auto">
          <a:xfrm>
            <a:off x="6197600" y="5008563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55" name="Rectangle 2079"/>
          <p:cNvSpPr>
            <a:spLocks noChangeArrowheads="1"/>
          </p:cNvSpPr>
          <p:nvPr/>
        </p:nvSpPr>
        <p:spPr bwMode="auto">
          <a:xfrm>
            <a:off x="6197600" y="5237163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642" name="Text Box 2080"/>
          <p:cNvSpPr txBox="1">
            <a:spLocks noChangeArrowheads="1"/>
          </p:cNvSpPr>
          <p:nvPr/>
        </p:nvSpPr>
        <p:spPr bwMode="auto">
          <a:xfrm>
            <a:off x="10058400" y="2011364"/>
            <a:ext cx="1930400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latin typeface="Arial" charset="0"/>
              </a:rPr>
              <a:t>Illustration 8-11</a:t>
            </a:r>
          </a:p>
        </p:txBody>
      </p:sp>
      <p:sp>
        <p:nvSpPr>
          <p:cNvPr id="26643" name="Text Box 2081"/>
          <p:cNvSpPr txBox="1">
            <a:spLocks noChangeArrowheads="1"/>
          </p:cNvSpPr>
          <p:nvPr/>
        </p:nvSpPr>
        <p:spPr bwMode="auto">
          <a:xfrm>
            <a:off x="1117600" y="5715000"/>
            <a:ext cx="2743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</a:t>
            </a:r>
            <a:r>
              <a:rPr lang="en-US" sz="1400">
                <a:latin typeface="Arial" charset="0"/>
              </a:rPr>
              <a:t>  $4,000 x 2% = $80</a:t>
            </a:r>
          </a:p>
        </p:txBody>
      </p:sp>
      <p:sp>
        <p:nvSpPr>
          <p:cNvPr id="26644" name="Text Box 2082"/>
          <p:cNvSpPr txBox="1">
            <a:spLocks noChangeArrowheads="1"/>
          </p:cNvSpPr>
          <p:nvPr/>
        </p:nvSpPr>
        <p:spPr bwMode="auto">
          <a:xfrm>
            <a:off x="5486400" y="3886200"/>
            <a:ext cx="508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</a:t>
            </a:r>
            <a:endParaRPr lang="en-US" sz="1400">
              <a:latin typeface="Arial" charset="0"/>
            </a:endParaRPr>
          </a:p>
        </p:txBody>
      </p:sp>
      <p:sp>
        <p:nvSpPr>
          <p:cNvPr id="26645" name="Text Box 2083"/>
          <p:cNvSpPr txBox="1">
            <a:spLocks noChangeArrowheads="1"/>
          </p:cNvSpPr>
          <p:nvPr/>
        </p:nvSpPr>
        <p:spPr bwMode="auto">
          <a:xfrm>
            <a:off x="1117600" y="6019800"/>
            <a:ext cx="3759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**</a:t>
            </a:r>
            <a:r>
              <a:rPr lang="en-US" sz="1400">
                <a:latin typeface="Arial" charset="0"/>
              </a:rPr>
              <a:t>  $10,000 x 98% = $9,800</a:t>
            </a:r>
          </a:p>
        </p:txBody>
      </p:sp>
      <p:sp>
        <p:nvSpPr>
          <p:cNvPr id="26646" name="Text Box 2084"/>
          <p:cNvSpPr txBox="1">
            <a:spLocks noChangeArrowheads="1"/>
          </p:cNvSpPr>
          <p:nvPr/>
        </p:nvSpPr>
        <p:spPr bwMode="auto">
          <a:xfrm>
            <a:off x="10363200" y="2895600"/>
            <a:ext cx="508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  <a:latin typeface="Arial" charset="0"/>
              </a:rPr>
              <a:t>**</a:t>
            </a:r>
            <a:endParaRPr lang="en-US" sz="1400">
              <a:latin typeface="Arial" charset="0"/>
            </a:endParaRPr>
          </a:p>
        </p:txBody>
      </p:sp>
      <p:sp>
        <p:nvSpPr>
          <p:cNvPr id="794639" name="Rectangle 2063"/>
          <p:cNvSpPr>
            <a:spLocks noChangeArrowheads="1"/>
          </p:cNvSpPr>
          <p:nvPr/>
        </p:nvSpPr>
        <p:spPr bwMode="auto">
          <a:xfrm>
            <a:off x="304800" y="3962400"/>
            <a:ext cx="5486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94649" name="Rectangle 2073"/>
          <p:cNvSpPr>
            <a:spLocks noChangeArrowheads="1"/>
          </p:cNvSpPr>
          <p:nvPr/>
        </p:nvSpPr>
        <p:spPr bwMode="auto">
          <a:xfrm>
            <a:off x="6197600" y="2951163"/>
            <a:ext cx="5588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94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94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94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94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794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94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794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79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794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794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794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794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794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794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6" grpId="0" animBg="1"/>
      <p:bldP spid="794637" grpId="0" animBg="1"/>
      <p:bldP spid="794638" grpId="0" animBg="1"/>
      <p:bldP spid="794640" grpId="0" animBg="1"/>
      <p:bldP spid="794641" grpId="0" animBg="1"/>
      <p:bldP spid="794642" grpId="0" animBg="1"/>
      <p:bldP spid="794650" grpId="0" animBg="1"/>
      <p:bldP spid="794651" grpId="0" animBg="1"/>
      <p:bldP spid="794652" grpId="0" animBg="1"/>
      <p:bldP spid="794653" grpId="0" animBg="1"/>
      <p:bldP spid="794654" grpId="0" animBg="1"/>
      <p:bldP spid="794655" grpId="0" animBg="1"/>
      <p:bldP spid="794639" grpId="0" animBg="1"/>
      <p:bldP spid="7946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Asumsi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Digunakan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" y="5181600"/>
            <a:ext cx="11277600" cy="769938"/>
          </a:xfrm>
          <a:prstGeom prst="rect">
            <a:avLst/>
          </a:prstGeom>
          <a:noFill/>
          <a:ln w="28575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30000"/>
              </a:spcBef>
              <a:buClr>
                <a:srgbClr val="800000"/>
              </a:buClr>
              <a:buSzPct val="80000"/>
            </a:pPr>
            <a:r>
              <a:rPr lang="en-US" sz="2000">
                <a:latin typeface="Arial" charset="0"/>
              </a:rPr>
              <a:t>Metode yang diadopsi adalah asumsi yang paling mencerminkan laba periodik, sesuai kondisi yang berlaku.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40000" y="2652713"/>
            <a:ext cx="6908800" cy="1690687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800000"/>
                </a:solidFill>
                <a:latin typeface="Arial" charset="0"/>
              </a:rPr>
              <a:t>Asumsi Arus Biaya yang Dipakai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400" b="1">
                <a:latin typeface="Arial" charset="0"/>
              </a:rPr>
              <a:t>Tidak harus sama dengan</a:t>
            </a:r>
            <a:endParaRPr lang="en-US" sz="2400" b="1">
              <a:solidFill>
                <a:srgbClr val="8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rgbClr val="800000"/>
                </a:solidFill>
                <a:latin typeface="Arial" charset="0"/>
              </a:rPr>
              <a:t>Pergerakan Fisik Barang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6400" y="1571625"/>
            <a:ext cx="11379200" cy="39703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buClr>
                <a:srgbClr val="800000"/>
              </a:buClr>
              <a:buSzPct val="80000"/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Specific Identification  ---  Average Cost  ---  FIFO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914400" y="1997075"/>
            <a:ext cx="10668000" cy="34778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>
                <a:latin typeface="Arial" charset="0"/>
              </a:rPr>
              <a:t>Young &amp; Crazy Company melakukan transaksi pembelian sbb:</a:t>
            </a:r>
          </a:p>
          <a:p>
            <a:pPr marL="1028700" lvl="1" indent="-457200" algn="l">
              <a:lnSpc>
                <a:spcPct val="115000"/>
              </a:lnSpc>
              <a:spcAft>
                <a:spcPct val="20000"/>
              </a:spcAft>
              <a:buFontTx/>
              <a:buAutoNum type="arabicPeriod"/>
            </a:pPr>
            <a:r>
              <a:rPr lang="en-US" sz="2200">
                <a:latin typeface="Arial" charset="0"/>
              </a:rPr>
              <a:t>1 item pada 2 Feb 2011 seharga $10</a:t>
            </a:r>
          </a:p>
          <a:p>
            <a:pPr marL="1028700" lvl="1" indent="-457200" algn="l">
              <a:lnSpc>
                <a:spcPct val="115000"/>
              </a:lnSpc>
              <a:spcAft>
                <a:spcPct val="20000"/>
              </a:spcAft>
              <a:buFontTx/>
              <a:buAutoNum type="arabicPeriod"/>
            </a:pPr>
            <a:r>
              <a:rPr lang="en-US" sz="2200">
                <a:latin typeface="Arial" charset="0"/>
              </a:rPr>
              <a:t>1 item pada 15 Feb 2011 seharga $15</a:t>
            </a:r>
          </a:p>
          <a:p>
            <a:pPr marL="1028700" lvl="1" indent="-457200" algn="l">
              <a:lnSpc>
                <a:spcPct val="115000"/>
              </a:lnSpc>
              <a:spcAft>
                <a:spcPct val="20000"/>
              </a:spcAft>
              <a:buFontTx/>
              <a:buAutoNum type="arabicPeriod"/>
            </a:pPr>
            <a:r>
              <a:rPr lang="en-US" sz="2200">
                <a:latin typeface="Arial" charset="0"/>
              </a:rPr>
              <a:t>1 item pada 25 Feb 2011 seharga $20</a:t>
            </a:r>
          </a:p>
          <a:p>
            <a:pPr algn="l">
              <a:lnSpc>
                <a:spcPct val="115000"/>
              </a:lnSpc>
              <a:spcAft>
                <a:spcPct val="20000"/>
              </a:spcAft>
              <a:buSzPct val="80000"/>
            </a:pPr>
            <a:r>
              <a:rPr lang="en-US" sz="2200">
                <a:latin typeface="Arial" charset="0"/>
              </a:rPr>
              <a:t>Young &amp; Crazy Company menjual 1 item pada 28 Feb 2011 seharga $90.  Berapa saldo dari persediaan akhir dan harga pokok penjualan pada akhir feb 2011, asumsikan perusahaan menggunakan </a:t>
            </a:r>
            <a:r>
              <a:rPr lang="en-US" sz="2200" b="1">
                <a:solidFill>
                  <a:srgbClr val="800000"/>
                </a:solidFill>
                <a:latin typeface="Arial" charset="0"/>
              </a:rPr>
              <a:t>FIFO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solidFill>
                  <a:srgbClr val="800000"/>
                </a:solidFill>
                <a:latin typeface="Arial" charset="0"/>
              </a:rPr>
              <a:t>Average Cost</a:t>
            </a:r>
            <a:r>
              <a:rPr lang="en-US" sz="2200">
                <a:latin typeface="Arial" charset="0"/>
              </a:rPr>
              <a:t>, dan </a:t>
            </a:r>
            <a:r>
              <a:rPr lang="en-US" sz="2200" b="1">
                <a:solidFill>
                  <a:srgbClr val="800000"/>
                </a:solidFill>
                <a:latin typeface="Arial" charset="0"/>
              </a:rPr>
              <a:t>Specific Identification</a:t>
            </a:r>
            <a:r>
              <a:rPr lang="en-US" sz="2200">
                <a:latin typeface="Arial" charset="0"/>
              </a:rPr>
              <a:t>? Asumsikan tarif pajak sebesar 30%.</a:t>
            </a:r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812800" y="1371600"/>
            <a:ext cx="10668000" cy="38318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719667" y="48895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 2/2/11 for $10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719667" y="38227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2/15/11 for $15</a:t>
            </a:r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719667" y="27559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2/25/11 for $20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212851" y="1917700"/>
            <a:ext cx="3759200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Inventory Balance = $ 45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5901267" y="1911350"/>
            <a:ext cx="5672667" cy="440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Young &amp; Crazy Company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Income Statement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For the Month of Feb.  2011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800000"/>
                </a:solidFill>
                <a:latin typeface="Arial" charset="0"/>
              </a:rPr>
              <a:t>Sales			    $ 90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800000"/>
                </a:solidFill>
                <a:latin typeface="Arial" charset="0"/>
              </a:rPr>
              <a:t>    Cost of goods sold	    </a:t>
            </a:r>
            <a:r>
              <a:rPr lang="en-US" sz="1800" b="1" u="sng">
                <a:solidFill>
                  <a:srgbClr val="800000"/>
                </a:solidFill>
                <a:latin typeface="Arial" charset="0"/>
              </a:rPr>
              <a:t>    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Gross profit   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90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Expenses: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Administrative	       14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Selling          	       12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Interest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    Total expenses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33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Income before tax               57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Taxes                         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17 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Net Income   		    $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40</a:t>
            </a:r>
          </a:p>
        </p:txBody>
      </p:sp>
      <p:sp>
        <p:nvSpPr>
          <p:cNvPr id="796681" name="Rectangle 9"/>
          <p:cNvSpPr>
            <a:spLocks noChangeArrowheads="1"/>
          </p:cNvSpPr>
          <p:nvPr/>
        </p:nvSpPr>
        <p:spPr bwMode="auto">
          <a:xfrm>
            <a:off x="580572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2336800" y="1219200"/>
            <a:ext cx="7010400" cy="383182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“First-In-First-Out (FIFO)”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/>
          <p:cNvSpPr>
            <a:spLocks noChangeArrowheads="1"/>
          </p:cNvSpPr>
          <p:nvPr/>
        </p:nvSpPr>
        <p:spPr bwMode="auto">
          <a:xfrm>
            <a:off x="1126067" y="48895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 2/2/11 for $10</a:t>
            </a: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719667" y="38227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2/15/11 for $15</a:t>
            </a:r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719667" y="27559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2/25/11 for $20</a:t>
            </a:r>
          </a:p>
        </p:txBody>
      </p:sp>
      <p:sp>
        <p:nvSpPr>
          <p:cNvPr id="797709" name="Rectangle 13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1212851" y="1917700"/>
            <a:ext cx="3759200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Inventory Balance = $ 35</a:t>
            </a:r>
          </a:p>
        </p:txBody>
      </p:sp>
      <p:sp>
        <p:nvSpPr>
          <p:cNvPr id="797712" name="Rectangle 16"/>
          <p:cNvSpPr>
            <a:spLocks noChangeArrowheads="1"/>
          </p:cNvSpPr>
          <p:nvPr/>
        </p:nvSpPr>
        <p:spPr bwMode="auto">
          <a:xfrm>
            <a:off x="5901267" y="1911350"/>
            <a:ext cx="5672667" cy="440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Young &amp; Crazy Company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Income Statement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For the Month of Feb.  2011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Sales			    $ 90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Cost of goods sold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</a:t>
            </a:r>
            <a:r>
              <a:rPr 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10</a:t>
            </a:r>
            <a:endParaRPr lang="en-US" sz="1800" b="1" u="sng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Gross profit   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80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Expenses: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Administrative	       14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Selling          	       12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Interest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    Total expenses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33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Income before tax               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Taxes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</a:t>
            </a:r>
            <a:r>
              <a:rPr 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14 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Net Income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	   	   </a:t>
            </a:r>
            <a:r>
              <a:rPr 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$ 33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5215467" y="3556000"/>
            <a:ext cx="1049867" cy="1422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2336800" y="1219200"/>
            <a:ext cx="7010400" cy="383182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“First-In-First-Out (FIFO)”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719667" y="48895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 2/2/11 for $10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719667" y="38227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2/15/11 for $15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719667" y="27559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2/25/11 for $20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12851" y="1917700"/>
            <a:ext cx="3759200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Inventory Balance = $ 45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901267" y="1911350"/>
            <a:ext cx="5672667" cy="440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Young &amp; Crazy Company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Income Statement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For the Month of Feb.  2011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Sales			    $ 90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Cost of goods sold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Gross profit   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90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Expenses: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Administrative	       14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Selling          	       12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Interest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    Total expenses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33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Income before tax               57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Taxes                         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17 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Net Income   		    $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40</a:t>
            </a:r>
          </a:p>
        </p:txBody>
      </p:sp>
      <p:sp>
        <p:nvSpPr>
          <p:cNvPr id="800775" name="Rectangle 7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336800" y="1219200"/>
            <a:ext cx="7010400" cy="383182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“Average Cost”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719667" y="48895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 2/2/11 for $10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719667" y="38227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2/15/11 for $15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719667" y="27559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2/25/11 for $20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212851" y="1917700"/>
            <a:ext cx="3759200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Inventory Balance = $ 30</a:t>
            </a:r>
          </a:p>
        </p:txBody>
      </p:sp>
      <p:sp>
        <p:nvSpPr>
          <p:cNvPr id="801799" name="Rectangle 7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</a:p>
        </p:txBody>
      </p:sp>
      <p:sp>
        <p:nvSpPr>
          <p:cNvPr id="801801" name="Rectangle 9"/>
          <p:cNvSpPr>
            <a:spLocks noChangeArrowheads="1"/>
          </p:cNvSpPr>
          <p:nvPr/>
        </p:nvSpPr>
        <p:spPr bwMode="auto">
          <a:xfrm>
            <a:off x="5901267" y="1911350"/>
            <a:ext cx="5672667" cy="440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Young &amp; Crazy Company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Income Statement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For the Month of Feb.  2011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Sales			    $ 90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Cost of goods sold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</a:t>
            </a:r>
            <a:r>
              <a:rPr 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15</a:t>
            </a:r>
            <a:endParaRPr lang="en-US" sz="1800" b="1" u="sng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Gross profit   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75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Expenses: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Administrative	       14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Selling          	       12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Interest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    Total expenses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33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Income before tax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42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Taxes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</a:t>
            </a:r>
            <a:r>
              <a:rPr 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12 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Net Income</a:t>
            </a:r>
            <a:r>
              <a:rPr 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		    $ </a:t>
            </a:r>
            <a:r>
              <a:rPr lang="en-US" sz="18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30</a:t>
            </a:r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V="1">
            <a:off x="5198533" y="3657600"/>
            <a:ext cx="1100667" cy="8572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Freeform 11"/>
          <p:cNvSpPr>
            <a:spLocks/>
          </p:cNvSpPr>
          <p:nvPr/>
        </p:nvSpPr>
        <p:spPr bwMode="auto">
          <a:xfrm>
            <a:off x="4792134" y="3359150"/>
            <a:ext cx="410633" cy="1588"/>
          </a:xfrm>
          <a:custGeom>
            <a:avLst/>
            <a:gdLst>
              <a:gd name="T0" fmla="*/ 0 w 194"/>
              <a:gd name="T1" fmla="*/ 0 h 1"/>
              <a:gd name="T2" fmla="*/ 2147483647 w 194"/>
              <a:gd name="T3" fmla="*/ 0 h 1"/>
              <a:gd name="T4" fmla="*/ 0 60000 65536"/>
              <a:gd name="T5" fmla="*/ 0 60000 65536"/>
              <a:gd name="T6" fmla="*/ 0 w 194"/>
              <a:gd name="T7" fmla="*/ 0 h 1"/>
              <a:gd name="T8" fmla="*/ 194 w 19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4" h="1">
                <a:moveTo>
                  <a:pt x="0" y="0"/>
                </a:moveTo>
                <a:lnTo>
                  <a:pt x="19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Freeform 12"/>
          <p:cNvSpPr>
            <a:spLocks/>
          </p:cNvSpPr>
          <p:nvPr/>
        </p:nvSpPr>
        <p:spPr bwMode="auto">
          <a:xfrm>
            <a:off x="5181601" y="3371851"/>
            <a:ext cx="6351" cy="2206625"/>
          </a:xfrm>
          <a:custGeom>
            <a:avLst/>
            <a:gdLst>
              <a:gd name="T0" fmla="*/ 0 w 3"/>
              <a:gd name="T1" fmla="*/ 0 h 1390"/>
              <a:gd name="T2" fmla="*/ 2147483647 w 3"/>
              <a:gd name="T3" fmla="*/ 2147483647 h 1390"/>
              <a:gd name="T4" fmla="*/ 0 60000 65536"/>
              <a:gd name="T5" fmla="*/ 0 60000 65536"/>
              <a:gd name="T6" fmla="*/ 0 w 3"/>
              <a:gd name="T7" fmla="*/ 0 h 1390"/>
              <a:gd name="T8" fmla="*/ 3 w 3"/>
              <a:gd name="T9" fmla="*/ 1390 h 13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90">
                <a:moveTo>
                  <a:pt x="0" y="0"/>
                </a:moveTo>
                <a:lnTo>
                  <a:pt x="3" y="139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4792134" y="4502150"/>
            <a:ext cx="37253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Freeform 15"/>
          <p:cNvSpPr>
            <a:spLocks/>
          </p:cNvSpPr>
          <p:nvPr/>
        </p:nvSpPr>
        <p:spPr bwMode="auto">
          <a:xfrm>
            <a:off x="4775201" y="5567364"/>
            <a:ext cx="410633" cy="1587"/>
          </a:xfrm>
          <a:custGeom>
            <a:avLst/>
            <a:gdLst>
              <a:gd name="T0" fmla="*/ 0 w 194"/>
              <a:gd name="T1" fmla="*/ 0 h 1"/>
              <a:gd name="T2" fmla="*/ 2147483647 w 194"/>
              <a:gd name="T3" fmla="*/ 0 h 1"/>
              <a:gd name="T4" fmla="*/ 0 60000 65536"/>
              <a:gd name="T5" fmla="*/ 0 60000 65536"/>
              <a:gd name="T6" fmla="*/ 0 w 194"/>
              <a:gd name="T7" fmla="*/ 0 h 1"/>
              <a:gd name="T8" fmla="*/ 194 w 19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4" h="1">
                <a:moveTo>
                  <a:pt x="0" y="0"/>
                </a:moveTo>
                <a:lnTo>
                  <a:pt x="19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2336800" y="1219200"/>
            <a:ext cx="7010400" cy="383182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“Average Cost”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719667" y="48895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 2/2/11 for $10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719667" y="38227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2/15/11 for $15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719667" y="27559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2/25/11 for $20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212851" y="1917700"/>
            <a:ext cx="3759200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Inventory Balance = $ 45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901267" y="1911350"/>
            <a:ext cx="5672667" cy="440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Young &amp; Crazy Company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Income Statement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For the Month of Feb.  2011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Sales			    $ 90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Cost of goods sold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Gross profit   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90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Expenses: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Administrative	       14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Selling          	       12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Interest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    Total expenses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33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Income before tax               57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Taxes                         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17 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Net Income   		    $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40</a:t>
            </a:r>
          </a:p>
        </p:txBody>
      </p:sp>
      <p:sp>
        <p:nvSpPr>
          <p:cNvPr id="802823" name="Rectangle 7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36800" y="1219200"/>
            <a:ext cx="7010400" cy="383182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“Specific Identification”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5901267" y="1911350"/>
            <a:ext cx="5672667" cy="440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Young &amp; Crazy Company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Income Statement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For the Month of Feb.  2011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Sales			    $ 90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Cost of goods sold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Gross profit   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90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Expenses: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Administrative	       14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Selling          	       12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Interest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  7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         Total expenses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33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Income before tax               57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Taxes                             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   17 </a:t>
            </a:r>
            <a:endParaRPr lang="en-US" sz="1800" b="1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    Net Income   		    </a:t>
            </a:r>
            <a:r>
              <a:rPr lang="en-US" sz="1800" b="1" u="sng">
                <a:solidFill>
                  <a:srgbClr val="000000"/>
                </a:solidFill>
                <a:latin typeface="Arial" charset="0"/>
              </a:rPr>
              <a:t>$ 40</a:t>
            </a:r>
          </a:p>
        </p:txBody>
      </p:sp>
      <p:sp>
        <p:nvSpPr>
          <p:cNvPr id="803850" name="Rectangle 10"/>
          <p:cNvSpPr>
            <a:spLocks noChangeArrowheads="1"/>
          </p:cNvSpPr>
          <p:nvPr/>
        </p:nvSpPr>
        <p:spPr bwMode="auto">
          <a:xfrm>
            <a:off x="5784851" y="2438401"/>
            <a:ext cx="5892800" cy="466725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Depends which one is sold</a:t>
            </a:r>
          </a:p>
        </p:txBody>
      </p:sp>
      <p:sp>
        <p:nvSpPr>
          <p:cNvPr id="34820" name="AutoShape 2"/>
          <p:cNvSpPr>
            <a:spLocks noChangeArrowheads="1"/>
          </p:cNvSpPr>
          <p:nvPr/>
        </p:nvSpPr>
        <p:spPr bwMode="auto">
          <a:xfrm>
            <a:off x="719667" y="48895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 2/2/11 for $10</a:t>
            </a:r>
          </a:p>
        </p:txBody>
      </p:sp>
      <p:sp>
        <p:nvSpPr>
          <p:cNvPr id="34821" name="AutoShape 3"/>
          <p:cNvSpPr>
            <a:spLocks noChangeArrowheads="1"/>
          </p:cNvSpPr>
          <p:nvPr/>
        </p:nvSpPr>
        <p:spPr bwMode="auto">
          <a:xfrm>
            <a:off x="719667" y="38227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2/15/11 for $15</a:t>
            </a:r>
          </a:p>
        </p:txBody>
      </p:sp>
      <p:sp>
        <p:nvSpPr>
          <p:cNvPr id="34822" name="AutoShape 4"/>
          <p:cNvSpPr>
            <a:spLocks noChangeArrowheads="1"/>
          </p:cNvSpPr>
          <p:nvPr/>
        </p:nvSpPr>
        <p:spPr bwMode="auto">
          <a:xfrm>
            <a:off x="719667" y="2755900"/>
            <a:ext cx="4250267" cy="1435100"/>
          </a:xfrm>
          <a:prstGeom prst="cube">
            <a:avLst>
              <a:gd name="adj" fmla="val 2499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300" b="1">
                <a:solidFill>
                  <a:srgbClr val="000000"/>
                </a:solidFill>
                <a:latin typeface="Arial" charset="0"/>
              </a:rPr>
              <a:t>Purchase on 2/25/11 for $20</a:t>
            </a: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1212851" y="1917700"/>
            <a:ext cx="3759200" cy="4591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Inventory Balance = $ 45</a:t>
            </a:r>
          </a:p>
        </p:txBody>
      </p:sp>
      <p:sp>
        <p:nvSpPr>
          <p:cNvPr id="803847" name="Rectangle 7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2336800" y="1219200"/>
            <a:ext cx="7010400" cy="383182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b="1">
                <a:solidFill>
                  <a:srgbClr val="006600"/>
                </a:solidFill>
                <a:latin typeface="Arial" charset="0"/>
              </a:rPr>
              <a:t>“Specific Identification”</a:t>
            </a:r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792134" y="3213100"/>
            <a:ext cx="1388533" cy="279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 flipV="1">
            <a:off x="4792134" y="3492500"/>
            <a:ext cx="1388533" cy="787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 flipV="1">
            <a:off x="4792134" y="3492500"/>
            <a:ext cx="1388533" cy="1778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6B91B93-95C2-491F-9023-3ADAC361D70E}"/>
              </a:ext>
            </a:extLst>
          </p:cNvPr>
          <p:cNvGrpSpPr/>
          <p:nvPr/>
        </p:nvGrpSpPr>
        <p:grpSpPr>
          <a:xfrm rot="10800000">
            <a:off x="4438650" y="302113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5B63EDC-9839-4591-8DBA-4C62F3F2E2DE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xmlns="" id="{455EFB1B-2616-41E5-9A82-BA9C978A91BA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xmlns="" id="{4F3A7277-EDFE-45A9-A8D5-00F70C8413F0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xmlns="" id="{CEDDA8C0-FD1F-4E3B-B8A5-6E3BF06C64A3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xmlns="" id="{AAEFB0F5-1F65-4214-A966-DD7FF4A581F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DA86C59-34F4-4919-9F69-A6D243DD90AF}"/>
              </a:ext>
            </a:extLst>
          </p:cNvPr>
          <p:cNvGrpSpPr/>
          <p:nvPr/>
        </p:nvGrpSpPr>
        <p:grpSpPr>
          <a:xfrm>
            <a:off x="4830499" y="1701239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6860266" y="1604010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Masalah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Persediaan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1E7642E-CD93-4445-B49C-21F1CF8B80D1}"/>
              </a:ext>
            </a:extLst>
          </p:cNvPr>
          <p:cNvGrpSpPr/>
          <p:nvPr/>
        </p:nvGrpSpPr>
        <p:grpSpPr>
          <a:xfrm>
            <a:off x="4830480" y="2515932"/>
            <a:ext cx="6933152" cy="923330"/>
            <a:chOff x="6102442" y="1431012"/>
            <a:chExt cx="693315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6860266" y="1431012"/>
              <a:ext cx="6175328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Barang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Fisik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dimasukkan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persediaan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D3E30DF-4F9D-4D5B-9110-CB46BA5063F2}"/>
              </a:ext>
            </a:extLst>
          </p:cNvPr>
          <p:cNvGrpSpPr/>
          <p:nvPr/>
        </p:nvGrpSpPr>
        <p:grpSpPr>
          <a:xfrm>
            <a:off x="4830480" y="3531354"/>
            <a:ext cx="6834298" cy="923330"/>
            <a:chOff x="6102442" y="1431012"/>
            <a:chExt cx="683429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6860266" y="1431012"/>
              <a:ext cx="6076474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Biaya-biaya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dimasukkan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persediaan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1FEFB00-F764-4A36-BDE0-EFBFFBAD9C92}"/>
              </a:ext>
            </a:extLst>
          </p:cNvPr>
          <p:cNvGrpSpPr/>
          <p:nvPr/>
        </p:nvGrpSpPr>
        <p:grpSpPr>
          <a:xfrm>
            <a:off x="4830480" y="445093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6860266" y="1604010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Asumsi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arus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biaya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5883911" y="507631"/>
            <a:ext cx="481703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Sub </a:t>
            </a:r>
            <a:r>
              <a:rPr lang="en-US" altLang="ko-KR" sz="4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Pokok</a:t>
            </a:r>
            <a:r>
              <a:rPr lang="en-US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Bahasan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6467" y="1215570"/>
            <a:ext cx="11159067" cy="539750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Statement Summary</a:t>
            </a:r>
          </a:p>
        </p:txBody>
      </p:sp>
      <p:graphicFrame>
        <p:nvGraphicFramePr>
          <p:cNvPr id="8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1" y="1887084"/>
          <a:ext cx="8600017" cy="4173537"/>
        </p:xfrm>
        <a:graphic>
          <a:graphicData uri="http://schemas.openxmlformats.org/presentationml/2006/ole">
            <p:oleObj spid="_x0000_s5122" name="Worksheet" r:id="rId3" imgW="4124265" imgH="269575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Flow Assumptions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2286001"/>
            <a:ext cx="9715500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914400" y="1371601"/>
            <a:ext cx="10464800" cy="836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Call-Mart Inc. melakukan transaksi-transaksi berikut selama bulan pertama operasinya.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117600" y="4471988"/>
            <a:ext cx="10160000" cy="1852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Beginning inventory  (2,000 x $4)	$  8,000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Purchases: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	6,000 x $4.40	26,400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	2,000 x 4.75	9,500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Goods available for sale	$43,900	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7271657" y="5929085"/>
            <a:ext cx="1625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117600" y="4052888"/>
            <a:ext cx="7924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Calculate Goods Available for Sale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278917" y="6299195"/>
            <a:ext cx="1625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Specific Identification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2" y="2635936"/>
            <a:ext cx="11423649" cy="3808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11200" y="1279526"/>
            <a:ext cx="11176000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000">
                <a:latin typeface="Arial" charset="0"/>
              </a:rPr>
              <a:t>  Asumsikan bahwa 6000 unit persediaan Call-Mart inc terdiri dari 1000 unit yang berasal dari pembelian tanggal 2 Maret, 3000 unit dari pembelian tanggal 15 Maret, dan 2000 unit dari pembelian tanggal 30 Maret.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/>
        </p:nvSpPr>
        <p:spPr bwMode="auto">
          <a:xfrm>
            <a:off x="609600" y="3048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Average Cost</a:t>
            </a: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516064"/>
            <a:ext cx="10566400" cy="4732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82697" name="Rectangle 9"/>
          <p:cNvSpPr>
            <a:spLocks noChangeArrowheads="1"/>
          </p:cNvSpPr>
          <p:nvPr/>
        </p:nvSpPr>
        <p:spPr bwMode="auto">
          <a:xfrm>
            <a:off x="5994400" y="3505200"/>
            <a:ext cx="18288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2698" name="Rectangle 10"/>
          <p:cNvSpPr>
            <a:spLocks noChangeArrowheads="1"/>
          </p:cNvSpPr>
          <p:nvPr/>
        </p:nvSpPr>
        <p:spPr bwMode="auto">
          <a:xfrm>
            <a:off x="5994400" y="3886200"/>
            <a:ext cx="18288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2699" name="Rectangle 11"/>
          <p:cNvSpPr>
            <a:spLocks noChangeArrowheads="1"/>
          </p:cNvSpPr>
          <p:nvPr/>
        </p:nvSpPr>
        <p:spPr bwMode="auto">
          <a:xfrm>
            <a:off x="7823200" y="3657600"/>
            <a:ext cx="18288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2700" name="Rectangle 12"/>
          <p:cNvSpPr>
            <a:spLocks noChangeArrowheads="1"/>
          </p:cNvSpPr>
          <p:nvPr/>
        </p:nvSpPr>
        <p:spPr bwMode="auto">
          <a:xfrm>
            <a:off x="7721600" y="4572000"/>
            <a:ext cx="26416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2701" name="Rectangle 13"/>
          <p:cNvSpPr>
            <a:spLocks noChangeArrowheads="1"/>
          </p:cNvSpPr>
          <p:nvPr/>
        </p:nvSpPr>
        <p:spPr bwMode="auto">
          <a:xfrm>
            <a:off x="4064000" y="5257800"/>
            <a:ext cx="53848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2702" name="Rectangle 14"/>
          <p:cNvSpPr>
            <a:spLocks noChangeArrowheads="1"/>
          </p:cNvSpPr>
          <p:nvPr/>
        </p:nvSpPr>
        <p:spPr bwMode="auto">
          <a:xfrm>
            <a:off x="7620000" y="5638800"/>
            <a:ext cx="18288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711200" y="990600"/>
            <a:ext cx="4775200" cy="47625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400" b="1">
                <a:solidFill>
                  <a:srgbClr val="800000"/>
                </a:solidFill>
                <a:latin typeface="Arial" charset="0"/>
              </a:rPr>
              <a:t>Weighted-Average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8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82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82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82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82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7" grpId="0" animBg="1"/>
      <p:bldP spid="882698" grpId="0" animBg="1"/>
      <p:bldP spid="882699" grpId="0" animBg="1"/>
      <p:bldP spid="882700" grpId="0" animBg="1"/>
      <p:bldP spid="882701" grpId="0" animBg="1"/>
      <p:bldP spid="8827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Average Cost</a:t>
            </a:r>
          </a:p>
        </p:txBody>
      </p:sp>
      <p:pic>
        <p:nvPicPr>
          <p:cNvPr id="3891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103438"/>
            <a:ext cx="11074400" cy="1585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88837" name="Rectangle 5"/>
          <p:cNvSpPr>
            <a:spLocks noChangeArrowheads="1"/>
          </p:cNvSpPr>
          <p:nvPr/>
        </p:nvSpPr>
        <p:spPr bwMode="auto">
          <a:xfrm>
            <a:off x="8026400" y="2484438"/>
            <a:ext cx="33528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8846" name="Rectangle 14"/>
          <p:cNvSpPr>
            <a:spLocks noChangeArrowheads="1"/>
          </p:cNvSpPr>
          <p:nvPr/>
        </p:nvSpPr>
        <p:spPr bwMode="auto">
          <a:xfrm>
            <a:off x="8026400" y="2713038"/>
            <a:ext cx="33528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8847" name="Rectangle 15"/>
          <p:cNvSpPr>
            <a:spLocks noChangeArrowheads="1"/>
          </p:cNvSpPr>
          <p:nvPr/>
        </p:nvSpPr>
        <p:spPr bwMode="auto">
          <a:xfrm>
            <a:off x="5892800" y="2865438"/>
            <a:ext cx="1828800" cy="5334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8848" name="Rectangle 16"/>
          <p:cNvSpPr>
            <a:spLocks noChangeArrowheads="1"/>
          </p:cNvSpPr>
          <p:nvPr/>
        </p:nvSpPr>
        <p:spPr bwMode="auto">
          <a:xfrm>
            <a:off x="8026400" y="3170238"/>
            <a:ext cx="33528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88849" name="Rectangle 17"/>
          <p:cNvSpPr>
            <a:spLocks noChangeArrowheads="1"/>
          </p:cNvSpPr>
          <p:nvPr/>
        </p:nvSpPr>
        <p:spPr bwMode="auto">
          <a:xfrm>
            <a:off x="8026400" y="3322638"/>
            <a:ext cx="33528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38922" name="Rectangle 18"/>
          <p:cNvSpPr>
            <a:spLocks noChangeArrowheads="1"/>
          </p:cNvSpPr>
          <p:nvPr/>
        </p:nvSpPr>
        <p:spPr bwMode="auto">
          <a:xfrm>
            <a:off x="609600" y="4095750"/>
            <a:ext cx="10972800" cy="941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400">
                <a:latin typeface="Arial" charset="0"/>
              </a:rPr>
              <a:t>Pada metode ini, Call-Mart menghitung </a:t>
            </a:r>
            <a:r>
              <a:rPr lang="en-US" sz="2400" b="1">
                <a:latin typeface="Arial" charset="0"/>
              </a:rPr>
              <a:t>biaya rata-rata per unit baru </a:t>
            </a:r>
            <a:r>
              <a:rPr lang="en-US" sz="2400">
                <a:latin typeface="Arial" charset="0"/>
              </a:rPr>
              <a:t>setiap melakukan pembelian. </a:t>
            </a:r>
          </a:p>
        </p:txBody>
      </p:sp>
      <p:sp>
        <p:nvSpPr>
          <p:cNvPr id="38923" name="Text Box 19"/>
          <p:cNvSpPr txBox="1">
            <a:spLocks noChangeArrowheads="1"/>
          </p:cNvSpPr>
          <p:nvPr/>
        </p:nvSpPr>
        <p:spPr bwMode="auto">
          <a:xfrm>
            <a:off x="711200" y="1371600"/>
            <a:ext cx="6705600" cy="38318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solidFill>
                  <a:srgbClr val="800000"/>
                </a:solidFill>
                <a:latin typeface="Arial" charset="0"/>
              </a:rPr>
              <a:t>Moving-Average</a:t>
            </a:r>
            <a:endParaRPr lang="en-US" b="1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88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88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88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88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nimBg="1"/>
      <p:bldP spid="888846" grpId="0" animBg="1"/>
      <p:bldP spid="888847" grpId="0" animBg="1"/>
      <p:bldP spid="888848" grpId="0" animBg="1"/>
      <p:bldP spid="8888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First-In, First-Out (FIFO)</a:t>
            </a:r>
          </a:p>
        </p:txBody>
      </p:sp>
      <p:pic>
        <p:nvPicPr>
          <p:cNvPr id="3994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1" y="2014538"/>
            <a:ext cx="10756900" cy="30908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9941" name="Text Box 14"/>
          <p:cNvSpPr txBox="1">
            <a:spLocks noChangeArrowheads="1"/>
          </p:cNvSpPr>
          <p:nvPr/>
        </p:nvSpPr>
        <p:spPr bwMode="auto">
          <a:xfrm>
            <a:off x="711200" y="1371600"/>
            <a:ext cx="5892800" cy="38318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solidFill>
                  <a:srgbClr val="800000"/>
                </a:solidFill>
                <a:latin typeface="Arial" charset="0"/>
              </a:rPr>
              <a:t>Periodic Method</a:t>
            </a:r>
            <a:endParaRPr lang="en-US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892935" name="Rectangle 7"/>
          <p:cNvSpPr>
            <a:spLocks noChangeArrowheads="1"/>
          </p:cNvSpPr>
          <p:nvPr/>
        </p:nvSpPr>
        <p:spPr bwMode="auto">
          <a:xfrm>
            <a:off x="6807200" y="2590800"/>
            <a:ext cx="40640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2943" name="Rectangle 15"/>
          <p:cNvSpPr>
            <a:spLocks noChangeArrowheads="1"/>
          </p:cNvSpPr>
          <p:nvPr/>
        </p:nvSpPr>
        <p:spPr bwMode="auto">
          <a:xfrm>
            <a:off x="6807200" y="2895600"/>
            <a:ext cx="40640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2944" name="Rectangle 16"/>
          <p:cNvSpPr>
            <a:spLocks noChangeArrowheads="1"/>
          </p:cNvSpPr>
          <p:nvPr/>
        </p:nvSpPr>
        <p:spPr bwMode="auto">
          <a:xfrm>
            <a:off x="6807200" y="3276600"/>
            <a:ext cx="40640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2945" name="Rectangle 17"/>
          <p:cNvSpPr>
            <a:spLocks noChangeArrowheads="1"/>
          </p:cNvSpPr>
          <p:nvPr/>
        </p:nvSpPr>
        <p:spPr bwMode="auto">
          <a:xfrm>
            <a:off x="7924800" y="4114800"/>
            <a:ext cx="17272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2946" name="Rectangle 18"/>
          <p:cNvSpPr>
            <a:spLocks noChangeArrowheads="1"/>
          </p:cNvSpPr>
          <p:nvPr/>
        </p:nvSpPr>
        <p:spPr bwMode="auto">
          <a:xfrm>
            <a:off x="7924800" y="4495800"/>
            <a:ext cx="17272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39947" name="Rectangle 19"/>
          <p:cNvSpPr>
            <a:spLocks noChangeArrowheads="1"/>
          </p:cNvSpPr>
          <p:nvPr/>
        </p:nvSpPr>
        <p:spPr bwMode="auto">
          <a:xfrm>
            <a:off x="711200" y="5295900"/>
            <a:ext cx="10769600" cy="72943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Biaya persediaan khir dihitung dengan mengambil biaya dari pembelian paling terakhir dan dikerjakan kembali sampai semua unit dalam persediaan diperhitungkan.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92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9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5" grpId="0" animBg="1"/>
      <p:bldP spid="892943" grpId="0" animBg="1"/>
      <p:bldP spid="892944" grpId="0" animBg="1"/>
      <p:bldP spid="892945" grpId="0" animBg="1"/>
      <p:bldP spid="8929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First-In, First-Out (FIFO)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711200" y="1371600"/>
            <a:ext cx="8229600" cy="38318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>
                <a:solidFill>
                  <a:srgbClr val="800000"/>
                </a:solidFill>
                <a:latin typeface="Arial" charset="0"/>
              </a:rPr>
              <a:t>Perpetual Method</a:t>
            </a:r>
            <a:endParaRPr lang="en-US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711200" y="4876800"/>
            <a:ext cx="10769600" cy="72943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Dalam semua kasus FIFO, persediaan dan harga pokok penjualan akan sama pada akhir bulan terlepas dari apakah yang dipakai adalah sistem persediaan perpetual atau periodik.</a:t>
            </a:r>
          </a:p>
        </p:txBody>
      </p:sp>
      <p:pic>
        <p:nvPicPr>
          <p:cNvPr id="4096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2109788"/>
            <a:ext cx="11480800" cy="2309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97032" name="Rectangle 8"/>
          <p:cNvSpPr>
            <a:spLocks noChangeArrowheads="1"/>
          </p:cNvSpPr>
          <p:nvPr/>
        </p:nvSpPr>
        <p:spPr bwMode="auto">
          <a:xfrm>
            <a:off x="8229600" y="2514600"/>
            <a:ext cx="34544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7039" name="Rectangle 15"/>
          <p:cNvSpPr>
            <a:spLocks noChangeArrowheads="1"/>
          </p:cNvSpPr>
          <p:nvPr/>
        </p:nvSpPr>
        <p:spPr bwMode="auto">
          <a:xfrm>
            <a:off x="8229600" y="2743200"/>
            <a:ext cx="3454400" cy="4572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7040" name="Rectangle 16"/>
          <p:cNvSpPr>
            <a:spLocks noChangeArrowheads="1"/>
          </p:cNvSpPr>
          <p:nvPr/>
        </p:nvSpPr>
        <p:spPr bwMode="auto">
          <a:xfrm>
            <a:off x="6096000" y="2895600"/>
            <a:ext cx="2133600" cy="990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7041" name="Rectangle 17"/>
          <p:cNvSpPr>
            <a:spLocks noChangeArrowheads="1"/>
          </p:cNvSpPr>
          <p:nvPr/>
        </p:nvSpPr>
        <p:spPr bwMode="auto">
          <a:xfrm>
            <a:off x="8229600" y="3200400"/>
            <a:ext cx="34544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897042" name="Rectangle 18"/>
          <p:cNvSpPr>
            <a:spLocks noChangeArrowheads="1"/>
          </p:cNvSpPr>
          <p:nvPr/>
        </p:nvSpPr>
        <p:spPr bwMode="auto">
          <a:xfrm>
            <a:off x="8229600" y="3886200"/>
            <a:ext cx="3454400" cy="3810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97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97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97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9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32" grpId="0" animBg="1"/>
      <p:bldP spid="897039" grpId="0" animBg="1"/>
      <p:bldP spid="897040" grpId="0" animBg="1"/>
      <p:bldP spid="897041" grpId="0" animBg="1"/>
      <p:bldP spid="8970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676400"/>
            <a:ext cx="11379200" cy="4465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Inventory Valuation Methods -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2362200"/>
            <a:ext cx="11379200" cy="2527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43106" name="Rectangle 2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Inventory Valuation Methods -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9855200" y="3048001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d-ID">
              <a:latin typeface="Arial" charset="0"/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2286001"/>
            <a:ext cx="9715500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914400" y="1371601"/>
            <a:ext cx="10464800" cy="8371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Call-Mart Inc. had the following transactions in its first month of operations.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1117600" y="4471988"/>
            <a:ext cx="10160000" cy="1852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Beginning inventory  (2,000 x $4)	$  8,000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Purchases: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	6,000 x $4.40	26,400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	2,000 x 4.75	9,500</a:t>
            </a:r>
          </a:p>
          <a:p>
            <a:pPr marL="457200" indent="-457200" algn="l">
              <a:spcBef>
                <a:spcPct val="35000"/>
              </a:spcBef>
              <a:tabLst>
                <a:tab pos="7200900" algn="r"/>
              </a:tabLst>
            </a:pPr>
            <a:r>
              <a:rPr lang="en-US" sz="1800">
                <a:latin typeface="Arial" charset="0"/>
              </a:rPr>
              <a:t>Goods available for sale	$43,900	</a:t>
            </a:r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7170098" y="5943600"/>
            <a:ext cx="1625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7170098" y="6324600"/>
            <a:ext cx="1625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1117600" y="4052888"/>
            <a:ext cx="79248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Calculate Goods Available for Sale</a:t>
            </a: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Last-In, First-Out (LIFO)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Penilaian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Pendekatan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Dasar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11200" y="1524000"/>
            <a:ext cx="10813143" cy="4038601"/>
            <a:chOff x="711200" y="1524000"/>
            <a:chExt cx="10813143" cy="4038601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3396343" y="3402014"/>
              <a:ext cx="2743200" cy="18557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0488" tIns="109728" rIns="90488" bIns="44450"/>
            <a:lstStyle/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Barang dalam Perjalanan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Barang Konsinyasi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Perjanjian penjualan khusus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Kesalahan persediaan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endParaRPr lang="en-US" sz="1500">
                <a:latin typeface="Arial" charset="0"/>
              </a:endParaRP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59" name="Rectangle 3"/>
            <p:cNvSpPr>
              <a:spLocks noChangeArrowheads="1"/>
            </p:cNvSpPr>
            <p:nvPr/>
          </p:nvSpPr>
          <p:spPr bwMode="auto">
            <a:xfrm>
              <a:off x="812800" y="2392363"/>
              <a:ext cx="2641600" cy="93345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rgbClr val="009A96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>
                <a:spcBef>
                  <a:spcPct val="35000"/>
                </a:spcBef>
                <a:buClr>
                  <a:schemeClr val="accent2"/>
                </a:buClr>
                <a:buSzPct val="75000"/>
                <a:buFont typeface="Wingdings" pitchFamily="2" charset="2"/>
                <a:buNone/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Klasifikasi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dan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Pengendalian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Persediaan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454400" y="2392363"/>
              <a:ext cx="2641600" cy="93345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rgbClr val="009A96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>
                <a:spcBef>
                  <a:spcPct val="35000"/>
                </a:spcBef>
                <a:buClr>
                  <a:schemeClr val="accent2"/>
                </a:buClr>
                <a:buSzPct val="75000"/>
                <a:buFont typeface="Wingdings" pitchFamily="2" charset="2"/>
                <a:buNone/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Barang-barang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Fisik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yang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Dimasukkan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dalam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Persediaan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096001" y="2392363"/>
              <a:ext cx="2628900" cy="93345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rgbClr val="009A96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>
                <a:spcBef>
                  <a:spcPct val="35000"/>
                </a:spcBef>
                <a:buClr>
                  <a:schemeClr val="accent2"/>
                </a:buClr>
                <a:buSzPct val="75000"/>
                <a:buFont typeface="Wingdings" pitchFamily="2" charset="2"/>
                <a:buNone/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Biaya-biaya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yang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Dimasukkan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dalam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Persediaan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8737600" y="2392363"/>
              <a:ext cx="2641600" cy="93345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rgbClr val="009A96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>
                <a:spcBef>
                  <a:spcPct val="35000"/>
                </a:spcBef>
                <a:buClr>
                  <a:schemeClr val="accent2"/>
                </a:buClr>
                <a:buSzPct val="75000"/>
                <a:buFont typeface="Wingdings" pitchFamily="2" charset="2"/>
                <a:buNone/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Asumsi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Arus</a:t>
              </a: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Biaya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711200" y="3402014"/>
              <a:ext cx="2641600" cy="18557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0488" tIns="109728" rIns="90488" bIns="44450"/>
            <a:lstStyle/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Klasifikasi 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Arus Biaya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Pengendalian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Penilaian Persediaan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6037943" y="3402014"/>
              <a:ext cx="2743200" cy="19319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0488" tIns="109728" rIns="90488" bIns="44450"/>
            <a:lstStyle/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Biaya produk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Biaya periode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>
                  <a:latin typeface="Arial" charset="0"/>
                </a:rPr>
                <a:t>Diskon pembelian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8679543" y="3402014"/>
              <a:ext cx="2844800" cy="21605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90488" tIns="109728" rIns="90488" bIns="44450"/>
            <a:lstStyle/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 dirty="0" err="1">
                  <a:latin typeface="Arial" charset="0"/>
                </a:rPr>
                <a:t>Identifikasi</a:t>
              </a:r>
              <a:r>
                <a:rPr lang="en-US" sz="1500" dirty="0">
                  <a:latin typeface="Arial" charset="0"/>
                </a:rPr>
                <a:t> </a:t>
              </a:r>
              <a:r>
                <a:rPr lang="en-US" sz="1500" dirty="0" err="1">
                  <a:latin typeface="Arial" charset="0"/>
                </a:rPr>
                <a:t>khusus</a:t>
              </a:r>
              <a:endParaRPr lang="en-US" sz="1500" dirty="0">
                <a:latin typeface="Arial" charset="0"/>
              </a:endParaRP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 dirty="0" err="1">
                  <a:latin typeface="Arial" charset="0"/>
                </a:rPr>
                <a:t>Biaya</a:t>
              </a:r>
              <a:r>
                <a:rPr lang="en-US" sz="1500" dirty="0">
                  <a:latin typeface="Arial" charset="0"/>
                </a:rPr>
                <a:t> rata-rata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 dirty="0">
                  <a:latin typeface="Arial" charset="0"/>
                </a:rPr>
                <a:t>FIFO</a:t>
              </a:r>
            </a:p>
            <a:p>
              <a:pPr marL="228600" indent="-228600" algn="l">
                <a:lnSpc>
                  <a:spcPct val="115000"/>
                </a:lnSpc>
                <a:spcBef>
                  <a:spcPct val="40000"/>
                </a:spcBef>
                <a:buClr>
                  <a:srgbClr val="CC0000"/>
                </a:buClr>
                <a:buSzPct val="80000"/>
                <a:buFont typeface="Wingdings" pitchFamily="2" charset="2"/>
                <a:buBlip>
                  <a:blip r:embed="rId2"/>
                </a:buBlip>
              </a:pPr>
              <a:r>
                <a:rPr lang="en-US" sz="1500" dirty="0" err="1">
                  <a:latin typeface="Arial" charset="0"/>
                </a:rPr>
                <a:t>Rangkuman</a:t>
              </a:r>
              <a:r>
                <a:rPr lang="en-US" sz="1500" dirty="0">
                  <a:latin typeface="Arial" charset="0"/>
                </a:rPr>
                <a:t> </a:t>
              </a:r>
              <a:r>
                <a:rPr lang="en-US" sz="1500" dirty="0" err="1">
                  <a:latin typeface="Arial" charset="0"/>
                </a:rPr>
                <a:t>analisis</a:t>
              </a:r>
              <a:endParaRPr lang="en-US" sz="1500" dirty="0">
                <a:latin typeface="Arial" charset="0"/>
              </a:endParaRPr>
            </a:p>
          </p:txBody>
        </p:sp>
        <p:cxnSp>
          <p:nvCxnSpPr>
            <p:cNvPr id="66" name="AutoShape 10"/>
            <p:cNvCxnSpPr>
              <a:cxnSpLocks noChangeShapeType="1"/>
              <a:endCxn id="62" idx="0"/>
            </p:cNvCxnSpPr>
            <p:nvPr/>
          </p:nvCxnSpPr>
          <p:spPr bwMode="auto">
            <a:xfrm rot="16200000" flipH="1">
              <a:off x="7677944" y="-7143"/>
              <a:ext cx="849313" cy="3911600"/>
            </a:xfrm>
            <a:prstGeom prst="bentConnector3">
              <a:avLst>
                <a:gd name="adj1" fmla="val 51028"/>
              </a:avLst>
            </a:prstGeom>
            <a:noFill/>
            <a:ln w="38100" cap="sq">
              <a:solidFill>
                <a:srgbClr val="009A9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7" name="AutoShape 11"/>
            <p:cNvCxnSpPr>
              <a:cxnSpLocks noChangeShapeType="1"/>
              <a:endCxn id="59" idx="0"/>
            </p:cNvCxnSpPr>
            <p:nvPr/>
          </p:nvCxnSpPr>
          <p:spPr bwMode="auto">
            <a:xfrm rot="5400000">
              <a:off x="3715544" y="-57943"/>
              <a:ext cx="849313" cy="4013200"/>
            </a:xfrm>
            <a:prstGeom prst="bentConnector3">
              <a:avLst>
                <a:gd name="adj1" fmla="val 51028"/>
              </a:avLst>
            </a:prstGeom>
            <a:noFill/>
            <a:ln w="38100" cap="sq">
              <a:solidFill>
                <a:srgbClr val="009A96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2049464"/>
            <a:ext cx="10769600" cy="3132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45155" name="Rectangle 3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Last-In, First-Out (LIFO)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711200" y="1371600"/>
            <a:ext cx="7823200" cy="50958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>
                <a:solidFill>
                  <a:srgbClr val="800000"/>
                </a:solidFill>
                <a:latin typeface="Arial" charset="0"/>
              </a:rPr>
              <a:t>Periodic Method</a:t>
            </a:r>
            <a:endParaRPr lang="en-US" sz="26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6807200" y="2590800"/>
            <a:ext cx="40640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5161" name="Rectangle 9"/>
          <p:cNvSpPr>
            <a:spLocks noChangeArrowheads="1"/>
          </p:cNvSpPr>
          <p:nvPr/>
        </p:nvSpPr>
        <p:spPr bwMode="auto">
          <a:xfrm>
            <a:off x="6807200" y="2895600"/>
            <a:ext cx="40640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5162" name="Rectangle 10"/>
          <p:cNvSpPr>
            <a:spLocks noChangeArrowheads="1"/>
          </p:cNvSpPr>
          <p:nvPr/>
        </p:nvSpPr>
        <p:spPr bwMode="auto">
          <a:xfrm>
            <a:off x="6807200" y="3276600"/>
            <a:ext cx="40640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5163" name="Rectangle 11"/>
          <p:cNvSpPr>
            <a:spLocks noChangeArrowheads="1"/>
          </p:cNvSpPr>
          <p:nvPr/>
        </p:nvSpPr>
        <p:spPr bwMode="auto">
          <a:xfrm>
            <a:off x="7518400" y="4114800"/>
            <a:ext cx="17272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914400" y="5295900"/>
            <a:ext cx="10769600" cy="41088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The cost of the total quantity sold or issued during the month comes from the most recent purchases.</a:t>
            </a:r>
          </a:p>
        </p:txBody>
      </p:sp>
      <p:sp>
        <p:nvSpPr>
          <p:cNvPr id="945165" name="Rectangle 13"/>
          <p:cNvSpPr>
            <a:spLocks noChangeArrowheads="1"/>
          </p:cNvSpPr>
          <p:nvPr/>
        </p:nvSpPr>
        <p:spPr bwMode="auto">
          <a:xfrm>
            <a:off x="7518400" y="4572000"/>
            <a:ext cx="1727200" cy="3048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4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4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4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4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4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60" grpId="0" animBg="1"/>
      <p:bldP spid="945161" grpId="0" animBg="1"/>
      <p:bldP spid="945162" grpId="0" animBg="1"/>
      <p:bldP spid="945163" grpId="0" animBg="1"/>
      <p:bldP spid="9451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2111376"/>
            <a:ext cx="1148080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47203" name="Rectangle 3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Last-In, First-Out (LIFO)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711200" y="1371600"/>
            <a:ext cx="8229600" cy="50958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>
                <a:solidFill>
                  <a:srgbClr val="800000"/>
                </a:solidFill>
                <a:latin typeface="Arial" charset="0"/>
              </a:rPr>
              <a:t>Perpetual Method</a:t>
            </a: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711200" y="4876800"/>
            <a:ext cx="10769600" cy="7239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The LIFO method results in different ending inventory and cost of goods sold amounts than the amounts calculated under the periodic method.</a:t>
            </a:r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8229600" y="2514600"/>
            <a:ext cx="3454400" cy="228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7210" name="Rectangle 10"/>
          <p:cNvSpPr>
            <a:spLocks noChangeArrowheads="1"/>
          </p:cNvSpPr>
          <p:nvPr/>
        </p:nvSpPr>
        <p:spPr bwMode="auto">
          <a:xfrm>
            <a:off x="8229600" y="2743200"/>
            <a:ext cx="3454400" cy="4572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7211" name="Rectangle 11"/>
          <p:cNvSpPr>
            <a:spLocks noChangeArrowheads="1"/>
          </p:cNvSpPr>
          <p:nvPr/>
        </p:nvSpPr>
        <p:spPr bwMode="auto">
          <a:xfrm>
            <a:off x="6197600" y="3200400"/>
            <a:ext cx="2133600" cy="4572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7212" name="Rectangle 12"/>
          <p:cNvSpPr>
            <a:spLocks noChangeArrowheads="1"/>
          </p:cNvSpPr>
          <p:nvPr/>
        </p:nvSpPr>
        <p:spPr bwMode="auto">
          <a:xfrm>
            <a:off x="8229600" y="3200400"/>
            <a:ext cx="3454400" cy="4572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  <p:sp>
        <p:nvSpPr>
          <p:cNvPr id="947213" name="Rectangle 13"/>
          <p:cNvSpPr>
            <a:spLocks noChangeArrowheads="1"/>
          </p:cNvSpPr>
          <p:nvPr/>
        </p:nvSpPr>
        <p:spPr bwMode="auto">
          <a:xfrm>
            <a:off x="8229600" y="3657600"/>
            <a:ext cx="3454400" cy="609600"/>
          </a:xfrm>
          <a:prstGeom prst="rect">
            <a:avLst/>
          </a:prstGeom>
          <a:solidFill>
            <a:srgbClr val="D7EEC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240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4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4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4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4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4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9" grpId="0" animBg="1"/>
      <p:bldP spid="947210" grpId="0" animBg="1"/>
      <p:bldP spid="947211" grpId="0" animBg="1"/>
      <p:bldP spid="947212" grpId="0" animBg="1"/>
      <p:bldP spid="9472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676400"/>
            <a:ext cx="11480800" cy="3938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77932" name="Rectangle 12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 marL="109538"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Inventory Valuation Methods - Summary</a:t>
            </a:r>
          </a:p>
        </p:txBody>
      </p:sp>
      <p:sp>
        <p:nvSpPr>
          <p:cNvPr id="49157" name="Rectangle 14"/>
          <p:cNvSpPr>
            <a:spLocks noChangeArrowheads="1"/>
          </p:cNvSpPr>
          <p:nvPr/>
        </p:nvSpPr>
        <p:spPr bwMode="auto">
          <a:xfrm>
            <a:off x="711200" y="5676900"/>
            <a:ext cx="10769600" cy="7239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Notice that gross profit and net income are lowest under LIFO, highest under FIFO, and somewhere in the middle under average cost.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609600" y="457200"/>
            <a:ext cx="10972800" cy="560388"/>
          </a:xfrm>
          <a:prstGeom prst="rect">
            <a:avLst/>
          </a:prstGeom>
          <a:solidFill>
            <a:srgbClr val="33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44450" rIns="0" bIns="44450"/>
          <a:lstStyle/>
          <a:p>
            <a:pPr marL="109538">
              <a:defRPr/>
            </a:pP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Inventory Valuation Methods - Summary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11200" y="5273676"/>
            <a:ext cx="10769600" cy="72943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LIFO results in the highest cash balance at year-end (because taxes are</a:t>
            </a:r>
          </a:p>
          <a:p>
            <a:pPr algn="l">
              <a:lnSpc>
                <a:spcPct val="115000"/>
              </a:lnSpc>
            </a:pPr>
            <a:r>
              <a:rPr lang="en-US" sz="1800">
                <a:latin typeface="Arial" charset="0"/>
              </a:rPr>
              <a:t>lower). This example assumes that prices are rising. The opposite result occurs if prices are declining.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11328400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E45B1ED-6DD2-4A6F-93F2-DA71B76A1A4E}"/>
              </a:ext>
            </a:extLst>
          </p:cNvPr>
          <p:cNvGrpSpPr/>
          <p:nvPr/>
        </p:nvGrpSpPr>
        <p:grpSpPr>
          <a:xfrm flipH="1">
            <a:off x="1517374" y="4452730"/>
            <a:ext cx="9225894" cy="1391478"/>
            <a:chOff x="1517374" y="4452730"/>
            <a:chExt cx="9225894" cy="1391478"/>
          </a:xfrm>
          <a:solidFill>
            <a:schemeClr val="accent2">
              <a:alpha val="7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9EFBF99-251C-4A7B-9E41-65FCA6933B30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51F76155-11C1-429C-AAFF-ADC19C2F361E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xmlns="" id="{3E031B55-2B79-48E3-9875-EC6581992147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CEB4E3C0-DC6E-47C5-BF54-D227AD84009D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A59C24FF-B12B-449C-93C4-888CA9A62C73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3545372" y="4524064"/>
            <a:ext cx="50917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10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Klasifikasi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08000" y="1447801"/>
            <a:ext cx="9739086" cy="182562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400" dirty="0" err="1">
                <a:latin typeface="Arial" charset="0"/>
              </a:rPr>
              <a:t>Persediaan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adalah</a:t>
            </a:r>
            <a:r>
              <a:rPr lang="en-US" sz="2400" dirty="0">
                <a:latin typeface="Arial" charset="0"/>
              </a:rPr>
              <a:t>:</a:t>
            </a:r>
          </a:p>
          <a:p>
            <a:pPr marL="457200" indent="-457200" algn="l">
              <a:lnSpc>
                <a:spcPct val="11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sz="2200" dirty="0">
                <a:latin typeface="Arial" charset="0"/>
              </a:rPr>
              <a:t>Item yang </a:t>
            </a:r>
            <a:r>
              <a:rPr lang="en-US" sz="2200" dirty="0" err="1">
                <a:latin typeface="Arial" charset="0"/>
              </a:rPr>
              <a:t>dimiliki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dijual</a:t>
            </a:r>
            <a:r>
              <a:rPr lang="en-US" sz="2200" dirty="0">
                <a:latin typeface="Arial" charset="0"/>
              </a:rPr>
              <a:t>,</a:t>
            </a:r>
          </a:p>
          <a:p>
            <a:pPr marL="457200" indent="-457200" algn="l">
              <a:lnSpc>
                <a:spcPct val="11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digunakan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atau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dikonsumsi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membuat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dijual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22400" y="4346357"/>
            <a:ext cx="4165600" cy="532453"/>
          </a:xfrm>
          <a:prstGeom prst="rect">
            <a:avLst/>
          </a:prstGeom>
          <a:solidFill>
            <a:srgbClr val="F7EA89"/>
          </a:solidFill>
          <a:ln w="3810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Perusahaan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Dagang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807200" y="4379695"/>
            <a:ext cx="4165600" cy="532453"/>
          </a:xfrm>
          <a:prstGeom prst="rect">
            <a:avLst/>
          </a:prstGeom>
          <a:solidFill>
            <a:srgbClr val="F7EA89"/>
          </a:solidFill>
          <a:ln w="3810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SzPct val="80000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Perusahaan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Manufaktur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16000" y="3541494"/>
            <a:ext cx="10464800" cy="4921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latin typeface="Arial" charset="0"/>
              </a:rPr>
              <a:t>Bisnis</a:t>
            </a:r>
            <a:r>
              <a:rPr lang="en-US" sz="2600" b="1" dirty="0">
                <a:latin typeface="Arial" charset="0"/>
              </a:rPr>
              <a:t> (yang </a:t>
            </a:r>
            <a:r>
              <a:rPr lang="en-US" sz="2600" b="1" dirty="0" err="1">
                <a:latin typeface="Arial" charset="0"/>
              </a:rPr>
              <a:t>berhubungan</a:t>
            </a:r>
            <a:r>
              <a:rPr lang="en-US" sz="2600" b="1" dirty="0">
                <a:latin typeface="Arial" charset="0"/>
              </a:rPr>
              <a:t>) </a:t>
            </a:r>
            <a:r>
              <a:rPr lang="en-US" sz="2600" b="1" dirty="0" err="1">
                <a:latin typeface="Arial" charset="0"/>
              </a:rPr>
              <a:t>dengan</a:t>
            </a:r>
            <a:r>
              <a:rPr lang="en-US" sz="2600" b="1" dirty="0">
                <a:latin typeface="Arial" charset="0"/>
              </a:rPr>
              <a:t> </a:t>
            </a:r>
            <a:r>
              <a:rPr lang="en-US" sz="2600" b="1" dirty="0" err="1">
                <a:latin typeface="Arial" charset="0"/>
              </a:rPr>
              <a:t>Persediaan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689600" y="4384457"/>
            <a:ext cx="1117600" cy="46196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atau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Klasifikasi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312863"/>
            <a:ext cx="7518400" cy="4249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12800" y="2419350"/>
            <a:ext cx="3759200" cy="2022092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n-US" sz="2200" dirty="0" err="1">
                <a:latin typeface="Arial" charset="0"/>
              </a:rPr>
              <a:t>Satu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akun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persediaan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  <a:buFontTx/>
              <a:buBlip>
                <a:blip r:embed="rId3"/>
              </a:buBlip>
            </a:pPr>
            <a:r>
              <a:rPr lang="en-US" sz="2200" dirty="0" err="1">
                <a:latin typeface="Arial" charset="0"/>
              </a:rPr>
              <a:t>Membeli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barang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dagang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bentuk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siap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dijual</a:t>
            </a:r>
            <a:r>
              <a:rPr lang="en-US" sz="22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Klasifikasi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0" y="1317626"/>
            <a:ext cx="7518400" cy="538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12800" y="2438401"/>
            <a:ext cx="4165600" cy="3508653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</a:pPr>
            <a:r>
              <a:rPr lang="en-US" sz="2000">
                <a:latin typeface="Arial" charset="0"/>
              </a:rPr>
              <a:t>Memproduksi barang yang akan dijual kepada perusahaan dagang</a:t>
            </a:r>
          </a:p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</a:pPr>
            <a:r>
              <a:rPr lang="en-US" sz="2000">
                <a:latin typeface="Arial" charset="0"/>
              </a:rPr>
              <a:t>Tiga Akun Persediaan:</a:t>
            </a:r>
          </a:p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  <a:buFontTx/>
              <a:buChar char="•"/>
            </a:pPr>
            <a:r>
              <a:rPr lang="en-US" sz="2000">
                <a:latin typeface="Arial" charset="0"/>
              </a:rPr>
              <a:t>Bahan baku</a:t>
            </a:r>
          </a:p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  <a:buFontTx/>
              <a:buChar char="•"/>
            </a:pPr>
            <a:r>
              <a:rPr lang="en-US" sz="2000">
                <a:latin typeface="Arial" charset="0"/>
              </a:rPr>
              <a:t>Barang dalam proses</a:t>
            </a:r>
          </a:p>
          <a:p>
            <a:pPr marL="400050" indent="-344488" algn="l">
              <a:lnSpc>
                <a:spcPct val="130000"/>
              </a:lnSpc>
              <a:spcBef>
                <a:spcPct val="50000"/>
              </a:spcBef>
              <a:buSzPct val="70000"/>
              <a:buFontTx/>
              <a:buChar char="•"/>
            </a:pPr>
            <a:r>
              <a:rPr lang="en-US" sz="2000">
                <a:latin typeface="Arial" charset="0"/>
              </a:rPr>
              <a:t>Barang Jadi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4182"/>
            <a:ext cx="8737600" cy="447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774" y="339509"/>
            <a:ext cx="9376227" cy="724247"/>
          </a:xfrm>
          <a:prstGeom prst="rect">
            <a:avLst/>
          </a:prstGeom>
        </p:spPr>
        <p:txBody>
          <a:bodyPr/>
          <a:lstStyle/>
          <a:p>
            <a:pPr marL="109538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Biaya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Persediaan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xmlns="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xmlns="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xmlns="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xmlns="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1602025"/>
            <a:ext cx="7112000" cy="300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20800" y="4808775"/>
            <a:ext cx="9753600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2000">
                <a:latin typeface="Arial" charset="0"/>
              </a:rPr>
              <a:t>Perusahaan menggunakan salah satu dari dua jenis sistem agar pencatatan persediaan tetap akurat— </a:t>
            </a:r>
            <a:r>
              <a:rPr lang="en-US" sz="2000" b="1">
                <a:solidFill>
                  <a:srgbClr val="800000"/>
                </a:solidFill>
                <a:latin typeface="Arial" charset="0"/>
              </a:rPr>
              <a:t>perpetual system</a:t>
            </a:r>
            <a:r>
              <a:rPr lang="en-US" sz="2000">
                <a:latin typeface="Arial" charset="0"/>
              </a:rPr>
              <a:t> atau </a:t>
            </a:r>
            <a:r>
              <a:rPr lang="en-US" sz="2000" b="1">
                <a:solidFill>
                  <a:srgbClr val="800000"/>
                </a:solidFill>
                <a:latin typeface="Arial" charset="0"/>
              </a:rPr>
              <a:t>periodic system</a:t>
            </a:r>
            <a:r>
              <a:rPr lang="en-US" sz="200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204912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1549</Words>
  <Application>Microsoft Office PowerPoint</Application>
  <PresentationFormat>Custom</PresentationFormat>
  <Paragraphs>292</Paragraphs>
  <Slides>44</Slides>
  <Notes>19</Notes>
  <HiddenSlides>5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Cover and End Slide Master</vt:lpstr>
      <vt:lpstr>Contents Slide Master</vt:lpstr>
      <vt:lpstr>Section Break Slide Master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Inventory Cost Flow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Biaya yang Dimasukkan dalam Persediaan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139</cp:revision>
  <dcterms:created xsi:type="dcterms:W3CDTF">2019-01-14T06:35:35Z</dcterms:created>
  <dcterms:modified xsi:type="dcterms:W3CDTF">2020-03-13T04:24:23Z</dcterms:modified>
</cp:coreProperties>
</file>