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96" r:id="rId1"/>
  </p:sldMasterIdLst>
  <p:notesMasterIdLst>
    <p:notesMasterId r:id="rId18"/>
  </p:notesMasterIdLst>
  <p:sldIdLst>
    <p:sldId id="256" r:id="rId2"/>
    <p:sldId id="275" r:id="rId3"/>
    <p:sldId id="382" r:id="rId4"/>
    <p:sldId id="383" r:id="rId5"/>
    <p:sldId id="384" r:id="rId6"/>
    <p:sldId id="381" r:id="rId7"/>
    <p:sldId id="385" r:id="rId8"/>
    <p:sldId id="379" r:id="rId9"/>
    <p:sldId id="388" r:id="rId10"/>
    <p:sldId id="386" r:id="rId11"/>
    <p:sldId id="387" r:id="rId12"/>
    <p:sldId id="389" r:id="rId13"/>
    <p:sldId id="390" r:id="rId14"/>
    <p:sldId id="368" r:id="rId15"/>
    <p:sldId id="362" r:id="rId16"/>
    <p:sldId id="264" r:id="rId17"/>
  </p:sldIdLst>
  <p:sldSz cx="9144000" cy="5143500" type="screen16x9"/>
  <p:notesSz cx="6858000" cy="9144000"/>
  <p:embeddedFontLst>
    <p:embeddedFont>
      <p:font typeface="Montserrat ExtraBold" panose="00000900000000000000" pitchFamily="2" charset="0"/>
      <p:bold r:id="rId19"/>
      <p:italic r:id="rId20"/>
      <p:boldItalic r:id="rId21"/>
    </p:embeddedFont>
    <p:embeddedFont>
      <p:font typeface="Poppins" panose="00000500000000000000" pitchFamily="2" charset="0"/>
      <p:regular r:id="rId22"/>
      <p:bold r:id="rId23"/>
      <p:italic r:id="rId24"/>
      <p:boldItalic r:id="rId25"/>
    </p:embeddedFont>
    <p:embeddedFont>
      <p:font typeface="Verdana" panose="020B0604030504040204" pitchFamily="34" charset="0"/>
      <p:regular r:id="rId26"/>
      <p:bold r:id="rId27"/>
      <p:italic r:id="rId28"/>
      <p:boldItalic r:id="rId29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C205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788B7EC2-C8F4-4E31-A353-E92C95E07674}">
  <a:tblStyle styleId="{788B7EC2-C8F4-4E31-A353-E92C95E07674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  <a:tblStyle styleId="{59E12CFB-1E7D-4192-A13B-BF2DBD4AF0EE}" styleName="Table_1">
    <a:wholeTbl>
      <a:tcTxStyle b="off" i="off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FFFFFF">
              <a:alpha val="0"/>
            </a:srgbClr>
          </a:solidFill>
        </a:fill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853" autoAdjust="0"/>
    <p:restoredTop sz="93609" autoAdjust="0"/>
  </p:normalViewPr>
  <p:slideViewPr>
    <p:cSldViewPr snapToGrid="0">
      <p:cViewPr varScale="1">
        <p:scale>
          <a:sx n="83" d="100"/>
          <a:sy n="83" d="100"/>
        </p:scale>
        <p:origin x="1536" y="8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notesViewPr>
    <p:cSldViewPr snapToGrid="0">
      <p:cViewPr>
        <p:scale>
          <a:sx n="100" d="100"/>
          <a:sy n="100" d="100"/>
        </p:scale>
        <p:origin x="1806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26" Type="http://schemas.openxmlformats.org/officeDocument/2006/relationships/font" Target="fonts/font8.fntdata"/><Relationship Id="rId3" Type="http://schemas.openxmlformats.org/officeDocument/2006/relationships/slide" Target="slides/slide2.xml"/><Relationship Id="rId21" Type="http://schemas.openxmlformats.org/officeDocument/2006/relationships/font" Target="fonts/font3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font" Target="fonts/font7.fntdata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font" Target="fonts/font2.fntdata"/><Relationship Id="rId29" Type="http://schemas.openxmlformats.org/officeDocument/2006/relationships/font" Target="fonts/font11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font" Target="fonts/font6.fntdata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font" Target="fonts/font5.fntdata"/><Relationship Id="rId28" Type="http://schemas.openxmlformats.org/officeDocument/2006/relationships/font" Target="fonts/font10.fntdata"/><Relationship Id="rId10" Type="http://schemas.openxmlformats.org/officeDocument/2006/relationships/slide" Target="slides/slide9.xml"/><Relationship Id="rId19" Type="http://schemas.openxmlformats.org/officeDocument/2006/relationships/font" Target="fonts/font1.fntdata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font" Target="fonts/font4.fntdata"/><Relationship Id="rId27" Type="http://schemas.openxmlformats.org/officeDocument/2006/relationships/font" Target="fonts/font9.fntdata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3" name="Google Shape;333;gf60c6f1135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34" name="Google Shape;334;gf60c6f1135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6" name="Google Shape;1676;g1055912b31d_0_37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77" name="Google Shape;1677;g1055912b31d_0_37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30205257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6" name="Google Shape;1676;g1055912b31d_0_37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77" name="Google Shape;1677;g1055912b31d_0_37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41920513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6" name="Google Shape;1676;g1055912b31d_0_37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77" name="Google Shape;1677;g1055912b31d_0_37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72972668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6" name="Google Shape;1676;g1055912b31d_0_37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77" name="Google Shape;1677;g1055912b31d_0_37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08660644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6" name="Google Shape;1646;gf6c5d55352_0_36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47" name="Google Shape;1647;gf6c5d55352_0_36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35853309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59">
          <a:extLst>
            <a:ext uri="{FF2B5EF4-FFF2-40B4-BE49-F238E27FC236}">
              <a16:creationId xmlns:a16="http://schemas.microsoft.com/office/drawing/2014/main" id="{66530D11-D71D-3BDB-732A-8F082718748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0" name="Google Shape;3060;gf1e29d717b_0_80:notes">
            <a:extLst>
              <a:ext uri="{FF2B5EF4-FFF2-40B4-BE49-F238E27FC236}">
                <a16:creationId xmlns:a16="http://schemas.microsoft.com/office/drawing/2014/main" id="{409E037A-B448-A291-A1A4-4981ADEB6024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061" name="Google Shape;3061;gf1e29d717b_0_80:notes">
            <a:extLst>
              <a:ext uri="{FF2B5EF4-FFF2-40B4-BE49-F238E27FC236}">
                <a16:creationId xmlns:a16="http://schemas.microsoft.com/office/drawing/2014/main" id="{4DA6EFCA-FDC7-5582-93B5-004B8DB991C7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82552444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4" name="Google Shape;1714;gf1e29d717b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15" name="Google Shape;1715;gf1e29d717b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0" name="Google Shape;3060;gf1e29d717b_0_8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061" name="Google Shape;3061;gf1e29d717b_0_8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0" name="Google Shape;3060;gf1e29d717b_0_8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061" name="Google Shape;3061;gf1e29d717b_0_8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95118549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0" name="Google Shape;3060;gf1e29d717b_0_8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061" name="Google Shape;3061;gf1e29d717b_0_8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97853985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0" name="Google Shape;3060;gf1e29d717b_0_8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061" name="Google Shape;3061;gf1e29d717b_0_8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05224075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6" name="Google Shape;1676;g1055912b31d_0_37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77" name="Google Shape;1677;g1055912b31d_0_37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94997553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6" name="Google Shape;1676;g1055912b31d_0_37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77" name="Google Shape;1677;g1055912b31d_0_37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4075720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6" name="Google Shape;1676;g1055912b31d_0_37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77" name="Google Shape;1677;g1055912b31d_0_37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78532085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6" name="Google Shape;1676;g1055912b31d_0_37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77" name="Google Shape;1677;g1055912b31d_0_37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0492130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userDrawn="1">
  <p:cSld name="TITLE">
    <p:bg>
      <p:bgPr>
        <a:solidFill>
          <a:schemeClr val="lt1"/>
        </a:solidFill>
        <a:effectLst/>
      </p:bgPr>
    </p:bg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userDrawn="1">
  <p:cSld name="SECTION_HEADER">
    <p:bg>
      <p:bgPr>
        <a:solidFill>
          <a:schemeClr val="lt1"/>
        </a:solidFill>
        <a:effectLst/>
      </p:bgPr>
    </p:bg>
    <p:spTree>
      <p:nvGrpSpPr>
        <p:cNvPr id="1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ble of contents" userDrawn="1">
  <p:cSld name="BLANK_1">
    <p:bg>
      <p:bgPr>
        <a:solidFill>
          <a:schemeClr val="accent3"/>
        </a:solidFill>
        <a:effectLst/>
      </p:bgPr>
    </p:bg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ble of contents 1" userDrawn="1">
  <p:cSld name="BLANK_1_2">
    <p:bg>
      <p:bgPr>
        <a:solidFill>
          <a:schemeClr val="dk2"/>
        </a:solidFill>
        <a:effectLst/>
      </p:bgPr>
    </p:bg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six columns" userDrawn="1">
  <p:cSld name="BLANK_1_1_1_1_1">
    <p:bg>
      <p:bgPr>
        <a:solidFill>
          <a:schemeClr val="dk2"/>
        </a:solidFill>
        <a:effectLst/>
      </p:bgPr>
    </p:bg>
    <p:spTree>
      <p:nvGrpSpPr>
        <p:cNvPr id="1" name="Shape 238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2">
  <p:cSld name="BLANK_1_1_1_1_1_1_1_1">
    <p:bg>
      <p:bgPr>
        <a:solidFill>
          <a:schemeClr val="dk2"/>
        </a:solidFill>
        <a:effectLst/>
      </p:bgPr>
    </p:bg>
    <p:spTree>
      <p:nvGrpSpPr>
        <p:cNvPr id="1" name="Shape 3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0" name="Google Shape;320;p46"/>
          <p:cNvSpPr/>
          <p:nvPr/>
        </p:nvSpPr>
        <p:spPr>
          <a:xfrm rot="9054688" flipH="1">
            <a:off x="-787722" y="-114650"/>
            <a:ext cx="11007140" cy="6335133"/>
          </a:xfrm>
          <a:prstGeom prst="flowChartDocumen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1" name="Google Shape;321;p46"/>
          <p:cNvSpPr/>
          <p:nvPr/>
        </p:nvSpPr>
        <p:spPr>
          <a:xfrm rot="9054688" flipH="1">
            <a:off x="-338445" y="149913"/>
            <a:ext cx="11007140" cy="8248640"/>
          </a:xfrm>
          <a:prstGeom prst="flowChartDocumen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715100" y="445025"/>
            <a:ext cx="77139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Montserrat ExtraBold"/>
              <a:buNone/>
              <a:defRPr sz="3500">
                <a:solidFill>
                  <a:schemeClr val="dk1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715100" y="1152475"/>
            <a:ext cx="7713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oppins"/>
              <a:buChar char="●"/>
              <a:defRPr>
                <a:solidFill>
                  <a:schemeClr val="dk2"/>
                </a:solidFill>
                <a:latin typeface="Poppins"/>
                <a:ea typeface="Poppins"/>
                <a:cs typeface="Poppins"/>
                <a:sym typeface="Poppins"/>
              </a:defRPr>
            </a:lvl1pPr>
            <a:lvl2pPr marL="914400" lvl="1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oppins"/>
              <a:buChar char="○"/>
              <a:defRPr>
                <a:solidFill>
                  <a:schemeClr val="dk2"/>
                </a:solidFill>
                <a:latin typeface="Poppins"/>
                <a:ea typeface="Poppins"/>
                <a:cs typeface="Poppins"/>
                <a:sym typeface="Poppins"/>
              </a:defRPr>
            </a:lvl2pPr>
            <a:lvl3pPr marL="1371600" lvl="2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oppins"/>
              <a:buChar char="■"/>
              <a:defRPr>
                <a:solidFill>
                  <a:schemeClr val="dk2"/>
                </a:solidFill>
                <a:latin typeface="Poppins"/>
                <a:ea typeface="Poppins"/>
                <a:cs typeface="Poppins"/>
                <a:sym typeface="Poppins"/>
              </a:defRPr>
            </a:lvl3pPr>
            <a:lvl4pPr marL="1828800" lvl="3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oppins"/>
              <a:buChar char="●"/>
              <a:defRPr>
                <a:solidFill>
                  <a:schemeClr val="dk2"/>
                </a:solidFill>
                <a:latin typeface="Poppins"/>
                <a:ea typeface="Poppins"/>
                <a:cs typeface="Poppins"/>
                <a:sym typeface="Poppins"/>
              </a:defRPr>
            </a:lvl4pPr>
            <a:lvl5pPr marL="2286000" lvl="4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oppins"/>
              <a:buChar char="○"/>
              <a:defRPr>
                <a:solidFill>
                  <a:schemeClr val="dk2"/>
                </a:solidFill>
                <a:latin typeface="Poppins"/>
                <a:ea typeface="Poppins"/>
                <a:cs typeface="Poppins"/>
                <a:sym typeface="Poppins"/>
              </a:defRPr>
            </a:lvl5pPr>
            <a:lvl6pPr marL="2743200" lvl="5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oppins"/>
              <a:buChar char="■"/>
              <a:defRPr>
                <a:solidFill>
                  <a:schemeClr val="dk2"/>
                </a:solidFill>
                <a:latin typeface="Poppins"/>
                <a:ea typeface="Poppins"/>
                <a:cs typeface="Poppins"/>
                <a:sym typeface="Poppins"/>
              </a:defRPr>
            </a:lvl6pPr>
            <a:lvl7pPr marL="3200400" lvl="6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oppins"/>
              <a:buChar char="●"/>
              <a:defRPr>
                <a:solidFill>
                  <a:schemeClr val="dk2"/>
                </a:solidFill>
                <a:latin typeface="Poppins"/>
                <a:ea typeface="Poppins"/>
                <a:cs typeface="Poppins"/>
                <a:sym typeface="Poppins"/>
              </a:defRPr>
            </a:lvl7pPr>
            <a:lvl8pPr marL="3657600" lvl="7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oppins"/>
              <a:buChar char="○"/>
              <a:defRPr>
                <a:solidFill>
                  <a:schemeClr val="dk2"/>
                </a:solidFill>
                <a:latin typeface="Poppins"/>
                <a:ea typeface="Poppins"/>
                <a:cs typeface="Poppins"/>
                <a:sym typeface="Poppins"/>
              </a:defRPr>
            </a:lvl8pPr>
            <a:lvl9pPr marL="4114800" lvl="8" indent="-3175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Poppins"/>
              <a:buChar char="■"/>
              <a:defRPr>
                <a:solidFill>
                  <a:schemeClr val="dk2"/>
                </a:solidFill>
                <a:latin typeface="Poppins"/>
                <a:ea typeface="Poppins"/>
                <a:cs typeface="Poppins"/>
                <a:sym typeface="Poppins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8" r:id="rId3"/>
    <p:sldLayoutId id="2147483659" r:id="rId4"/>
    <p:sldLayoutId id="2147483660" r:id="rId5"/>
    <p:sldLayoutId id="2147483683" r:id="rId6"/>
    <p:sldLayoutId id="2147483692" r:id="rId7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" Target="slide8.xm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3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9;p2">
            <a:extLst>
              <a:ext uri="{FF2B5EF4-FFF2-40B4-BE49-F238E27FC236}">
                <a16:creationId xmlns:a16="http://schemas.microsoft.com/office/drawing/2014/main" id="{BB044E73-40AE-8C4C-6E26-D78EF9C93C12}"/>
              </a:ext>
            </a:extLst>
          </p:cNvPr>
          <p:cNvSpPr/>
          <p:nvPr/>
        </p:nvSpPr>
        <p:spPr>
          <a:xfrm rot="-5400000">
            <a:off x="-2576988" y="936080"/>
            <a:ext cx="5153976" cy="3281819"/>
          </a:xfrm>
          <a:prstGeom prst="flowChartDocumen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2" name="Title 1">
            <a:extLst>
              <a:ext uri="{FF2B5EF4-FFF2-40B4-BE49-F238E27FC236}">
                <a16:creationId xmlns:a16="http://schemas.microsoft.com/office/drawing/2014/main" id="{E8809081-39C7-4983-AC00-843EB4EB8341}"/>
              </a:ext>
            </a:extLst>
          </p:cNvPr>
          <p:cNvSpPr txBox="1">
            <a:spLocks/>
          </p:cNvSpPr>
          <p:nvPr/>
        </p:nvSpPr>
        <p:spPr>
          <a:xfrm>
            <a:off x="2125038" y="1783989"/>
            <a:ext cx="6329180" cy="1200329"/>
          </a:xfrm>
          <a:prstGeom prst="rect">
            <a:avLst/>
          </a:prstGeom>
        </p:spPr>
        <p:txBody>
          <a:bodyPr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ctr"/>
            <a:r>
              <a:rPr lang="en-ID" sz="3200" dirty="0" err="1">
                <a:latin typeface="Montserrat ExtraBold" panose="00000900000000000000" pitchFamily="2" charset="0"/>
              </a:rPr>
              <a:t>Hakikat</a:t>
            </a:r>
            <a:r>
              <a:rPr lang="en-ID" sz="3200" dirty="0">
                <a:latin typeface="Montserrat ExtraBold" panose="00000900000000000000" pitchFamily="2" charset="0"/>
              </a:rPr>
              <a:t>, dan </a:t>
            </a:r>
            <a:r>
              <a:rPr lang="en-ID" sz="3200" dirty="0" err="1">
                <a:latin typeface="Montserrat ExtraBold" panose="00000900000000000000" pitchFamily="2" charset="0"/>
              </a:rPr>
              <a:t>Karakteristik</a:t>
            </a:r>
            <a:r>
              <a:rPr lang="en-ID" sz="3200" dirty="0">
                <a:latin typeface="Montserrat ExtraBold" panose="00000900000000000000" pitchFamily="2" charset="0"/>
              </a:rPr>
              <a:t> </a:t>
            </a:r>
            <a:r>
              <a:rPr lang="en-ID" sz="3200" dirty="0" err="1">
                <a:latin typeface="Montserrat ExtraBold" panose="00000900000000000000" pitchFamily="2" charset="0"/>
              </a:rPr>
              <a:t>Kewirausahaan</a:t>
            </a:r>
            <a:endParaRPr lang="en-ID" sz="3200" dirty="0">
              <a:latin typeface="Montserrat ExtraBold" panose="00000900000000000000" pitchFamily="2" charset="0"/>
            </a:endParaRPr>
          </a:p>
        </p:txBody>
      </p:sp>
      <p:sp>
        <p:nvSpPr>
          <p:cNvPr id="254" name="TextBox 253">
            <a:extLst>
              <a:ext uri="{FF2B5EF4-FFF2-40B4-BE49-F238E27FC236}">
                <a16:creationId xmlns:a16="http://schemas.microsoft.com/office/drawing/2014/main" id="{2F5CBDBC-5E77-4265-B567-45368B628FD1}"/>
              </a:ext>
            </a:extLst>
          </p:cNvPr>
          <p:cNvSpPr txBox="1"/>
          <p:nvPr/>
        </p:nvSpPr>
        <p:spPr>
          <a:xfrm>
            <a:off x="2540641" y="2984318"/>
            <a:ext cx="5497974" cy="7386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ID" dirty="0"/>
              <a:t>Oleh:</a:t>
            </a:r>
          </a:p>
          <a:p>
            <a:pPr algn="ctr"/>
            <a:r>
              <a:rPr lang="en-ID" b="1" dirty="0" err="1"/>
              <a:t>Dr.E</a:t>
            </a:r>
            <a:r>
              <a:rPr lang="en-ID" b="1" dirty="0"/>
              <a:t>. </a:t>
            </a:r>
            <a:r>
              <a:rPr lang="en-ID" b="1" dirty="0" err="1"/>
              <a:t>Wuri</a:t>
            </a:r>
            <a:r>
              <a:rPr lang="en-ID" b="1" dirty="0"/>
              <a:t> </a:t>
            </a:r>
            <a:r>
              <a:rPr lang="en-ID" b="1" dirty="0" err="1"/>
              <a:t>Septi</a:t>
            </a:r>
            <a:r>
              <a:rPr lang="en-ID" b="1" dirty="0"/>
              <a:t> </a:t>
            </a:r>
            <a:r>
              <a:rPr lang="en-ID" b="1" dirty="0" err="1"/>
              <a:t>Handayani</a:t>
            </a:r>
            <a:r>
              <a:rPr lang="en-ID" b="1" dirty="0"/>
              <a:t>, SE, </a:t>
            </a:r>
            <a:r>
              <a:rPr lang="en-ID" b="1" dirty="0" err="1"/>
              <a:t>M.Akt</a:t>
            </a:r>
            <a:r>
              <a:rPr lang="en-ID" b="1" dirty="0"/>
              <a:t>, Ak., CA.</a:t>
            </a:r>
          </a:p>
          <a:p>
            <a:pPr algn="ctr"/>
            <a:r>
              <a:rPr lang="en-ID" b="1" dirty="0" err="1"/>
              <a:t>Dr.</a:t>
            </a:r>
            <a:r>
              <a:rPr lang="en-ID" b="1" dirty="0"/>
              <a:t> Amir Indrabudiman P, S.E., M.M.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CF8CA96-12DE-4612-83FD-8D12AD57D2F3}"/>
              </a:ext>
            </a:extLst>
          </p:cNvPr>
          <p:cNvSpPr txBox="1"/>
          <p:nvPr/>
        </p:nvSpPr>
        <p:spPr>
          <a:xfrm>
            <a:off x="2419109" y="4602303"/>
            <a:ext cx="5393802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dirty="0"/>
              <a:t>	,</a:t>
            </a:r>
            <a:endParaRPr lang="en-ID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04A6C782-FDDE-4CA4-BEA7-26723AF5CA18}"/>
              </a:ext>
            </a:extLst>
          </p:cNvPr>
          <p:cNvSpPr txBox="1"/>
          <p:nvPr/>
        </p:nvSpPr>
        <p:spPr>
          <a:xfrm>
            <a:off x="2822908" y="142526"/>
            <a:ext cx="5170637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t-BR" sz="1600" b="1" dirty="0"/>
              <a:t>Pelaksanaan Program Penguatan Kewirausahaan di SMK Sebagai Tindak Lanjut Pelatihan Terpusat</a:t>
            </a:r>
          </a:p>
          <a:p>
            <a:pPr algn="ctr"/>
            <a:r>
              <a:rPr lang="nb-NO" sz="1200" dirty="0"/>
              <a:t>(Jumat, 05 Desember 2025, SMK AD-DA’WAH, Jl. Raya Duri Kosambi RT 003/ RW 001, Cengkareng, Jakarta Barat, 11750</a:t>
            </a:r>
            <a:endParaRPr lang="en-ID" sz="1200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AD0EC78-259A-413B-9A1B-74D846E8284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50455" y="88168"/>
            <a:ext cx="1672453" cy="1124378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0B35C765-B6BE-4EAF-810E-0A24A21DE95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130149" y="142526"/>
            <a:ext cx="789140" cy="1070020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C0CF005C-4A5C-4BA3-9FAD-0222E83E9364}"/>
              </a:ext>
            </a:extLst>
          </p:cNvPr>
          <p:cNvSpPr txBox="1"/>
          <p:nvPr/>
        </p:nvSpPr>
        <p:spPr>
          <a:xfrm>
            <a:off x="2704310" y="3923756"/>
            <a:ext cx="5170637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t-BR" sz="1600" b="1" dirty="0"/>
              <a:t>Fakulas Ekonomi dan Bisnis</a:t>
            </a:r>
          </a:p>
          <a:p>
            <a:pPr algn="ctr"/>
            <a:r>
              <a:rPr lang="pt-BR" sz="1600" b="1" dirty="0"/>
              <a:t>Universitas Budi Luhur</a:t>
            </a:r>
          </a:p>
          <a:p>
            <a:pPr algn="ctr"/>
            <a:r>
              <a:rPr lang="pt-BR" sz="1600" b="1" dirty="0"/>
              <a:t>Jakarta</a:t>
            </a:r>
          </a:p>
          <a:p>
            <a:pPr algn="ctr"/>
            <a:r>
              <a:rPr lang="pt-BR" sz="1600" b="1" dirty="0"/>
              <a:t>2025</a:t>
            </a:r>
          </a:p>
        </p:txBody>
      </p:sp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71;p14">
            <a:extLst>
              <a:ext uri="{FF2B5EF4-FFF2-40B4-BE49-F238E27FC236}">
                <a16:creationId xmlns:a16="http://schemas.microsoft.com/office/drawing/2014/main" id="{DF061200-E24E-97BA-DF38-FACA683429F7}"/>
              </a:ext>
            </a:extLst>
          </p:cNvPr>
          <p:cNvSpPr/>
          <p:nvPr/>
        </p:nvSpPr>
        <p:spPr>
          <a:xfrm rot="10799942" flipH="1">
            <a:off x="163721" y="-1336368"/>
            <a:ext cx="9096759" cy="9308520"/>
          </a:xfrm>
          <a:prstGeom prst="flowChartDocumen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ID" dirty="0">
                <a:solidFill>
                  <a:schemeClr val="lt1"/>
                </a:solidFill>
              </a:rPr>
              <a:t>Governance (Tata</a:t>
            </a:r>
            <a:endParaRPr dirty="0">
              <a:solidFill>
                <a:schemeClr val="lt1"/>
              </a:solidFill>
            </a:endParaRPr>
          </a:p>
        </p:txBody>
      </p:sp>
      <p:sp>
        <p:nvSpPr>
          <p:cNvPr id="1706" name="Google Shape;1706;p59">
            <a:hlinkClick r:id="" action="ppaction://hlinkshowjump?jump=nextslide"/>
          </p:cNvPr>
          <p:cNvSpPr/>
          <p:nvPr/>
        </p:nvSpPr>
        <p:spPr>
          <a:xfrm>
            <a:off x="4619550" y="4760300"/>
            <a:ext cx="438300" cy="415800"/>
          </a:xfrm>
          <a:prstGeom prst="roundRect">
            <a:avLst>
              <a:gd name="adj" fmla="val 16667"/>
            </a:avLst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4" name="Google Shape;3063;p71">
            <a:extLst>
              <a:ext uri="{FF2B5EF4-FFF2-40B4-BE49-F238E27FC236}">
                <a16:creationId xmlns:a16="http://schemas.microsoft.com/office/drawing/2014/main" id="{7469CC84-D53B-43D1-B2C2-FBD62FC876E3}"/>
              </a:ext>
            </a:extLst>
          </p:cNvPr>
          <p:cNvSpPr txBox="1">
            <a:spLocks/>
          </p:cNvSpPr>
          <p:nvPr/>
        </p:nvSpPr>
        <p:spPr>
          <a:xfrm>
            <a:off x="416096" y="367936"/>
            <a:ext cx="8311807" cy="9012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Montserrat ExtraBold"/>
              <a:buNone/>
              <a:defRPr sz="3500" b="0" i="0" u="none" strike="noStrike" cap="none">
                <a:solidFill>
                  <a:schemeClr val="dk1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pPr algn="ctr"/>
            <a:r>
              <a:rPr lang="fi-FI" dirty="0"/>
              <a:t>Ciri-Ciri Utama Seorang Wirausahawan Sukses</a:t>
            </a:r>
            <a:endParaRPr lang="en-ID" dirty="0">
              <a:solidFill>
                <a:srgbClr val="0C2054"/>
              </a:solidFill>
            </a:endParaRP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E185CE96-B2FE-44F6-A493-999D510E354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37389680"/>
              </p:ext>
            </p:extLst>
          </p:nvPr>
        </p:nvGraphicFramePr>
        <p:xfrm>
          <a:off x="879676" y="1554773"/>
          <a:ext cx="7677873" cy="3205480"/>
        </p:xfrm>
        <a:graphic>
          <a:graphicData uri="http://schemas.openxmlformats.org/drawingml/2006/table">
            <a:tbl>
              <a:tblPr firstRow="1" bandRow="1">
                <a:tableStyleId>{788B7EC2-C8F4-4E31-A353-E92C95E07674}</a:tableStyleId>
              </a:tblPr>
              <a:tblGrid>
                <a:gridCol w="474562">
                  <a:extLst>
                    <a:ext uri="{9D8B030D-6E8A-4147-A177-3AD203B41FA5}">
                      <a16:colId xmlns:a16="http://schemas.microsoft.com/office/drawing/2014/main" val="2011832923"/>
                    </a:ext>
                  </a:extLst>
                </a:gridCol>
                <a:gridCol w="2801073">
                  <a:extLst>
                    <a:ext uri="{9D8B030D-6E8A-4147-A177-3AD203B41FA5}">
                      <a16:colId xmlns:a16="http://schemas.microsoft.com/office/drawing/2014/main" val="4069139597"/>
                    </a:ext>
                  </a:extLst>
                </a:gridCol>
                <a:gridCol w="4402238">
                  <a:extLst>
                    <a:ext uri="{9D8B030D-6E8A-4147-A177-3AD203B41FA5}">
                      <a16:colId xmlns:a16="http://schemas.microsoft.com/office/drawing/2014/main" val="50104828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No.</a:t>
                      </a:r>
                      <a:endParaRPr lang="en-ID" b="1" dirty="0"/>
                    </a:p>
                  </a:txBody>
                  <a:tcPr>
                    <a:solidFill>
                      <a:schemeClr val="bg2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err="1"/>
                        <a:t>Karakter</a:t>
                      </a:r>
                      <a:endParaRPr lang="en-ID" b="1" dirty="0"/>
                    </a:p>
                  </a:txBody>
                  <a:tcPr>
                    <a:solidFill>
                      <a:schemeClr val="bg2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err="1"/>
                        <a:t>Deskripsi</a:t>
                      </a:r>
                      <a:endParaRPr lang="en-ID" b="1" dirty="0"/>
                    </a:p>
                  </a:txBody>
                  <a:tcPr>
                    <a:solidFill>
                      <a:schemeClr val="bg2">
                        <a:lumMod val="25000"/>
                        <a:lumOff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1278624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4.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D" b="1" dirty="0" err="1"/>
                        <a:t>Berani</a:t>
                      </a:r>
                      <a:r>
                        <a:rPr lang="en-ID" b="1" dirty="0"/>
                        <a:t> </a:t>
                      </a:r>
                      <a:r>
                        <a:rPr lang="en-ID" b="1" dirty="0" err="1"/>
                        <a:t>Mengambil</a:t>
                      </a:r>
                      <a:r>
                        <a:rPr lang="en-ID" b="1" dirty="0"/>
                        <a:t> </a:t>
                      </a:r>
                      <a:r>
                        <a:rPr lang="en-ID" b="1" dirty="0" err="1"/>
                        <a:t>Risiko</a:t>
                      </a:r>
                      <a:r>
                        <a:rPr lang="en-ID" b="1" dirty="0"/>
                        <a:t> yang </a:t>
                      </a:r>
                      <a:r>
                        <a:rPr lang="en-ID" b="1" dirty="0" err="1"/>
                        <a:t>Terukur</a:t>
                      </a:r>
                      <a:endParaRPr lang="en-ID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D" dirty="0" err="1"/>
                        <a:t>Mereka</a:t>
                      </a:r>
                      <a:r>
                        <a:rPr lang="en-ID" dirty="0"/>
                        <a:t> </a:t>
                      </a:r>
                      <a:r>
                        <a:rPr lang="en-ID" dirty="0" err="1"/>
                        <a:t>bukan</a:t>
                      </a:r>
                      <a:r>
                        <a:rPr lang="en-ID" dirty="0"/>
                        <a:t> </a:t>
                      </a:r>
                      <a:r>
                        <a:rPr lang="en-ID" dirty="0" err="1"/>
                        <a:t>penjudi</a:t>
                      </a:r>
                      <a:r>
                        <a:rPr lang="en-ID" dirty="0"/>
                        <a:t>, </a:t>
                      </a:r>
                      <a:r>
                        <a:rPr lang="en-ID" dirty="0" err="1"/>
                        <a:t>tetapi</a:t>
                      </a:r>
                      <a:r>
                        <a:rPr lang="en-ID" dirty="0"/>
                        <a:t> </a:t>
                      </a:r>
                      <a:r>
                        <a:rPr lang="en-ID" b="1" dirty="0" err="1"/>
                        <a:t>pengambil</a:t>
                      </a:r>
                      <a:r>
                        <a:rPr lang="en-ID" b="1" dirty="0"/>
                        <a:t> </a:t>
                      </a:r>
                      <a:r>
                        <a:rPr lang="en-ID" b="1" dirty="0" err="1"/>
                        <a:t>risiko</a:t>
                      </a:r>
                      <a:r>
                        <a:rPr lang="en-ID" b="1" dirty="0"/>
                        <a:t> yang </a:t>
                      </a:r>
                      <a:r>
                        <a:rPr lang="en-ID" b="1" dirty="0" err="1"/>
                        <a:t>terukur</a:t>
                      </a:r>
                      <a:r>
                        <a:rPr lang="en-ID" dirty="0"/>
                        <a:t> (</a:t>
                      </a:r>
                      <a:r>
                        <a:rPr lang="en-ID" i="1" dirty="0"/>
                        <a:t>calculated risk-taker</a:t>
                      </a:r>
                      <a:r>
                        <a:rPr lang="en-ID" dirty="0"/>
                        <a:t>). </a:t>
                      </a:r>
                      <a:r>
                        <a:rPr lang="en-ID" dirty="0" err="1"/>
                        <a:t>Mereka</a:t>
                      </a:r>
                      <a:r>
                        <a:rPr lang="en-ID" dirty="0"/>
                        <a:t> </a:t>
                      </a:r>
                      <a:r>
                        <a:rPr lang="en-ID" dirty="0" err="1"/>
                        <a:t>selalu</a:t>
                      </a:r>
                      <a:r>
                        <a:rPr lang="en-ID" dirty="0"/>
                        <a:t> </a:t>
                      </a:r>
                      <a:r>
                        <a:rPr lang="en-ID" dirty="0" err="1"/>
                        <a:t>menghitung</a:t>
                      </a:r>
                      <a:r>
                        <a:rPr lang="en-ID" dirty="0"/>
                        <a:t> </a:t>
                      </a:r>
                      <a:r>
                        <a:rPr lang="en-ID" dirty="0" err="1"/>
                        <a:t>potensi</a:t>
                      </a:r>
                      <a:r>
                        <a:rPr lang="en-ID" dirty="0"/>
                        <a:t> </a:t>
                      </a:r>
                      <a:r>
                        <a:rPr lang="en-ID" dirty="0" err="1"/>
                        <a:t>keuntungan</a:t>
                      </a:r>
                      <a:r>
                        <a:rPr lang="en-ID" dirty="0"/>
                        <a:t> dan </a:t>
                      </a:r>
                      <a:r>
                        <a:rPr lang="en-ID" dirty="0" err="1"/>
                        <a:t>kerugian</a:t>
                      </a:r>
                      <a:r>
                        <a:rPr lang="en-ID" dirty="0"/>
                        <a:t> </a:t>
                      </a:r>
                      <a:r>
                        <a:rPr lang="en-ID" dirty="0" err="1"/>
                        <a:t>sebelum</a:t>
                      </a:r>
                      <a:r>
                        <a:rPr lang="en-ID" dirty="0"/>
                        <a:t> </a:t>
                      </a:r>
                      <a:r>
                        <a:rPr lang="en-ID" dirty="0" err="1"/>
                        <a:t>bertindak</a:t>
                      </a:r>
                      <a:r>
                        <a:rPr lang="en-ID" dirty="0"/>
                        <a:t>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6275344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5.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D" b="1" dirty="0" err="1"/>
                        <a:t>Berorientasi</a:t>
                      </a:r>
                      <a:r>
                        <a:rPr lang="en-ID" b="1" dirty="0"/>
                        <a:t> pada Hasil/</a:t>
                      </a:r>
                      <a:r>
                        <a:rPr lang="en-ID" b="1" dirty="0" err="1"/>
                        <a:t>Laba</a:t>
                      </a:r>
                      <a:r>
                        <a:rPr lang="en-ID" b="1" dirty="0"/>
                        <a:t> (Result-Oriented)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D" dirty="0" err="1"/>
                        <a:t>Tujuan</a:t>
                      </a:r>
                      <a:r>
                        <a:rPr lang="en-ID" dirty="0"/>
                        <a:t> </a:t>
                      </a:r>
                      <a:r>
                        <a:rPr lang="en-ID" dirty="0" err="1"/>
                        <a:t>utama</a:t>
                      </a:r>
                      <a:r>
                        <a:rPr lang="en-ID" dirty="0"/>
                        <a:t> </a:t>
                      </a:r>
                      <a:r>
                        <a:rPr lang="en-ID" dirty="0" err="1"/>
                        <a:t>mereka</a:t>
                      </a:r>
                      <a:r>
                        <a:rPr lang="en-ID" dirty="0"/>
                        <a:t> </a:t>
                      </a:r>
                      <a:r>
                        <a:rPr lang="en-ID" dirty="0" err="1"/>
                        <a:t>adalah</a:t>
                      </a:r>
                      <a:r>
                        <a:rPr lang="en-ID" dirty="0"/>
                        <a:t> </a:t>
                      </a:r>
                      <a:r>
                        <a:rPr lang="en-ID" dirty="0" err="1"/>
                        <a:t>mencari</a:t>
                      </a:r>
                      <a:r>
                        <a:rPr lang="en-ID" dirty="0"/>
                        <a:t> </a:t>
                      </a:r>
                      <a:r>
                        <a:rPr lang="en-ID" dirty="0" err="1"/>
                        <a:t>keuntungan</a:t>
                      </a:r>
                      <a:r>
                        <a:rPr lang="en-ID" dirty="0"/>
                        <a:t> (profit) dan </a:t>
                      </a:r>
                      <a:r>
                        <a:rPr lang="en-ID" dirty="0" err="1"/>
                        <a:t>pertumbuhan</a:t>
                      </a:r>
                      <a:r>
                        <a:rPr lang="en-ID" dirty="0"/>
                        <a:t>. </a:t>
                      </a:r>
                      <a:r>
                        <a:rPr lang="en-ID" dirty="0" err="1"/>
                        <a:t>Mereka</a:t>
                      </a:r>
                      <a:r>
                        <a:rPr lang="en-ID" dirty="0"/>
                        <a:t> </a:t>
                      </a:r>
                      <a:r>
                        <a:rPr lang="en-ID" dirty="0" err="1"/>
                        <a:t>selalu</a:t>
                      </a:r>
                      <a:r>
                        <a:rPr lang="en-ID" dirty="0"/>
                        <a:t> </a:t>
                      </a:r>
                      <a:r>
                        <a:rPr lang="en-ID" dirty="0" err="1"/>
                        <a:t>memfokuskan</a:t>
                      </a:r>
                      <a:r>
                        <a:rPr lang="en-ID" dirty="0"/>
                        <a:t> </a:t>
                      </a:r>
                      <a:r>
                        <a:rPr lang="en-ID" dirty="0" err="1"/>
                        <a:t>energi</a:t>
                      </a:r>
                      <a:r>
                        <a:rPr lang="en-ID" dirty="0"/>
                        <a:t> pada </a:t>
                      </a:r>
                      <a:r>
                        <a:rPr lang="en-ID" dirty="0" err="1"/>
                        <a:t>efisiensi</a:t>
                      </a:r>
                      <a:r>
                        <a:rPr lang="en-ID" dirty="0"/>
                        <a:t> dan </a:t>
                      </a:r>
                      <a:r>
                        <a:rPr lang="en-ID" dirty="0" err="1"/>
                        <a:t>efektivitas</a:t>
                      </a:r>
                      <a:r>
                        <a:rPr lang="en-ID" dirty="0"/>
                        <a:t> </a:t>
                      </a:r>
                      <a:r>
                        <a:rPr lang="en-ID" dirty="0" err="1"/>
                        <a:t>untuk</a:t>
                      </a:r>
                      <a:r>
                        <a:rPr lang="en-ID" dirty="0"/>
                        <a:t> </a:t>
                      </a:r>
                      <a:r>
                        <a:rPr lang="en-ID" dirty="0" err="1"/>
                        <a:t>mencapai</a:t>
                      </a:r>
                      <a:r>
                        <a:rPr lang="en-ID" dirty="0"/>
                        <a:t> target </a:t>
                      </a:r>
                      <a:r>
                        <a:rPr lang="en-ID" dirty="0" err="1"/>
                        <a:t>bisnis</a:t>
                      </a:r>
                      <a:r>
                        <a:rPr lang="en-ID" dirty="0"/>
                        <a:t>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1941055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6.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D" b="1" dirty="0" err="1"/>
                        <a:t>Kreatif</a:t>
                      </a:r>
                      <a:r>
                        <a:rPr lang="en-ID" b="1" dirty="0"/>
                        <a:t> dan </a:t>
                      </a:r>
                      <a:r>
                        <a:rPr lang="en-ID" b="1" dirty="0" err="1"/>
                        <a:t>Inovatif</a:t>
                      </a:r>
                      <a:endParaRPr lang="en-ID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D" dirty="0" err="1"/>
                        <a:t>Ini</a:t>
                      </a:r>
                      <a:r>
                        <a:rPr lang="en-ID" dirty="0"/>
                        <a:t> </a:t>
                      </a:r>
                      <a:r>
                        <a:rPr lang="en-ID" dirty="0" err="1"/>
                        <a:t>adalah</a:t>
                      </a:r>
                      <a:r>
                        <a:rPr lang="en-ID" dirty="0"/>
                        <a:t> inti </a:t>
                      </a:r>
                      <a:r>
                        <a:rPr lang="en-ID" dirty="0" err="1"/>
                        <a:t>dari</a:t>
                      </a:r>
                      <a:r>
                        <a:rPr lang="en-ID" dirty="0"/>
                        <a:t> </a:t>
                      </a:r>
                      <a:r>
                        <a:rPr lang="en-ID" dirty="0" err="1"/>
                        <a:t>kewirausahaan</a:t>
                      </a:r>
                      <a:r>
                        <a:rPr lang="en-ID" dirty="0"/>
                        <a:t>. </a:t>
                      </a:r>
                      <a:r>
                        <a:rPr lang="en-ID" dirty="0" err="1"/>
                        <a:t>Mereka</a:t>
                      </a:r>
                      <a:r>
                        <a:rPr lang="en-ID" dirty="0"/>
                        <a:t> </a:t>
                      </a:r>
                      <a:r>
                        <a:rPr lang="en-ID" dirty="0" err="1"/>
                        <a:t>selalu</a:t>
                      </a:r>
                      <a:r>
                        <a:rPr lang="en-ID" dirty="0"/>
                        <a:t> </a:t>
                      </a:r>
                      <a:r>
                        <a:rPr lang="en-ID" dirty="0" err="1"/>
                        <a:t>mencari</a:t>
                      </a:r>
                      <a:r>
                        <a:rPr lang="en-ID" dirty="0"/>
                        <a:t> </a:t>
                      </a:r>
                      <a:r>
                        <a:rPr lang="en-ID" dirty="0" err="1"/>
                        <a:t>cara</a:t>
                      </a:r>
                      <a:r>
                        <a:rPr lang="en-ID" dirty="0"/>
                        <a:t> </a:t>
                      </a:r>
                      <a:r>
                        <a:rPr lang="en-ID" dirty="0" err="1"/>
                        <a:t>baru</a:t>
                      </a:r>
                      <a:r>
                        <a:rPr lang="en-ID" dirty="0"/>
                        <a:t> (</a:t>
                      </a:r>
                      <a:r>
                        <a:rPr lang="en-ID" i="1" dirty="0"/>
                        <a:t>creativity</a:t>
                      </a:r>
                      <a:r>
                        <a:rPr lang="en-ID" dirty="0"/>
                        <a:t>) dan </a:t>
                      </a:r>
                      <a:r>
                        <a:rPr lang="en-ID" dirty="0" err="1"/>
                        <a:t>menerapkan</a:t>
                      </a:r>
                      <a:r>
                        <a:rPr lang="en-ID" dirty="0"/>
                        <a:t> </a:t>
                      </a:r>
                      <a:r>
                        <a:rPr lang="en-ID" dirty="0" err="1"/>
                        <a:t>solusi</a:t>
                      </a:r>
                      <a:r>
                        <a:rPr lang="en-ID" dirty="0"/>
                        <a:t> </a:t>
                      </a:r>
                      <a:r>
                        <a:rPr lang="en-ID" dirty="0" err="1"/>
                        <a:t>baru</a:t>
                      </a:r>
                      <a:r>
                        <a:rPr lang="en-ID" dirty="0"/>
                        <a:t> </a:t>
                      </a:r>
                      <a:r>
                        <a:rPr lang="en-ID" dirty="0" err="1"/>
                        <a:t>tersebut</a:t>
                      </a:r>
                      <a:r>
                        <a:rPr lang="en-ID" dirty="0"/>
                        <a:t> (</a:t>
                      </a:r>
                      <a:r>
                        <a:rPr lang="en-ID" i="1" dirty="0"/>
                        <a:t>innovation</a:t>
                      </a:r>
                      <a:r>
                        <a:rPr lang="en-ID" dirty="0"/>
                        <a:t>) </a:t>
                      </a:r>
                      <a:r>
                        <a:rPr lang="en-ID" dirty="0" err="1"/>
                        <a:t>untuk</a:t>
                      </a:r>
                      <a:r>
                        <a:rPr lang="en-ID" dirty="0"/>
                        <a:t> </a:t>
                      </a:r>
                      <a:r>
                        <a:rPr lang="en-ID" dirty="0" err="1"/>
                        <a:t>memecahkan</a:t>
                      </a:r>
                      <a:r>
                        <a:rPr lang="en-ID" dirty="0"/>
                        <a:t> </a:t>
                      </a:r>
                      <a:r>
                        <a:rPr lang="en-ID" dirty="0" err="1"/>
                        <a:t>masalah</a:t>
                      </a:r>
                      <a:r>
                        <a:rPr lang="en-ID" dirty="0"/>
                        <a:t> </a:t>
                      </a:r>
                      <a:r>
                        <a:rPr lang="en-ID" dirty="0" err="1"/>
                        <a:t>atau</a:t>
                      </a:r>
                      <a:r>
                        <a:rPr lang="en-ID" dirty="0"/>
                        <a:t> </a:t>
                      </a:r>
                      <a:r>
                        <a:rPr lang="en-ID" dirty="0" err="1"/>
                        <a:t>menciptakan</a:t>
                      </a:r>
                      <a:r>
                        <a:rPr lang="en-ID" dirty="0"/>
                        <a:t> </a:t>
                      </a:r>
                      <a:r>
                        <a:rPr lang="en-ID" dirty="0" err="1"/>
                        <a:t>nilai</a:t>
                      </a:r>
                      <a:r>
                        <a:rPr lang="en-ID" dirty="0"/>
                        <a:t>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7475123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87174692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71;p14">
            <a:extLst>
              <a:ext uri="{FF2B5EF4-FFF2-40B4-BE49-F238E27FC236}">
                <a16:creationId xmlns:a16="http://schemas.microsoft.com/office/drawing/2014/main" id="{DF061200-E24E-97BA-DF38-FACA683429F7}"/>
              </a:ext>
            </a:extLst>
          </p:cNvPr>
          <p:cNvSpPr/>
          <p:nvPr/>
        </p:nvSpPr>
        <p:spPr>
          <a:xfrm rot="10799942" flipH="1">
            <a:off x="163721" y="-1336368"/>
            <a:ext cx="9096759" cy="9308520"/>
          </a:xfrm>
          <a:prstGeom prst="flowChartDocumen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ID" dirty="0">
                <a:solidFill>
                  <a:schemeClr val="lt1"/>
                </a:solidFill>
              </a:rPr>
              <a:t>Governance (Tata</a:t>
            </a:r>
            <a:endParaRPr dirty="0">
              <a:solidFill>
                <a:schemeClr val="lt1"/>
              </a:solidFill>
            </a:endParaRPr>
          </a:p>
        </p:txBody>
      </p:sp>
      <p:sp>
        <p:nvSpPr>
          <p:cNvPr id="1706" name="Google Shape;1706;p59">
            <a:hlinkClick r:id="" action="ppaction://hlinkshowjump?jump=nextslide"/>
          </p:cNvPr>
          <p:cNvSpPr/>
          <p:nvPr/>
        </p:nvSpPr>
        <p:spPr>
          <a:xfrm>
            <a:off x="4619550" y="4760300"/>
            <a:ext cx="438300" cy="415800"/>
          </a:xfrm>
          <a:prstGeom prst="roundRect">
            <a:avLst>
              <a:gd name="adj" fmla="val 16667"/>
            </a:avLst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4" name="Google Shape;3063;p71">
            <a:extLst>
              <a:ext uri="{FF2B5EF4-FFF2-40B4-BE49-F238E27FC236}">
                <a16:creationId xmlns:a16="http://schemas.microsoft.com/office/drawing/2014/main" id="{7469CC84-D53B-43D1-B2C2-FBD62FC876E3}"/>
              </a:ext>
            </a:extLst>
          </p:cNvPr>
          <p:cNvSpPr txBox="1">
            <a:spLocks/>
          </p:cNvSpPr>
          <p:nvPr/>
        </p:nvSpPr>
        <p:spPr>
          <a:xfrm>
            <a:off x="416096" y="367936"/>
            <a:ext cx="8311807" cy="9012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Montserrat ExtraBold"/>
              <a:buNone/>
              <a:defRPr sz="3500" b="0" i="0" u="none" strike="noStrike" cap="none">
                <a:solidFill>
                  <a:schemeClr val="dk1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pPr algn="ctr"/>
            <a:r>
              <a:rPr lang="fi-FI" dirty="0"/>
              <a:t>Ciri-Ciri Utama Seorang Wirausahawan Sukses</a:t>
            </a:r>
            <a:endParaRPr lang="en-ID" dirty="0">
              <a:solidFill>
                <a:srgbClr val="0C2054"/>
              </a:solidFill>
            </a:endParaRP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E185CE96-B2FE-44F6-A493-999D510E354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80511357"/>
              </p:ext>
            </p:extLst>
          </p:nvPr>
        </p:nvGraphicFramePr>
        <p:xfrm>
          <a:off x="879676" y="1554773"/>
          <a:ext cx="7677873" cy="2047240"/>
        </p:xfrm>
        <a:graphic>
          <a:graphicData uri="http://schemas.openxmlformats.org/drawingml/2006/table">
            <a:tbl>
              <a:tblPr firstRow="1" bandRow="1">
                <a:tableStyleId>{788B7EC2-C8F4-4E31-A353-E92C95E07674}</a:tableStyleId>
              </a:tblPr>
              <a:tblGrid>
                <a:gridCol w="474562">
                  <a:extLst>
                    <a:ext uri="{9D8B030D-6E8A-4147-A177-3AD203B41FA5}">
                      <a16:colId xmlns:a16="http://schemas.microsoft.com/office/drawing/2014/main" val="2011832923"/>
                    </a:ext>
                  </a:extLst>
                </a:gridCol>
                <a:gridCol w="2801073">
                  <a:extLst>
                    <a:ext uri="{9D8B030D-6E8A-4147-A177-3AD203B41FA5}">
                      <a16:colId xmlns:a16="http://schemas.microsoft.com/office/drawing/2014/main" val="4069139597"/>
                    </a:ext>
                  </a:extLst>
                </a:gridCol>
                <a:gridCol w="4402238">
                  <a:extLst>
                    <a:ext uri="{9D8B030D-6E8A-4147-A177-3AD203B41FA5}">
                      <a16:colId xmlns:a16="http://schemas.microsoft.com/office/drawing/2014/main" val="50104828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No.</a:t>
                      </a:r>
                      <a:endParaRPr lang="en-ID" b="1" dirty="0"/>
                    </a:p>
                  </a:txBody>
                  <a:tcPr>
                    <a:solidFill>
                      <a:schemeClr val="bg2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err="1"/>
                        <a:t>Karakter</a:t>
                      </a:r>
                      <a:endParaRPr lang="en-ID" b="1" dirty="0"/>
                    </a:p>
                  </a:txBody>
                  <a:tcPr>
                    <a:solidFill>
                      <a:schemeClr val="bg2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err="1"/>
                        <a:t>Deskripsi</a:t>
                      </a:r>
                      <a:endParaRPr lang="en-ID" b="1" dirty="0"/>
                    </a:p>
                  </a:txBody>
                  <a:tcPr>
                    <a:solidFill>
                      <a:schemeClr val="bg2">
                        <a:lumMod val="25000"/>
                        <a:lumOff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1278624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7.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D" b="1" dirty="0" err="1"/>
                        <a:t>Berorientasi</a:t>
                      </a:r>
                      <a:r>
                        <a:rPr lang="en-ID" b="1" dirty="0"/>
                        <a:t> </a:t>
                      </a:r>
                      <a:r>
                        <a:rPr lang="en-ID" b="1" dirty="0" err="1"/>
                        <a:t>ke</a:t>
                      </a:r>
                      <a:r>
                        <a:rPr lang="en-ID" b="1" dirty="0"/>
                        <a:t> Masa </a:t>
                      </a:r>
                      <a:r>
                        <a:rPr lang="en-ID" b="1" dirty="0" err="1"/>
                        <a:t>Depan</a:t>
                      </a:r>
                      <a:r>
                        <a:rPr lang="en-ID" b="1" dirty="0"/>
                        <a:t> (Visionary)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D" dirty="0" err="1"/>
                        <a:t>Mereka</a:t>
                      </a:r>
                      <a:r>
                        <a:rPr lang="en-ID" dirty="0"/>
                        <a:t> </a:t>
                      </a:r>
                      <a:r>
                        <a:rPr lang="en-ID" dirty="0" err="1"/>
                        <a:t>memiliki</a:t>
                      </a:r>
                      <a:r>
                        <a:rPr lang="en-ID" dirty="0"/>
                        <a:t> </a:t>
                      </a:r>
                      <a:r>
                        <a:rPr lang="en-ID" dirty="0" err="1"/>
                        <a:t>visi</a:t>
                      </a:r>
                      <a:r>
                        <a:rPr lang="en-ID" dirty="0"/>
                        <a:t> </a:t>
                      </a:r>
                      <a:r>
                        <a:rPr lang="en-ID" dirty="0" err="1"/>
                        <a:t>jangka</a:t>
                      </a:r>
                      <a:r>
                        <a:rPr lang="en-ID" dirty="0"/>
                        <a:t> </a:t>
                      </a:r>
                      <a:r>
                        <a:rPr lang="en-ID" dirty="0" err="1"/>
                        <a:t>panjang</a:t>
                      </a:r>
                      <a:r>
                        <a:rPr lang="en-ID" dirty="0"/>
                        <a:t> yang </a:t>
                      </a:r>
                      <a:r>
                        <a:rPr lang="en-ID" dirty="0" err="1"/>
                        <a:t>jelas</a:t>
                      </a:r>
                      <a:r>
                        <a:rPr lang="en-ID" dirty="0"/>
                        <a:t> </a:t>
                      </a:r>
                      <a:r>
                        <a:rPr lang="en-ID" dirty="0" err="1"/>
                        <a:t>tentang</a:t>
                      </a:r>
                      <a:r>
                        <a:rPr lang="en-ID" dirty="0"/>
                        <a:t> </a:t>
                      </a:r>
                      <a:r>
                        <a:rPr lang="en-ID" dirty="0" err="1"/>
                        <a:t>ke</a:t>
                      </a:r>
                      <a:r>
                        <a:rPr lang="en-ID" dirty="0"/>
                        <a:t> mana </a:t>
                      </a:r>
                      <a:r>
                        <a:rPr lang="en-ID" dirty="0" err="1"/>
                        <a:t>bisnis</a:t>
                      </a:r>
                      <a:r>
                        <a:rPr lang="en-ID" dirty="0"/>
                        <a:t> </a:t>
                      </a:r>
                      <a:r>
                        <a:rPr lang="en-ID" dirty="0" err="1"/>
                        <a:t>harus</a:t>
                      </a:r>
                      <a:r>
                        <a:rPr lang="en-ID" dirty="0"/>
                        <a:t> </a:t>
                      </a:r>
                      <a:r>
                        <a:rPr lang="en-ID" dirty="0" err="1"/>
                        <a:t>dibawa</a:t>
                      </a:r>
                      <a:r>
                        <a:rPr lang="en-ID" dirty="0"/>
                        <a:t>. </a:t>
                      </a:r>
                      <a:r>
                        <a:rPr lang="en-ID" dirty="0" err="1"/>
                        <a:t>Mereka</a:t>
                      </a:r>
                      <a:r>
                        <a:rPr lang="en-ID" dirty="0"/>
                        <a:t> </a:t>
                      </a:r>
                      <a:r>
                        <a:rPr lang="en-ID" dirty="0" err="1"/>
                        <a:t>merencanakan</a:t>
                      </a:r>
                      <a:r>
                        <a:rPr lang="en-ID" dirty="0"/>
                        <a:t> dan </a:t>
                      </a:r>
                      <a:r>
                        <a:rPr lang="en-ID" dirty="0" err="1"/>
                        <a:t>bekerja</a:t>
                      </a:r>
                      <a:r>
                        <a:rPr lang="en-ID" dirty="0"/>
                        <a:t> </a:t>
                      </a:r>
                      <a:r>
                        <a:rPr lang="en-ID" dirty="0" err="1"/>
                        <a:t>hari</a:t>
                      </a:r>
                      <a:r>
                        <a:rPr lang="en-ID" dirty="0"/>
                        <a:t> </a:t>
                      </a:r>
                      <a:r>
                        <a:rPr lang="en-ID" dirty="0" err="1"/>
                        <a:t>ini</a:t>
                      </a:r>
                      <a:r>
                        <a:rPr lang="en-ID" dirty="0"/>
                        <a:t> </a:t>
                      </a:r>
                      <a:r>
                        <a:rPr lang="en-ID" dirty="0" err="1"/>
                        <a:t>untuk</a:t>
                      </a:r>
                      <a:r>
                        <a:rPr lang="en-ID" dirty="0"/>
                        <a:t> </a:t>
                      </a:r>
                      <a:r>
                        <a:rPr lang="en-ID" dirty="0" err="1"/>
                        <a:t>meraih</a:t>
                      </a:r>
                      <a:r>
                        <a:rPr lang="en-ID" dirty="0"/>
                        <a:t> </a:t>
                      </a:r>
                      <a:r>
                        <a:rPr lang="en-ID" dirty="0" err="1"/>
                        <a:t>impian</a:t>
                      </a:r>
                      <a:r>
                        <a:rPr lang="en-ID" dirty="0"/>
                        <a:t> </a:t>
                      </a:r>
                      <a:r>
                        <a:rPr lang="en-ID" dirty="0" err="1"/>
                        <a:t>besar</a:t>
                      </a:r>
                      <a:r>
                        <a:rPr lang="en-ID" dirty="0"/>
                        <a:t> di masa </a:t>
                      </a:r>
                      <a:r>
                        <a:rPr lang="en-ID" dirty="0" err="1"/>
                        <a:t>depan</a:t>
                      </a:r>
                      <a:r>
                        <a:rPr lang="en-ID" dirty="0"/>
                        <a:t>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6275344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8.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D" b="1" dirty="0" err="1"/>
                        <a:t>Mandiri</a:t>
                      </a:r>
                      <a:r>
                        <a:rPr lang="en-ID" b="1" dirty="0"/>
                        <a:t> (Independence)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D" dirty="0" err="1"/>
                        <a:t>Mereka</a:t>
                      </a:r>
                      <a:r>
                        <a:rPr lang="en-ID" dirty="0"/>
                        <a:t> </a:t>
                      </a:r>
                      <a:r>
                        <a:rPr lang="en-ID" dirty="0" err="1"/>
                        <a:t>ingin</a:t>
                      </a:r>
                      <a:r>
                        <a:rPr lang="en-ID" dirty="0"/>
                        <a:t> </a:t>
                      </a:r>
                      <a:r>
                        <a:rPr lang="en-ID" dirty="0" err="1"/>
                        <a:t>menjadi</a:t>
                      </a:r>
                      <a:r>
                        <a:rPr lang="en-ID" dirty="0"/>
                        <a:t> </a:t>
                      </a:r>
                      <a:r>
                        <a:rPr lang="en-ID" dirty="0" err="1"/>
                        <a:t>bos</a:t>
                      </a:r>
                      <a:r>
                        <a:rPr lang="en-ID" dirty="0"/>
                        <a:t> </a:t>
                      </a:r>
                      <a:r>
                        <a:rPr lang="en-ID" dirty="0" err="1"/>
                        <a:t>bagi</a:t>
                      </a:r>
                      <a:r>
                        <a:rPr lang="en-ID" dirty="0"/>
                        <a:t> </a:t>
                      </a:r>
                      <a:r>
                        <a:rPr lang="en-ID" dirty="0" err="1"/>
                        <a:t>diri</a:t>
                      </a:r>
                      <a:r>
                        <a:rPr lang="en-ID" dirty="0"/>
                        <a:t> </a:t>
                      </a:r>
                      <a:r>
                        <a:rPr lang="en-ID" dirty="0" err="1"/>
                        <a:t>sendiri</a:t>
                      </a:r>
                      <a:r>
                        <a:rPr lang="en-ID" dirty="0"/>
                        <a:t>, </a:t>
                      </a:r>
                      <a:r>
                        <a:rPr lang="en-ID" dirty="0" err="1"/>
                        <a:t>tidak</a:t>
                      </a:r>
                      <a:r>
                        <a:rPr lang="en-ID" dirty="0"/>
                        <a:t> </a:t>
                      </a:r>
                      <a:r>
                        <a:rPr lang="en-ID" dirty="0" err="1"/>
                        <a:t>bergantung</a:t>
                      </a:r>
                      <a:r>
                        <a:rPr lang="en-ID" dirty="0"/>
                        <a:t> pada orang lain, dan </a:t>
                      </a:r>
                      <a:r>
                        <a:rPr lang="en-ID" dirty="0" err="1"/>
                        <a:t>berkeinginan</a:t>
                      </a:r>
                      <a:r>
                        <a:rPr lang="en-ID" dirty="0"/>
                        <a:t> </a:t>
                      </a:r>
                      <a:r>
                        <a:rPr lang="en-ID" dirty="0" err="1"/>
                        <a:t>kuat</a:t>
                      </a:r>
                      <a:r>
                        <a:rPr lang="en-ID" dirty="0"/>
                        <a:t> </a:t>
                      </a:r>
                      <a:r>
                        <a:rPr lang="en-ID" dirty="0" err="1"/>
                        <a:t>untuk</a:t>
                      </a:r>
                      <a:r>
                        <a:rPr lang="en-ID" dirty="0"/>
                        <a:t> </a:t>
                      </a:r>
                      <a:r>
                        <a:rPr lang="en-ID" dirty="0" err="1"/>
                        <a:t>mengatur</a:t>
                      </a:r>
                      <a:r>
                        <a:rPr lang="en-ID" dirty="0"/>
                        <a:t> </a:t>
                      </a:r>
                      <a:r>
                        <a:rPr lang="en-ID" dirty="0" err="1"/>
                        <a:t>usahanya</a:t>
                      </a:r>
                      <a:r>
                        <a:rPr lang="en-ID" dirty="0"/>
                        <a:t> </a:t>
                      </a:r>
                      <a:r>
                        <a:rPr lang="en-ID" dirty="0" err="1"/>
                        <a:t>sendiri</a:t>
                      </a:r>
                      <a:r>
                        <a:rPr lang="en-ID" dirty="0"/>
                        <a:t>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1941055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56744827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71;p14">
            <a:extLst>
              <a:ext uri="{FF2B5EF4-FFF2-40B4-BE49-F238E27FC236}">
                <a16:creationId xmlns:a16="http://schemas.microsoft.com/office/drawing/2014/main" id="{DF061200-E24E-97BA-DF38-FACA683429F7}"/>
              </a:ext>
            </a:extLst>
          </p:cNvPr>
          <p:cNvSpPr/>
          <p:nvPr/>
        </p:nvSpPr>
        <p:spPr>
          <a:xfrm rot="10799942" flipH="1">
            <a:off x="163721" y="-1336368"/>
            <a:ext cx="9096759" cy="9308520"/>
          </a:xfrm>
          <a:prstGeom prst="flowChartDocumen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ID" dirty="0">
                <a:solidFill>
                  <a:schemeClr val="lt1"/>
                </a:solidFill>
              </a:rPr>
              <a:t>Governance (Tata</a:t>
            </a:r>
            <a:endParaRPr dirty="0">
              <a:solidFill>
                <a:schemeClr val="lt1"/>
              </a:solidFill>
            </a:endParaRPr>
          </a:p>
        </p:txBody>
      </p:sp>
      <p:sp>
        <p:nvSpPr>
          <p:cNvPr id="1706" name="Google Shape;1706;p59">
            <a:hlinkClick r:id="" action="ppaction://hlinkshowjump?jump=nextslide"/>
          </p:cNvPr>
          <p:cNvSpPr/>
          <p:nvPr/>
        </p:nvSpPr>
        <p:spPr>
          <a:xfrm>
            <a:off x="4619550" y="4760300"/>
            <a:ext cx="438300" cy="415800"/>
          </a:xfrm>
          <a:prstGeom prst="roundRect">
            <a:avLst>
              <a:gd name="adj" fmla="val 16667"/>
            </a:avLst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4" name="Google Shape;3063;p71">
            <a:extLst>
              <a:ext uri="{FF2B5EF4-FFF2-40B4-BE49-F238E27FC236}">
                <a16:creationId xmlns:a16="http://schemas.microsoft.com/office/drawing/2014/main" id="{7469CC84-D53B-43D1-B2C2-FBD62FC876E3}"/>
              </a:ext>
            </a:extLst>
          </p:cNvPr>
          <p:cNvSpPr txBox="1">
            <a:spLocks/>
          </p:cNvSpPr>
          <p:nvPr/>
        </p:nvSpPr>
        <p:spPr>
          <a:xfrm>
            <a:off x="416096" y="367936"/>
            <a:ext cx="8311807" cy="9012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Montserrat ExtraBold"/>
              <a:buNone/>
              <a:defRPr sz="3500" b="0" i="0" u="none" strike="noStrike" cap="none">
                <a:solidFill>
                  <a:schemeClr val="dk1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pPr algn="ctr"/>
            <a:r>
              <a:rPr lang="en-ID" dirty="0" err="1"/>
              <a:t>Ciri-Ciri</a:t>
            </a:r>
            <a:r>
              <a:rPr lang="en-ID" dirty="0"/>
              <a:t> Utama </a:t>
            </a:r>
            <a:r>
              <a:rPr lang="en-ID" dirty="0" err="1"/>
              <a:t>Wirausaha</a:t>
            </a:r>
            <a:r>
              <a:rPr lang="en-ID" dirty="0"/>
              <a:t> </a:t>
            </a:r>
          </a:p>
          <a:p>
            <a:pPr algn="ctr"/>
            <a:r>
              <a:rPr lang="en-ID" dirty="0" err="1"/>
              <a:t>dalam</a:t>
            </a:r>
            <a:r>
              <a:rPr lang="en-ID" dirty="0"/>
              <a:t> Kitab </a:t>
            </a:r>
            <a:r>
              <a:rPr lang="en-ID" dirty="0" err="1"/>
              <a:t>Suci</a:t>
            </a:r>
            <a:endParaRPr lang="en-ID" dirty="0">
              <a:solidFill>
                <a:srgbClr val="0C2054"/>
              </a:solidFill>
            </a:endParaRP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E185CE96-B2FE-44F6-A493-999D510E354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73978142"/>
              </p:ext>
            </p:extLst>
          </p:nvPr>
        </p:nvGraphicFramePr>
        <p:xfrm>
          <a:off x="879676" y="1554773"/>
          <a:ext cx="7677873" cy="2900680"/>
        </p:xfrm>
        <a:graphic>
          <a:graphicData uri="http://schemas.openxmlformats.org/drawingml/2006/table">
            <a:tbl>
              <a:tblPr firstRow="1" bandRow="1">
                <a:tableStyleId>{788B7EC2-C8F4-4E31-A353-E92C95E07674}</a:tableStyleId>
              </a:tblPr>
              <a:tblGrid>
                <a:gridCol w="474562">
                  <a:extLst>
                    <a:ext uri="{9D8B030D-6E8A-4147-A177-3AD203B41FA5}">
                      <a16:colId xmlns:a16="http://schemas.microsoft.com/office/drawing/2014/main" val="2011832923"/>
                    </a:ext>
                  </a:extLst>
                </a:gridCol>
                <a:gridCol w="2801073">
                  <a:extLst>
                    <a:ext uri="{9D8B030D-6E8A-4147-A177-3AD203B41FA5}">
                      <a16:colId xmlns:a16="http://schemas.microsoft.com/office/drawing/2014/main" val="4069139597"/>
                    </a:ext>
                  </a:extLst>
                </a:gridCol>
                <a:gridCol w="4402238">
                  <a:extLst>
                    <a:ext uri="{9D8B030D-6E8A-4147-A177-3AD203B41FA5}">
                      <a16:colId xmlns:a16="http://schemas.microsoft.com/office/drawing/2014/main" val="50104828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No.</a:t>
                      </a:r>
                      <a:endParaRPr lang="en-ID" sz="1400" b="1" dirty="0"/>
                    </a:p>
                  </a:txBody>
                  <a:tcPr>
                    <a:solidFill>
                      <a:schemeClr val="bg2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err="1"/>
                        <a:t>Karakter</a:t>
                      </a:r>
                      <a:endParaRPr lang="en-ID" sz="1400" b="1" dirty="0"/>
                    </a:p>
                  </a:txBody>
                  <a:tcPr>
                    <a:solidFill>
                      <a:schemeClr val="bg2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err="1"/>
                        <a:t>Deskripsi</a:t>
                      </a:r>
                      <a:endParaRPr lang="en-ID" sz="1400" b="1" dirty="0"/>
                    </a:p>
                  </a:txBody>
                  <a:tcPr>
                    <a:solidFill>
                      <a:schemeClr val="bg2">
                        <a:lumMod val="25000"/>
                        <a:lumOff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1278624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/>
                        <a:t>1.</a:t>
                      </a:r>
                      <a:endParaRPr lang="en-ID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D" sz="1400" b="1" dirty="0" err="1"/>
                        <a:t>Integritas</a:t>
                      </a:r>
                      <a:r>
                        <a:rPr lang="en-ID" sz="1400" b="1" dirty="0"/>
                        <a:t> dan </a:t>
                      </a:r>
                      <a:r>
                        <a:rPr lang="en-ID" sz="1400" b="1" dirty="0" err="1"/>
                        <a:t>Kebenaran</a:t>
                      </a:r>
                      <a:r>
                        <a:rPr lang="en-ID" sz="1400" b="1" dirty="0"/>
                        <a:t> (</a:t>
                      </a:r>
                      <a:r>
                        <a:rPr lang="en-ID" sz="1400" b="1" dirty="0" err="1"/>
                        <a:t>Jujur</a:t>
                      </a:r>
                      <a:r>
                        <a:rPr lang="en-ID" sz="1400" b="1" dirty="0"/>
                        <a:t> dan Amanah)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D" sz="1400" dirty="0" err="1"/>
                        <a:t>Wirausaha</a:t>
                      </a:r>
                      <a:r>
                        <a:rPr lang="en-ID" sz="1400" dirty="0"/>
                        <a:t> </a:t>
                      </a:r>
                      <a:r>
                        <a:rPr lang="en-ID" sz="1400" dirty="0" err="1"/>
                        <a:t>harus</a:t>
                      </a:r>
                      <a:r>
                        <a:rPr lang="en-ID" sz="1400" dirty="0"/>
                        <a:t> </a:t>
                      </a:r>
                      <a:r>
                        <a:rPr lang="en-ID" sz="1400" dirty="0" err="1"/>
                        <a:t>memiliki</a:t>
                      </a:r>
                      <a:r>
                        <a:rPr lang="en-ID" sz="1400" dirty="0"/>
                        <a:t> </a:t>
                      </a:r>
                      <a:r>
                        <a:rPr lang="en-ID" sz="1400" dirty="0" err="1"/>
                        <a:t>sifat</a:t>
                      </a:r>
                      <a:r>
                        <a:rPr lang="en-ID" sz="1400" dirty="0"/>
                        <a:t> </a:t>
                      </a:r>
                      <a:r>
                        <a:rPr lang="en-ID" sz="1400" b="1" dirty="0"/>
                        <a:t>Siddiq</a:t>
                      </a:r>
                      <a:r>
                        <a:rPr lang="en-ID" sz="1400" dirty="0"/>
                        <a:t> (</a:t>
                      </a:r>
                      <a:r>
                        <a:rPr lang="en-ID" sz="1400" dirty="0" err="1"/>
                        <a:t>Jujur</a:t>
                      </a:r>
                      <a:r>
                        <a:rPr lang="en-ID" sz="1400" dirty="0"/>
                        <a:t>/</a:t>
                      </a:r>
                      <a:r>
                        <a:rPr lang="en-ID" sz="1400" dirty="0" err="1"/>
                        <a:t>Benar</a:t>
                      </a:r>
                      <a:r>
                        <a:rPr lang="en-ID" sz="1400" dirty="0"/>
                        <a:t>) dan </a:t>
                      </a:r>
                      <a:r>
                        <a:rPr lang="en-ID" sz="1400" b="1" dirty="0"/>
                        <a:t>Amanah</a:t>
                      </a:r>
                      <a:r>
                        <a:rPr lang="en-ID" sz="1400" dirty="0"/>
                        <a:t> (</a:t>
                      </a:r>
                      <a:r>
                        <a:rPr lang="en-ID" sz="1400" dirty="0" err="1"/>
                        <a:t>Dapat</a:t>
                      </a:r>
                      <a:r>
                        <a:rPr lang="en-ID" sz="1400" dirty="0"/>
                        <a:t> </a:t>
                      </a:r>
                      <a:r>
                        <a:rPr lang="en-ID" sz="1400" dirty="0" err="1"/>
                        <a:t>Dipercaya</a:t>
                      </a:r>
                      <a:r>
                        <a:rPr lang="en-ID" sz="1400" dirty="0"/>
                        <a:t>). </a:t>
                      </a:r>
                    </a:p>
                    <a:p>
                      <a:r>
                        <a:rPr lang="en-ID" sz="1400" dirty="0" err="1"/>
                        <a:t>Larangan</a:t>
                      </a:r>
                      <a:r>
                        <a:rPr lang="en-ID" sz="1400" dirty="0"/>
                        <a:t> </a:t>
                      </a:r>
                      <a:r>
                        <a:rPr lang="en-ID" sz="1400" dirty="0" err="1"/>
                        <a:t>keras</a:t>
                      </a:r>
                      <a:r>
                        <a:rPr lang="en-ID" sz="1400" dirty="0"/>
                        <a:t> </a:t>
                      </a:r>
                      <a:r>
                        <a:rPr lang="en-ID" sz="1400" dirty="0" err="1"/>
                        <a:t>terhadap</a:t>
                      </a:r>
                      <a:r>
                        <a:rPr lang="en-ID" sz="1400" dirty="0"/>
                        <a:t> </a:t>
                      </a:r>
                      <a:r>
                        <a:rPr lang="en-ID" sz="1400" dirty="0" err="1"/>
                        <a:t>kecurangan</a:t>
                      </a:r>
                      <a:r>
                        <a:rPr lang="en-ID" sz="1400" dirty="0"/>
                        <a:t> </a:t>
                      </a:r>
                      <a:r>
                        <a:rPr lang="en-ID" sz="1400" dirty="0" err="1"/>
                        <a:t>timbangan</a:t>
                      </a:r>
                      <a:r>
                        <a:rPr lang="en-ID" sz="1400" dirty="0"/>
                        <a:t> (QS. Al-</a:t>
                      </a:r>
                      <a:r>
                        <a:rPr lang="en-ID" sz="1400" dirty="0" err="1"/>
                        <a:t>Muthaffifin</a:t>
                      </a:r>
                      <a:r>
                        <a:rPr lang="en-ID" sz="1400" dirty="0"/>
                        <a:t>) dan </a:t>
                      </a:r>
                      <a:r>
                        <a:rPr lang="en-ID" sz="1400" dirty="0" err="1"/>
                        <a:t>memakan</a:t>
                      </a:r>
                      <a:r>
                        <a:rPr lang="en-ID" sz="1400" dirty="0"/>
                        <a:t> </a:t>
                      </a:r>
                      <a:r>
                        <a:rPr lang="en-ID" sz="1400" dirty="0" err="1"/>
                        <a:t>harta</a:t>
                      </a:r>
                      <a:r>
                        <a:rPr lang="en-ID" sz="1400" dirty="0"/>
                        <a:t> </a:t>
                      </a:r>
                      <a:r>
                        <a:rPr lang="en-ID" sz="1400" dirty="0" err="1"/>
                        <a:t>secara</a:t>
                      </a:r>
                      <a:r>
                        <a:rPr lang="en-ID" sz="1400" dirty="0"/>
                        <a:t> </a:t>
                      </a:r>
                      <a:r>
                        <a:rPr lang="en-ID" sz="1400" dirty="0" err="1"/>
                        <a:t>batil</a:t>
                      </a:r>
                      <a:r>
                        <a:rPr lang="en-ID" sz="1400" dirty="0"/>
                        <a:t> (QS. An-</a:t>
                      </a:r>
                      <a:r>
                        <a:rPr lang="en-ID" sz="1400" dirty="0" err="1"/>
                        <a:t>Nisa</a:t>
                      </a:r>
                      <a:r>
                        <a:rPr lang="en-ID" sz="1400" dirty="0"/>
                        <a:t>': 29).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6275344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/>
                        <a:t>2.</a:t>
                      </a:r>
                      <a:endParaRPr lang="en-ID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400" b="1" dirty="0"/>
                        <a:t>Kerja Keras dan Mandiri (Anti Kemalasan)</a:t>
                      </a:r>
                      <a:endParaRPr lang="en-ID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D" sz="1400" dirty="0"/>
                        <a:t>Nabi Daud AS </a:t>
                      </a:r>
                      <a:r>
                        <a:rPr lang="en-ID" sz="1400" dirty="0" err="1"/>
                        <a:t>dicontohkan</a:t>
                      </a:r>
                      <a:r>
                        <a:rPr lang="en-ID" sz="1400" dirty="0"/>
                        <a:t> </a:t>
                      </a:r>
                      <a:r>
                        <a:rPr lang="en-ID" sz="1400" dirty="0" err="1"/>
                        <a:t>sebagai</a:t>
                      </a:r>
                      <a:r>
                        <a:rPr lang="en-ID" sz="1400" dirty="0"/>
                        <a:t> Nabi yang </a:t>
                      </a:r>
                      <a:r>
                        <a:rPr lang="en-ID" sz="1400" dirty="0" err="1"/>
                        <a:t>makan</a:t>
                      </a:r>
                      <a:r>
                        <a:rPr lang="en-ID" sz="1400" dirty="0"/>
                        <a:t> </a:t>
                      </a:r>
                      <a:r>
                        <a:rPr lang="en-ID" sz="1400" dirty="0" err="1"/>
                        <a:t>dari</a:t>
                      </a:r>
                      <a:r>
                        <a:rPr lang="en-ID" sz="1400" dirty="0"/>
                        <a:t> </a:t>
                      </a:r>
                      <a:r>
                        <a:rPr lang="en-ID" sz="1400" dirty="0" err="1"/>
                        <a:t>hasil</a:t>
                      </a:r>
                      <a:r>
                        <a:rPr lang="en-ID" sz="1400" dirty="0"/>
                        <a:t> </a:t>
                      </a:r>
                      <a:r>
                        <a:rPr lang="en-ID" sz="1400" dirty="0" err="1"/>
                        <a:t>usahanya</a:t>
                      </a:r>
                      <a:r>
                        <a:rPr lang="en-ID" sz="1400" dirty="0"/>
                        <a:t> </a:t>
                      </a:r>
                      <a:r>
                        <a:rPr lang="en-ID" sz="1400" dirty="0" err="1"/>
                        <a:t>sendiri</a:t>
                      </a:r>
                      <a:r>
                        <a:rPr lang="en-ID" sz="1400" dirty="0"/>
                        <a:t>. </a:t>
                      </a:r>
                    </a:p>
                    <a:p>
                      <a:r>
                        <a:rPr lang="en-ID" sz="1400" dirty="0" err="1"/>
                        <a:t>Dianjurkan</a:t>
                      </a:r>
                      <a:r>
                        <a:rPr lang="en-ID" sz="1400" dirty="0"/>
                        <a:t> </a:t>
                      </a:r>
                      <a:r>
                        <a:rPr lang="en-ID" sz="1400" dirty="0" err="1"/>
                        <a:t>mencari</a:t>
                      </a:r>
                      <a:r>
                        <a:rPr lang="en-ID" sz="1400" dirty="0"/>
                        <a:t> </a:t>
                      </a:r>
                      <a:r>
                        <a:rPr lang="en-ID" sz="1400" dirty="0" err="1"/>
                        <a:t>rezeki</a:t>
                      </a:r>
                      <a:r>
                        <a:rPr lang="en-ID" sz="1400" dirty="0"/>
                        <a:t> </a:t>
                      </a:r>
                      <a:r>
                        <a:rPr lang="en-ID" sz="1400" dirty="0" err="1"/>
                        <a:t>dengan</a:t>
                      </a:r>
                      <a:r>
                        <a:rPr lang="en-ID" sz="1400" dirty="0"/>
                        <a:t> </a:t>
                      </a:r>
                      <a:r>
                        <a:rPr lang="en-ID" sz="1400" dirty="0" err="1"/>
                        <a:t>tangan</a:t>
                      </a:r>
                      <a:r>
                        <a:rPr lang="en-ID" sz="1400" dirty="0"/>
                        <a:t> </a:t>
                      </a:r>
                      <a:r>
                        <a:rPr lang="en-ID" sz="1400" dirty="0" err="1"/>
                        <a:t>sendiri</a:t>
                      </a:r>
                      <a:r>
                        <a:rPr lang="en-ID" sz="1400" dirty="0"/>
                        <a:t>. </a:t>
                      </a:r>
                      <a:r>
                        <a:rPr lang="en-ID" sz="1400" b="1" dirty="0" err="1"/>
                        <a:t>Tidak</a:t>
                      </a:r>
                      <a:r>
                        <a:rPr lang="en-ID" sz="1400" b="1" dirty="0"/>
                        <a:t> </a:t>
                      </a:r>
                      <a:r>
                        <a:rPr lang="en-ID" sz="1400" b="1" dirty="0" err="1"/>
                        <a:t>ada</a:t>
                      </a:r>
                      <a:r>
                        <a:rPr lang="en-ID" sz="1400" b="1" dirty="0"/>
                        <a:t> </a:t>
                      </a:r>
                      <a:r>
                        <a:rPr lang="en-ID" sz="1400" b="1" dirty="0" err="1"/>
                        <a:t>satupun</a:t>
                      </a:r>
                      <a:r>
                        <a:rPr lang="en-ID" sz="1400" b="1" dirty="0"/>
                        <a:t> </a:t>
                      </a:r>
                      <a:r>
                        <a:rPr lang="en-ID" sz="1400" b="1" dirty="0" err="1"/>
                        <a:t>makanan</a:t>
                      </a:r>
                      <a:r>
                        <a:rPr lang="en-ID" sz="1400" b="1" dirty="0"/>
                        <a:t> yang </a:t>
                      </a:r>
                      <a:r>
                        <a:rPr lang="en-ID" sz="1400" b="1" dirty="0" err="1"/>
                        <a:t>lebih</a:t>
                      </a:r>
                      <a:r>
                        <a:rPr lang="en-ID" sz="1400" b="1" dirty="0"/>
                        <a:t> </a:t>
                      </a:r>
                      <a:r>
                        <a:rPr lang="en-ID" sz="1400" b="1" dirty="0" err="1"/>
                        <a:t>baik</a:t>
                      </a:r>
                      <a:r>
                        <a:rPr lang="en-ID" sz="1400" b="1" dirty="0"/>
                        <a:t> </a:t>
                      </a:r>
                      <a:r>
                        <a:rPr lang="en-ID" sz="1400" b="1" dirty="0" err="1"/>
                        <a:t>daripada</a:t>
                      </a:r>
                      <a:r>
                        <a:rPr lang="en-ID" sz="1400" b="1" dirty="0"/>
                        <a:t> yang </a:t>
                      </a:r>
                      <a:r>
                        <a:rPr lang="en-ID" sz="1400" b="1" dirty="0" err="1"/>
                        <a:t>dimakan</a:t>
                      </a:r>
                      <a:r>
                        <a:rPr lang="en-ID" sz="1400" b="1" dirty="0"/>
                        <a:t> </a:t>
                      </a:r>
                      <a:r>
                        <a:rPr lang="en-ID" sz="1400" b="1" dirty="0" err="1"/>
                        <a:t>dari</a:t>
                      </a:r>
                      <a:r>
                        <a:rPr lang="en-ID" sz="1400" b="1" dirty="0"/>
                        <a:t> </a:t>
                      </a:r>
                      <a:r>
                        <a:rPr lang="en-ID" sz="1400" b="1" dirty="0" err="1"/>
                        <a:t>hasil</a:t>
                      </a:r>
                      <a:r>
                        <a:rPr lang="en-ID" sz="1400" b="1" dirty="0"/>
                        <a:t> </a:t>
                      </a:r>
                      <a:r>
                        <a:rPr lang="en-ID" sz="1400" b="1" dirty="0" err="1"/>
                        <a:t>keringat</a:t>
                      </a:r>
                      <a:r>
                        <a:rPr lang="en-ID" sz="1400" b="1" dirty="0"/>
                        <a:t> </a:t>
                      </a:r>
                      <a:r>
                        <a:rPr lang="en-ID" sz="1400" b="1" dirty="0" err="1"/>
                        <a:t>sendiri</a:t>
                      </a:r>
                      <a:r>
                        <a:rPr lang="en-ID" sz="1400" dirty="0"/>
                        <a:t> (Hadis).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1941055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11485982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71;p14">
            <a:extLst>
              <a:ext uri="{FF2B5EF4-FFF2-40B4-BE49-F238E27FC236}">
                <a16:creationId xmlns:a16="http://schemas.microsoft.com/office/drawing/2014/main" id="{DF061200-E24E-97BA-DF38-FACA683429F7}"/>
              </a:ext>
            </a:extLst>
          </p:cNvPr>
          <p:cNvSpPr/>
          <p:nvPr/>
        </p:nvSpPr>
        <p:spPr>
          <a:xfrm rot="10799942" flipH="1">
            <a:off x="163721" y="-1336368"/>
            <a:ext cx="9096759" cy="9308520"/>
          </a:xfrm>
          <a:prstGeom prst="flowChartDocumen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ID" dirty="0">
                <a:solidFill>
                  <a:schemeClr val="lt1"/>
                </a:solidFill>
              </a:rPr>
              <a:t>Governance (Tata</a:t>
            </a:r>
            <a:endParaRPr dirty="0">
              <a:solidFill>
                <a:schemeClr val="lt1"/>
              </a:solidFill>
            </a:endParaRPr>
          </a:p>
        </p:txBody>
      </p:sp>
      <p:sp>
        <p:nvSpPr>
          <p:cNvPr id="1706" name="Google Shape;1706;p59">
            <a:hlinkClick r:id="" action="ppaction://hlinkshowjump?jump=nextslide"/>
          </p:cNvPr>
          <p:cNvSpPr/>
          <p:nvPr/>
        </p:nvSpPr>
        <p:spPr>
          <a:xfrm>
            <a:off x="4619550" y="4760300"/>
            <a:ext cx="438300" cy="415800"/>
          </a:xfrm>
          <a:prstGeom prst="roundRect">
            <a:avLst>
              <a:gd name="adj" fmla="val 16667"/>
            </a:avLst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4" name="Google Shape;3063;p71">
            <a:extLst>
              <a:ext uri="{FF2B5EF4-FFF2-40B4-BE49-F238E27FC236}">
                <a16:creationId xmlns:a16="http://schemas.microsoft.com/office/drawing/2014/main" id="{7469CC84-D53B-43D1-B2C2-FBD62FC876E3}"/>
              </a:ext>
            </a:extLst>
          </p:cNvPr>
          <p:cNvSpPr txBox="1">
            <a:spLocks/>
          </p:cNvSpPr>
          <p:nvPr/>
        </p:nvSpPr>
        <p:spPr>
          <a:xfrm>
            <a:off x="416096" y="367936"/>
            <a:ext cx="8311807" cy="9012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Montserrat ExtraBold"/>
              <a:buNone/>
              <a:defRPr sz="3500" b="0" i="0" u="none" strike="noStrike" cap="none">
                <a:solidFill>
                  <a:schemeClr val="dk1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pPr algn="ctr"/>
            <a:r>
              <a:rPr lang="en-ID" dirty="0" err="1"/>
              <a:t>Ciri-Ciri</a:t>
            </a:r>
            <a:r>
              <a:rPr lang="en-ID" dirty="0"/>
              <a:t> Utama </a:t>
            </a:r>
            <a:r>
              <a:rPr lang="en-ID" dirty="0" err="1"/>
              <a:t>Wirausaha</a:t>
            </a:r>
            <a:r>
              <a:rPr lang="en-ID" dirty="0"/>
              <a:t> </a:t>
            </a:r>
          </a:p>
          <a:p>
            <a:pPr algn="ctr"/>
            <a:r>
              <a:rPr lang="en-ID" dirty="0" err="1"/>
              <a:t>dalam</a:t>
            </a:r>
            <a:r>
              <a:rPr lang="en-ID" dirty="0"/>
              <a:t> Kitab </a:t>
            </a:r>
            <a:r>
              <a:rPr lang="en-ID" dirty="0" err="1"/>
              <a:t>Suci</a:t>
            </a:r>
            <a:endParaRPr lang="en-ID" dirty="0">
              <a:solidFill>
                <a:srgbClr val="0C2054"/>
              </a:solidFill>
            </a:endParaRP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E185CE96-B2FE-44F6-A493-999D510E354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99212698"/>
              </p:ext>
            </p:extLst>
          </p:nvPr>
        </p:nvGraphicFramePr>
        <p:xfrm>
          <a:off x="879676" y="1554773"/>
          <a:ext cx="7677873" cy="2473960"/>
        </p:xfrm>
        <a:graphic>
          <a:graphicData uri="http://schemas.openxmlformats.org/drawingml/2006/table">
            <a:tbl>
              <a:tblPr firstRow="1" bandRow="1">
                <a:tableStyleId>{788B7EC2-C8F4-4E31-A353-E92C95E07674}</a:tableStyleId>
              </a:tblPr>
              <a:tblGrid>
                <a:gridCol w="474562">
                  <a:extLst>
                    <a:ext uri="{9D8B030D-6E8A-4147-A177-3AD203B41FA5}">
                      <a16:colId xmlns:a16="http://schemas.microsoft.com/office/drawing/2014/main" val="2011832923"/>
                    </a:ext>
                  </a:extLst>
                </a:gridCol>
                <a:gridCol w="2801073">
                  <a:extLst>
                    <a:ext uri="{9D8B030D-6E8A-4147-A177-3AD203B41FA5}">
                      <a16:colId xmlns:a16="http://schemas.microsoft.com/office/drawing/2014/main" val="4069139597"/>
                    </a:ext>
                  </a:extLst>
                </a:gridCol>
                <a:gridCol w="4402238">
                  <a:extLst>
                    <a:ext uri="{9D8B030D-6E8A-4147-A177-3AD203B41FA5}">
                      <a16:colId xmlns:a16="http://schemas.microsoft.com/office/drawing/2014/main" val="50104828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No.</a:t>
                      </a:r>
                      <a:endParaRPr lang="en-ID" sz="1400" b="1" dirty="0"/>
                    </a:p>
                  </a:txBody>
                  <a:tcPr>
                    <a:solidFill>
                      <a:schemeClr val="bg2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err="1"/>
                        <a:t>Karakter</a:t>
                      </a:r>
                      <a:endParaRPr lang="en-ID" sz="1400" b="1" dirty="0"/>
                    </a:p>
                  </a:txBody>
                  <a:tcPr>
                    <a:solidFill>
                      <a:schemeClr val="bg2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err="1"/>
                        <a:t>Deskripsi</a:t>
                      </a:r>
                      <a:endParaRPr lang="en-ID" sz="1400" b="1" dirty="0"/>
                    </a:p>
                  </a:txBody>
                  <a:tcPr>
                    <a:solidFill>
                      <a:schemeClr val="bg2">
                        <a:lumMod val="25000"/>
                        <a:lumOff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1278624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/>
                        <a:t>3.</a:t>
                      </a:r>
                      <a:endParaRPr lang="en-ID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D" b="1" dirty="0" err="1"/>
                        <a:t>Berani</a:t>
                      </a:r>
                      <a:r>
                        <a:rPr lang="en-ID" b="1" dirty="0"/>
                        <a:t> </a:t>
                      </a:r>
                      <a:r>
                        <a:rPr lang="en-ID" b="1" dirty="0" err="1"/>
                        <a:t>Mengambil</a:t>
                      </a:r>
                      <a:r>
                        <a:rPr lang="en-ID" b="1" dirty="0"/>
                        <a:t> </a:t>
                      </a:r>
                      <a:r>
                        <a:rPr lang="en-ID" b="1" dirty="0" err="1"/>
                        <a:t>Risiko</a:t>
                      </a:r>
                      <a:r>
                        <a:rPr lang="en-ID" b="1" dirty="0"/>
                        <a:t> yang </a:t>
                      </a:r>
                      <a:r>
                        <a:rPr lang="en-ID" b="1" dirty="0" err="1"/>
                        <a:t>Terukur</a:t>
                      </a:r>
                      <a:endParaRPr lang="en-ID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D" dirty="0" err="1"/>
                        <a:t>Disiratkan</a:t>
                      </a:r>
                      <a:r>
                        <a:rPr lang="en-ID" dirty="0"/>
                        <a:t> </a:t>
                      </a:r>
                      <a:r>
                        <a:rPr lang="en-ID" dirty="0" err="1"/>
                        <a:t>dalam</a:t>
                      </a:r>
                      <a:r>
                        <a:rPr lang="en-ID" dirty="0"/>
                        <a:t> </a:t>
                      </a:r>
                      <a:r>
                        <a:rPr lang="en-ID" dirty="0" err="1"/>
                        <a:t>anjuran</a:t>
                      </a:r>
                      <a:r>
                        <a:rPr lang="en-ID" dirty="0"/>
                        <a:t> </a:t>
                      </a:r>
                      <a:r>
                        <a:rPr lang="en-ID" dirty="0" err="1"/>
                        <a:t>perniagaan</a:t>
                      </a:r>
                      <a:r>
                        <a:rPr lang="en-ID" dirty="0"/>
                        <a:t> yang </a:t>
                      </a:r>
                      <a:r>
                        <a:rPr lang="en-ID" dirty="0" err="1"/>
                        <a:t>menjanjikan</a:t>
                      </a:r>
                      <a:r>
                        <a:rPr lang="en-ID" dirty="0"/>
                        <a:t> </a:t>
                      </a:r>
                      <a:r>
                        <a:rPr lang="en-ID" dirty="0" err="1"/>
                        <a:t>keselamatan</a:t>
                      </a:r>
                      <a:r>
                        <a:rPr lang="en-ID" dirty="0"/>
                        <a:t> (QS. Ash-</a:t>
                      </a:r>
                      <a:r>
                        <a:rPr lang="en-ID" dirty="0" err="1"/>
                        <a:t>Shaff</a:t>
                      </a:r>
                      <a:r>
                        <a:rPr lang="en-ID" dirty="0"/>
                        <a:t>: 10) dan </a:t>
                      </a:r>
                      <a:r>
                        <a:rPr lang="en-ID" dirty="0" err="1"/>
                        <a:t>dalam</a:t>
                      </a:r>
                      <a:r>
                        <a:rPr lang="en-ID" dirty="0"/>
                        <a:t> </a:t>
                      </a:r>
                      <a:r>
                        <a:rPr lang="en-ID" dirty="0" err="1"/>
                        <a:t>larangan</a:t>
                      </a:r>
                      <a:r>
                        <a:rPr lang="en-ID" dirty="0"/>
                        <a:t> </a:t>
                      </a:r>
                      <a:r>
                        <a:rPr lang="en-ID" dirty="0" err="1"/>
                        <a:t>berputus</a:t>
                      </a:r>
                      <a:r>
                        <a:rPr lang="en-ID" dirty="0"/>
                        <a:t> </a:t>
                      </a:r>
                      <a:r>
                        <a:rPr lang="en-ID" dirty="0" err="1"/>
                        <a:t>asa</a:t>
                      </a:r>
                      <a:r>
                        <a:rPr lang="en-ID" dirty="0"/>
                        <a:t> (QS. Yusuf: 87).</a:t>
                      </a:r>
                      <a:endParaRPr lang="en-ID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6275344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/>
                        <a:t>4.</a:t>
                      </a:r>
                      <a:endParaRPr lang="en-ID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b="1" dirty="0"/>
                        <a:t>Berorientasi pada Kebaikan dan Kontribusi Sosial</a:t>
                      </a:r>
                      <a:endParaRPr lang="en-ID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ID" dirty="0" err="1"/>
                        <a:t>Harta</a:t>
                      </a:r>
                      <a:r>
                        <a:rPr lang="en-ID" dirty="0"/>
                        <a:t> yang </a:t>
                      </a:r>
                      <a:r>
                        <a:rPr lang="en-ID" dirty="0" err="1"/>
                        <a:t>didapatkan</a:t>
                      </a:r>
                      <a:r>
                        <a:rPr lang="en-ID" dirty="0"/>
                        <a:t> </a:t>
                      </a:r>
                      <a:r>
                        <a:rPr lang="en-ID" dirty="0" err="1"/>
                        <a:t>harus</a:t>
                      </a:r>
                      <a:r>
                        <a:rPr lang="en-ID" dirty="0"/>
                        <a:t> </a:t>
                      </a:r>
                      <a:r>
                        <a:rPr lang="en-ID" dirty="0" err="1"/>
                        <a:t>digunakan</a:t>
                      </a:r>
                      <a:r>
                        <a:rPr lang="en-ID" dirty="0"/>
                        <a:t> </a:t>
                      </a:r>
                      <a:r>
                        <a:rPr lang="en-ID" dirty="0" err="1"/>
                        <a:t>untuk</a:t>
                      </a:r>
                      <a:r>
                        <a:rPr lang="en-ID" dirty="0"/>
                        <a:t> </a:t>
                      </a:r>
                      <a:r>
                        <a:rPr lang="en-ID" dirty="0" err="1"/>
                        <a:t>membantu</a:t>
                      </a:r>
                      <a:r>
                        <a:rPr lang="en-ID" dirty="0"/>
                        <a:t> </a:t>
                      </a:r>
                      <a:r>
                        <a:rPr lang="en-ID" dirty="0" err="1"/>
                        <a:t>sesama</a:t>
                      </a:r>
                      <a:r>
                        <a:rPr lang="en-ID" dirty="0"/>
                        <a:t>.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ID" dirty="0" err="1"/>
                        <a:t>Dalam</a:t>
                      </a:r>
                      <a:r>
                        <a:rPr lang="en-ID" dirty="0"/>
                        <a:t> </a:t>
                      </a:r>
                      <a:r>
                        <a:rPr lang="en-ID" dirty="0" err="1"/>
                        <a:t>harta</a:t>
                      </a:r>
                      <a:r>
                        <a:rPr lang="en-ID" dirty="0"/>
                        <a:t> </a:t>
                      </a:r>
                      <a:r>
                        <a:rPr lang="en-ID" dirty="0" err="1"/>
                        <a:t>ada</a:t>
                      </a:r>
                      <a:r>
                        <a:rPr lang="en-ID" dirty="0"/>
                        <a:t> </a:t>
                      </a:r>
                      <a:r>
                        <a:rPr lang="en-ID" dirty="0" err="1"/>
                        <a:t>hak</a:t>
                      </a:r>
                      <a:r>
                        <a:rPr lang="en-ID" dirty="0"/>
                        <a:t> </a:t>
                      </a:r>
                      <a:r>
                        <a:rPr lang="en-ID" dirty="0" err="1"/>
                        <a:t>untuk</a:t>
                      </a:r>
                      <a:r>
                        <a:rPr lang="en-ID" dirty="0"/>
                        <a:t> orang miskin (Zakat, </a:t>
                      </a:r>
                      <a:r>
                        <a:rPr lang="en-ID" dirty="0" err="1"/>
                        <a:t>Infak</a:t>
                      </a:r>
                      <a:r>
                        <a:rPr lang="en-ID" dirty="0"/>
                        <a:t>, </a:t>
                      </a:r>
                      <a:r>
                        <a:rPr lang="en-ID" dirty="0" err="1"/>
                        <a:t>Sedekah</a:t>
                      </a:r>
                      <a:r>
                        <a:rPr lang="en-ID" dirty="0"/>
                        <a:t>).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ID" dirty="0" err="1"/>
                        <a:t>Wirausaha</a:t>
                      </a:r>
                      <a:r>
                        <a:rPr lang="en-ID" dirty="0"/>
                        <a:t> </a:t>
                      </a:r>
                      <a:r>
                        <a:rPr lang="en-ID" dirty="0" err="1"/>
                        <a:t>adalah</a:t>
                      </a:r>
                      <a:r>
                        <a:rPr lang="en-ID" dirty="0"/>
                        <a:t> </a:t>
                      </a:r>
                      <a:r>
                        <a:rPr lang="en-ID" dirty="0" err="1"/>
                        <a:t>sarana</a:t>
                      </a:r>
                      <a:r>
                        <a:rPr lang="en-ID" dirty="0"/>
                        <a:t> </a:t>
                      </a:r>
                      <a:r>
                        <a:rPr lang="en-ID" dirty="0" err="1"/>
                        <a:t>untuk</a:t>
                      </a:r>
                      <a:r>
                        <a:rPr lang="en-ID" dirty="0"/>
                        <a:t> </a:t>
                      </a:r>
                      <a:r>
                        <a:rPr lang="en-ID" dirty="0" err="1"/>
                        <a:t>distribusi</a:t>
                      </a:r>
                      <a:r>
                        <a:rPr lang="en-ID" dirty="0"/>
                        <a:t> </a:t>
                      </a:r>
                      <a:r>
                        <a:rPr lang="en-ID" dirty="0" err="1"/>
                        <a:t>kekayaan</a:t>
                      </a:r>
                      <a:r>
                        <a:rPr lang="en-ID" dirty="0"/>
                        <a:t> yang </a:t>
                      </a:r>
                      <a:r>
                        <a:rPr lang="en-ID" dirty="0" err="1"/>
                        <a:t>adil</a:t>
                      </a:r>
                      <a:r>
                        <a:rPr lang="en-ID" dirty="0"/>
                        <a:t> (QS. Al-</a:t>
                      </a:r>
                      <a:r>
                        <a:rPr lang="en-ID" dirty="0" err="1"/>
                        <a:t>Hasyr</a:t>
                      </a:r>
                      <a:r>
                        <a:rPr lang="en-ID" dirty="0"/>
                        <a:t>: 7).</a:t>
                      </a:r>
                      <a:endParaRPr lang="en-ID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19410555"/>
                  </a:ext>
                </a:extLst>
              </a:tr>
            </a:tbl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4CB91BCA-87DD-4AAD-9A69-ADC6455846F0}"/>
              </a:ext>
            </a:extLst>
          </p:cNvPr>
          <p:cNvSpPr txBox="1"/>
          <p:nvPr/>
        </p:nvSpPr>
        <p:spPr>
          <a:xfrm>
            <a:off x="879676" y="4251397"/>
            <a:ext cx="7677872" cy="7386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D" dirty="0" err="1"/>
              <a:t>Wirausaha</a:t>
            </a:r>
            <a:r>
              <a:rPr lang="en-ID" dirty="0"/>
              <a:t>/</a:t>
            </a:r>
            <a:r>
              <a:rPr lang="en-ID" dirty="0" err="1"/>
              <a:t>Kewirausahaan</a:t>
            </a:r>
            <a:r>
              <a:rPr lang="en-ID" dirty="0"/>
              <a:t>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konteks</a:t>
            </a:r>
            <a:r>
              <a:rPr lang="en-ID" dirty="0"/>
              <a:t> kitab </a:t>
            </a:r>
            <a:r>
              <a:rPr lang="en-ID" dirty="0" err="1"/>
              <a:t>suci</a:t>
            </a:r>
            <a:r>
              <a:rPr lang="en-ID" dirty="0"/>
              <a:t> </a:t>
            </a:r>
            <a:r>
              <a:rPr lang="en-ID" dirty="0" err="1"/>
              <a:t>adalah</a:t>
            </a:r>
            <a:r>
              <a:rPr lang="en-ID" dirty="0"/>
              <a:t> </a:t>
            </a:r>
            <a:r>
              <a:rPr lang="en-ID" b="1" dirty="0" err="1"/>
              <a:t>aktivitas</a:t>
            </a:r>
            <a:r>
              <a:rPr lang="en-ID" b="1" dirty="0"/>
              <a:t> </a:t>
            </a:r>
            <a:r>
              <a:rPr lang="en-ID" b="1" dirty="0" err="1"/>
              <a:t>ekonomi</a:t>
            </a:r>
            <a:r>
              <a:rPr lang="en-ID" b="1" dirty="0"/>
              <a:t> yang </a:t>
            </a:r>
            <a:r>
              <a:rPr lang="en-ID" b="1" dirty="0" err="1"/>
              <a:t>dijiwai</a:t>
            </a:r>
            <a:r>
              <a:rPr lang="en-ID" b="1" dirty="0"/>
              <a:t> oleh </a:t>
            </a:r>
            <a:r>
              <a:rPr lang="en-ID" b="1" dirty="0" err="1"/>
              <a:t>nilai-nilai</a:t>
            </a:r>
            <a:r>
              <a:rPr lang="en-ID" b="1" dirty="0"/>
              <a:t> spiritual.</a:t>
            </a:r>
            <a:r>
              <a:rPr lang="en-ID" dirty="0"/>
              <a:t> </a:t>
            </a:r>
            <a:r>
              <a:rPr lang="en-ID" dirty="0" err="1"/>
              <a:t>Wirausahawan</a:t>
            </a:r>
            <a:r>
              <a:rPr lang="en-ID" dirty="0"/>
              <a:t> </a:t>
            </a:r>
            <a:r>
              <a:rPr lang="en-ID" dirty="0" err="1"/>
              <a:t>sejati</a:t>
            </a:r>
            <a:r>
              <a:rPr lang="en-ID" dirty="0"/>
              <a:t> </a:t>
            </a:r>
            <a:r>
              <a:rPr lang="en-ID" dirty="0" err="1"/>
              <a:t>bukan</a:t>
            </a:r>
            <a:r>
              <a:rPr lang="en-ID" dirty="0"/>
              <a:t> </a:t>
            </a:r>
            <a:r>
              <a:rPr lang="en-ID" dirty="0" err="1"/>
              <a:t>hanya</a:t>
            </a:r>
            <a:r>
              <a:rPr lang="en-ID" dirty="0"/>
              <a:t> </a:t>
            </a:r>
            <a:r>
              <a:rPr lang="en-ID" dirty="0" err="1"/>
              <a:t>mencari</a:t>
            </a:r>
            <a:r>
              <a:rPr lang="en-ID" dirty="0"/>
              <a:t> </a:t>
            </a:r>
            <a:r>
              <a:rPr lang="en-ID" dirty="0" err="1"/>
              <a:t>untung</a:t>
            </a:r>
            <a:r>
              <a:rPr lang="en-ID" dirty="0"/>
              <a:t> (</a:t>
            </a:r>
            <a:r>
              <a:rPr lang="en-ID" i="1" dirty="0"/>
              <a:t>profit</a:t>
            </a:r>
            <a:r>
              <a:rPr lang="en-ID" dirty="0"/>
              <a:t>), </a:t>
            </a:r>
            <a:r>
              <a:rPr lang="en-ID" dirty="0" err="1"/>
              <a:t>tetapi</a:t>
            </a:r>
            <a:r>
              <a:rPr lang="en-ID" dirty="0"/>
              <a:t> juga </a:t>
            </a:r>
            <a:r>
              <a:rPr lang="en-ID" dirty="0" err="1"/>
              <a:t>keberkahan</a:t>
            </a:r>
            <a:r>
              <a:rPr lang="en-ID" dirty="0"/>
              <a:t> (</a:t>
            </a:r>
            <a:r>
              <a:rPr lang="en-ID" i="1" dirty="0"/>
              <a:t>barakah</a:t>
            </a:r>
            <a:r>
              <a:rPr lang="en-ID" dirty="0"/>
              <a:t> </a:t>
            </a:r>
            <a:r>
              <a:rPr lang="en-ID" dirty="0" err="1"/>
              <a:t>atau</a:t>
            </a:r>
            <a:r>
              <a:rPr lang="en-ID" dirty="0"/>
              <a:t> </a:t>
            </a:r>
            <a:r>
              <a:rPr lang="en-ID" i="1" dirty="0"/>
              <a:t>divine favour</a:t>
            </a:r>
            <a:r>
              <a:rPr lang="en-ID" dirty="0"/>
              <a:t>) </a:t>
            </a:r>
            <a:r>
              <a:rPr lang="en-ID" dirty="0" err="1"/>
              <a:t>melalui</a:t>
            </a:r>
            <a:r>
              <a:rPr lang="en-ID" dirty="0"/>
              <a:t> </a:t>
            </a:r>
            <a:r>
              <a:rPr lang="en-ID" dirty="0" err="1"/>
              <a:t>integritas</a:t>
            </a:r>
            <a:r>
              <a:rPr lang="en-ID" dirty="0"/>
              <a:t>, </a:t>
            </a:r>
            <a:r>
              <a:rPr lang="en-ID" dirty="0" err="1"/>
              <a:t>kerja</a:t>
            </a:r>
            <a:r>
              <a:rPr lang="en-ID" dirty="0"/>
              <a:t> </a:t>
            </a:r>
            <a:r>
              <a:rPr lang="en-ID" dirty="0" err="1"/>
              <a:t>keras</a:t>
            </a:r>
            <a:r>
              <a:rPr lang="en-ID" dirty="0"/>
              <a:t>, dan </a:t>
            </a:r>
            <a:r>
              <a:rPr lang="en-ID" dirty="0" err="1"/>
              <a:t>kepedulian</a:t>
            </a:r>
            <a:r>
              <a:rPr lang="en-ID" dirty="0"/>
              <a:t> </a:t>
            </a:r>
            <a:r>
              <a:rPr lang="en-ID" dirty="0" err="1"/>
              <a:t>sosial</a:t>
            </a:r>
            <a:r>
              <a:rPr lang="en-ID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258963780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55;p13">
            <a:extLst>
              <a:ext uri="{FF2B5EF4-FFF2-40B4-BE49-F238E27FC236}">
                <a16:creationId xmlns:a16="http://schemas.microsoft.com/office/drawing/2014/main" id="{F1DA4FC0-A43E-90F0-EB7A-1A3FF4ABF6C6}"/>
              </a:ext>
            </a:extLst>
          </p:cNvPr>
          <p:cNvSpPr/>
          <p:nvPr/>
        </p:nvSpPr>
        <p:spPr>
          <a:xfrm rot="-5581004">
            <a:off x="4260655" y="-1252273"/>
            <a:ext cx="3989378" cy="6332504"/>
          </a:xfrm>
          <a:prstGeom prst="flowChartDocumen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lt1"/>
              </a:solidFill>
            </a:endParaRPr>
          </a:p>
        </p:txBody>
      </p:sp>
      <p:sp>
        <p:nvSpPr>
          <p:cNvPr id="3" name="Google Shape;56;p13">
            <a:extLst>
              <a:ext uri="{FF2B5EF4-FFF2-40B4-BE49-F238E27FC236}">
                <a16:creationId xmlns:a16="http://schemas.microsoft.com/office/drawing/2014/main" id="{65280514-A1F7-1142-E646-A4E74A042239}"/>
              </a:ext>
            </a:extLst>
          </p:cNvPr>
          <p:cNvSpPr/>
          <p:nvPr/>
        </p:nvSpPr>
        <p:spPr>
          <a:xfrm rot="-5710370">
            <a:off x="-1101490" y="-1838519"/>
            <a:ext cx="9258315" cy="10440453"/>
          </a:xfrm>
          <a:prstGeom prst="flowChartDocumen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ID">
              <a:solidFill>
                <a:schemeClr val="lt1"/>
              </a:solidFill>
            </a:endParaRPr>
          </a:p>
        </p:txBody>
      </p:sp>
      <p:sp>
        <p:nvSpPr>
          <p:cNvPr id="1663" name="Google Shape;1663;p58"/>
          <p:cNvSpPr txBox="1">
            <a:spLocks noGrp="1"/>
          </p:cNvSpPr>
          <p:nvPr>
            <p:ph type="title" idx="4294967295"/>
          </p:nvPr>
        </p:nvSpPr>
        <p:spPr>
          <a:xfrm>
            <a:off x="234150" y="571889"/>
            <a:ext cx="7704000" cy="48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ID" sz="3600" dirty="0" err="1">
                <a:solidFill>
                  <a:srgbClr val="0C2054"/>
                </a:solidFill>
              </a:rPr>
              <a:t>Rangkuman</a:t>
            </a:r>
            <a:r>
              <a:rPr lang="en-ID" sz="3600" dirty="0">
                <a:solidFill>
                  <a:srgbClr val="0C2054"/>
                </a:solidFill>
              </a:rPr>
              <a:t> Sifat </a:t>
            </a:r>
            <a:r>
              <a:rPr lang="en-ID" sz="3600" dirty="0" err="1">
                <a:solidFill>
                  <a:srgbClr val="0C2054"/>
                </a:solidFill>
              </a:rPr>
              <a:t>Kunci</a:t>
            </a:r>
            <a:r>
              <a:rPr lang="en-ID" sz="3600" dirty="0">
                <a:solidFill>
                  <a:srgbClr val="0C2054"/>
                </a:solidFill>
              </a:rPr>
              <a:t> </a:t>
            </a:r>
            <a:br>
              <a:rPr lang="en-ID" sz="3600" dirty="0">
                <a:solidFill>
                  <a:srgbClr val="0C2054"/>
                </a:solidFill>
              </a:rPr>
            </a:br>
            <a:r>
              <a:rPr lang="en-ID" sz="3600" dirty="0" err="1">
                <a:solidFill>
                  <a:srgbClr val="0C2054"/>
                </a:solidFill>
              </a:rPr>
              <a:t>Wirausaha</a:t>
            </a:r>
            <a:endParaRPr lang="en-ID" sz="3600" dirty="0">
              <a:solidFill>
                <a:srgbClr val="0C2054"/>
              </a:solidFill>
            </a:endParaRPr>
          </a:p>
        </p:txBody>
      </p:sp>
      <p:sp>
        <p:nvSpPr>
          <p:cNvPr id="1666" name="Google Shape;1666;p58"/>
          <p:cNvSpPr/>
          <p:nvPr/>
        </p:nvSpPr>
        <p:spPr>
          <a:xfrm rot="10800000" flipH="1">
            <a:off x="3644100" y="4722455"/>
            <a:ext cx="1855800" cy="1200900"/>
          </a:xfrm>
          <a:prstGeom prst="pie">
            <a:avLst>
              <a:gd name="adj1" fmla="val 0"/>
              <a:gd name="adj2" fmla="val 10831237"/>
            </a:avLst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67" name="Google Shape;1667;p58">
            <a:hlinkClick r:id="" action="ppaction://hlinkshowjump?jump=previousslide"/>
          </p:cNvPr>
          <p:cNvSpPr/>
          <p:nvPr/>
        </p:nvSpPr>
        <p:spPr>
          <a:xfrm>
            <a:off x="4086150" y="4760300"/>
            <a:ext cx="438300" cy="415800"/>
          </a:xfrm>
          <a:prstGeom prst="roundRect">
            <a:avLst>
              <a:gd name="adj" fmla="val 16667"/>
            </a:avLst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" name="Google Shape;1685;p59">
            <a:extLst>
              <a:ext uri="{FF2B5EF4-FFF2-40B4-BE49-F238E27FC236}">
                <a16:creationId xmlns:a16="http://schemas.microsoft.com/office/drawing/2014/main" id="{EC6DAD9E-F7A9-4ED9-879C-11C4D0D3D5E2}"/>
              </a:ext>
            </a:extLst>
          </p:cNvPr>
          <p:cNvSpPr txBox="1">
            <a:spLocks/>
          </p:cNvSpPr>
          <p:nvPr/>
        </p:nvSpPr>
        <p:spPr>
          <a:xfrm>
            <a:off x="143027" y="1732979"/>
            <a:ext cx="7172173" cy="28386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oppins"/>
              <a:buChar char="●"/>
              <a:defRPr sz="1400" b="0" i="0" u="none" strike="noStrike" cap="none">
                <a:solidFill>
                  <a:schemeClr val="dk2"/>
                </a:solidFill>
                <a:latin typeface="Poppins"/>
                <a:ea typeface="Poppins"/>
                <a:cs typeface="Poppins"/>
                <a:sym typeface="Poppins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oppins"/>
              <a:buChar char="○"/>
              <a:defRPr sz="1400" b="0" i="0" u="none" strike="noStrike" cap="none">
                <a:solidFill>
                  <a:schemeClr val="dk2"/>
                </a:solidFill>
                <a:latin typeface="Poppins"/>
                <a:ea typeface="Poppins"/>
                <a:cs typeface="Poppins"/>
                <a:sym typeface="Poppins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oppins"/>
              <a:buChar char="■"/>
              <a:defRPr sz="1400" b="0" i="0" u="none" strike="noStrike" cap="none">
                <a:solidFill>
                  <a:schemeClr val="dk2"/>
                </a:solidFill>
                <a:latin typeface="Poppins"/>
                <a:ea typeface="Poppins"/>
                <a:cs typeface="Poppins"/>
                <a:sym typeface="Poppins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oppins"/>
              <a:buChar char="●"/>
              <a:defRPr sz="1400" b="0" i="0" u="none" strike="noStrike" cap="none">
                <a:solidFill>
                  <a:schemeClr val="dk2"/>
                </a:solidFill>
                <a:latin typeface="Poppins"/>
                <a:ea typeface="Poppins"/>
                <a:cs typeface="Poppins"/>
                <a:sym typeface="Poppins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oppins"/>
              <a:buChar char="○"/>
              <a:defRPr sz="1400" b="0" i="0" u="none" strike="noStrike" cap="none">
                <a:solidFill>
                  <a:schemeClr val="dk2"/>
                </a:solidFill>
                <a:latin typeface="Poppins"/>
                <a:ea typeface="Poppins"/>
                <a:cs typeface="Poppins"/>
                <a:sym typeface="Poppins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oppins"/>
              <a:buChar char="■"/>
              <a:defRPr sz="1400" b="0" i="0" u="none" strike="noStrike" cap="none">
                <a:solidFill>
                  <a:schemeClr val="dk2"/>
                </a:solidFill>
                <a:latin typeface="Poppins"/>
                <a:ea typeface="Poppins"/>
                <a:cs typeface="Poppins"/>
                <a:sym typeface="Poppins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oppins"/>
              <a:buChar char="●"/>
              <a:defRPr sz="1400" b="0" i="0" u="none" strike="noStrike" cap="none">
                <a:solidFill>
                  <a:schemeClr val="dk2"/>
                </a:solidFill>
                <a:latin typeface="Poppins"/>
                <a:ea typeface="Poppins"/>
                <a:cs typeface="Poppins"/>
                <a:sym typeface="Poppins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oppins"/>
              <a:buChar char="○"/>
              <a:defRPr sz="1400" b="0" i="0" u="none" strike="noStrike" cap="none">
                <a:solidFill>
                  <a:schemeClr val="dk2"/>
                </a:solidFill>
                <a:latin typeface="Poppins"/>
                <a:ea typeface="Poppins"/>
                <a:cs typeface="Poppins"/>
                <a:sym typeface="Poppins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Poppins"/>
              <a:buChar char="■"/>
              <a:defRPr sz="1400" b="0" i="0" u="none" strike="noStrike" cap="none">
                <a:solidFill>
                  <a:schemeClr val="dk2"/>
                </a:solidFill>
                <a:latin typeface="Poppins"/>
                <a:ea typeface="Poppins"/>
                <a:cs typeface="Poppins"/>
                <a:sym typeface="Poppins"/>
              </a:defRPr>
            </a:lvl9pPr>
          </a:lstStyle>
          <a:p>
            <a:pPr marL="139700" indent="0">
              <a:buNone/>
            </a:pPr>
            <a:r>
              <a:rPr lang="en-ID" sz="1800" dirty="0" err="1">
                <a:solidFill>
                  <a:schemeClr val="tx1"/>
                </a:solidFill>
              </a:rPr>
              <a:t>Berdasarkan</a:t>
            </a:r>
            <a:r>
              <a:rPr lang="en-ID" sz="1800" dirty="0">
                <a:solidFill>
                  <a:schemeClr val="tx1"/>
                </a:solidFill>
              </a:rPr>
              <a:t> 8 </a:t>
            </a:r>
            <a:r>
              <a:rPr lang="en-ID" sz="1800" dirty="0" err="1">
                <a:solidFill>
                  <a:schemeClr val="tx1"/>
                </a:solidFill>
              </a:rPr>
              <a:t>ciri-ciri</a:t>
            </a:r>
            <a:r>
              <a:rPr lang="en-ID" sz="1800" dirty="0">
                <a:solidFill>
                  <a:schemeClr val="tx1"/>
                </a:solidFill>
              </a:rPr>
              <a:t> </a:t>
            </a:r>
            <a:r>
              <a:rPr lang="en-ID" sz="1800" dirty="0" err="1">
                <a:solidFill>
                  <a:schemeClr val="tx1"/>
                </a:solidFill>
              </a:rPr>
              <a:t>utama</a:t>
            </a:r>
            <a:r>
              <a:rPr lang="en-ID" sz="1800" dirty="0">
                <a:solidFill>
                  <a:schemeClr val="tx1"/>
                </a:solidFill>
              </a:rPr>
              <a:t>, </a:t>
            </a:r>
            <a:r>
              <a:rPr lang="en-ID" sz="1800" dirty="0" err="1">
                <a:solidFill>
                  <a:schemeClr val="tx1"/>
                </a:solidFill>
              </a:rPr>
              <a:t>seorang</a:t>
            </a:r>
            <a:r>
              <a:rPr lang="en-ID" sz="1800" dirty="0">
                <a:solidFill>
                  <a:schemeClr val="tx1"/>
                </a:solidFill>
              </a:rPr>
              <a:t> </a:t>
            </a:r>
            <a:r>
              <a:rPr lang="en-ID" sz="1800" dirty="0" err="1">
                <a:solidFill>
                  <a:schemeClr val="tx1"/>
                </a:solidFill>
              </a:rPr>
              <a:t>wirausahawan</a:t>
            </a:r>
            <a:r>
              <a:rPr lang="en-ID" sz="1800" dirty="0">
                <a:solidFill>
                  <a:schemeClr val="tx1"/>
                </a:solidFill>
              </a:rPr>
              <a:t> yang </a:t>
            </a:r>
            <a:r>
              <a:rPr lang="en-ID" sz="1800" dirty="0" err="1">
                <a:solidFill>
                  <a:schemeClr val="tx1"/>
                </a:solidFill>
              </a:rPr>
              <a:t>sukses</a:t>
            </a:r>
            <a:r>
              <a:rPr lang="en-ID" sz="1800" dirty="0">
                <a:solidFill>
                  <a:schemeClr val="tx1"/>
                </a:solidFill>
              </a:rPr>
              <a:t> </a:t>
            </a:r>
            <a:r>
              <a:rPr lang="en-ID" sz="1800" dirty="0" err="1">
                <a:solidFill>
                  <a:schemeClr val="tx1"/>
                </a:solidFill>
              </a:rPr>
              <a:t>memiliki</a:t>
            </a:r>
            <a:r>
              <a:rPr lang="en-ID" sz="1800" dirty="0">
                <a:solidFill>
                  <a:schemeClr val="tx1"/>
                </a:solidFill>
              </a:rPr>
              <a:t> </a:t>
            </a:r>
            <a:r>
              <a:rPr lang="en-ID" sz="1800" dirty="0" err="1">
                <a:solidFill>
                  <a:schemeClr val="tx1"/>
                </a:solidFill>
              </a:rPr>
              <a:t>tiga</a:t>
            </a:r>
            <a:r>
              <a:rPr lang="en-ID" sz="1800" dirty="0">
                <a:solidFill>
                  <a:schemeClr val="tx1"/>
                </a:solidFill>
              </a:rPr>
              <a:t> </a:t>
            </a:r>
            <a:r>
              <a:rPr lang="en-ID" sz="1800" dirty="0" err="1">
                <a:solidFill>
                  <a:schemeClr val="tx1"/>
                </a:solidFill>
              </a:rPr>
              <a:t>sifat</a:t>
            </a:r>
            <a:r>
              <a:rPr lang="en-ID" sz="1800" dirty="0">
                <a:solidFill>
                  <a:schemeClr val="tx1"/>
                </a:solidFill>
              </a:rPr>
              <a:t> </a:t>
            </a:r>
            <a:r>
              <a:rPr lang="en-ID" sz="1800" dirty="0" err="1">
                <a:solidFill>
                  <a:schemeClr val="tx1"/>
                </a:solidFill>
              </a:rPr>
              <a:t>dasar</a:t>
            </a:r>
            <a:r>
              <a:rPr lang="en-ID" sz="1800" dirty="0">
                <a:solidFill>
                  <a:schemeClr val="tx1"/>
                </a:solidFill>
              </a:rPr>
              <a:t>:</a:t>
            </a:r>
          </a:p>
          <a:p>
            <a:pPr>
              <a:buFont typeface="+mj-lt"/>
              <a:buAutoNum type="arabicPeriod"/>
            </a:pPr>
            <a:r>
              <a:rPr lang="en-ID" sz="1800" b="1" dirty="0">
                <a:solidFill>
                  <a:schemeClr val="tx1"/>
                </a:solidFill>
              </a:rPr>
              <a:t>Risk-Taker:</a:t>
            </a:r>
            <a:r>
              <a:rPr lang="en-ID" sz="1800" dirty="0">
                <a:solidFill>
                  <a:schemeClr val="tx1"/>
                </a:solidFill>
              </a:rPr>
              <a:t> </a:t>
            </a:r>
            <a:r>
              <a:rPr lang="en-ID" sz="1800" dirty="0" err="1">
                <a:solidFill>
                  <a:schemeClr val="tx1"/>
                </a:solidFill>
              </a:rPr>
              <a:t>Berani</a:t>
            </a:r>
            <a:r>
              <a:rPr lang="en-ID" sz="1800" dirty="0">
                <a:solidFill>
                  <a:schemeClr val="tx1"/>
                </a:solidFill>
              </a:rPr>
              <a:t> </a:t>
            </a:r>
            <a:r>
              <a:rPr lang="en-ID" sz="1800" dirty="0" err="1">
                <a:solidFill>
                  <a:schemeClr val="tx1"/>
                </a:solidFill>
              </a:rPr>
              <a:t>mengambil</a:t>
            </a:r>
            <a:r>
              <a:rPr lang="en-ID" sz="1800" dirty="0">
                <a:solidFill>
                  <a:schemeClr val="tx1"/>
                </a:solidFill>
              </a:rPr>
              <a:t> </a:t>
            </a:r>
            <a:r>
              <a:rPr lang="en-ID" sz="1800" dirty="0" err="1">
                <a:solidFill>
                  <a:schemeClr val="tx1"/>
                </a:solidFill>
              </a:rPr>
              <a:t>risiko</a:t>
            </a:r>
            <a:r>
              <a:rPr lang="en-ID" sz="1800" dirty="0">
                <a:solidFill>
                  <a:schemeClr val="tx1"/>
                </a:solidFill>
              </a:rPr>
              <a:t>, </a:t>
            </a:r>
            <a:r>
              <a:rPr lang="en-ID" sz="1800" dirty="0" err="1">
                <a:solidFill>
                  <a:schemeClr val="tx1"/>
                </a:solidFill>
              </a:rPr>
              <a:t>namun</a:t>
            </a:r>
            <a:r>
              <a:rPr lang="en-ID" sz="1800" dirty="0">
                <a:solidFill>
                  <a:schemeClr val="tx1"/>
                </a:solidFill>
              </a:rPr>
              <a:t> </a:t>
            </a:r>
            <a:r>
              <a:rPr lang="en-ID" sz="1800" dirty="0" err="1">
                <a:solidFill>
                  <a:schemeClr val="tx1"/>
                </a:solidFill>
              </a:rPr>
              <a:t>sudah</a:t>
            </a:r>
            <a:r>
              <a:rPr lang="en-ID" sz="1800" dirty="0">
                <a:solidFill>
                  <a:schemeClr val="tx1"/>
                </a:solidFill>
              </a:rPr>
              <a:t> </a:t>
            </a:r>
            <a:r>
              <a:rPr lang="en-ID" sz="1800" dirty="0" err="1">
                <a:solidFill>
                  <a:schemeClr val="tx1"/>
                </a:solidFill>
              </a:rPr>
              <a:t>dipertimbangkan</a:t>
            </a:r>
            <a:r>
              <a:rPr lang="en-ID" sz="1800" dirty="0">
                <a:solidFill>
                  <a:schemeClr val="tx1"/>
                </a:solidFill>
              </a:rPr>
              <a:t>.</a:t>
            </a:r>
          </a:p>
          <a:p>
            <a:pPr>
              <a:buFont typeface="+mj-lt"/>
              <a:buAutoNum type="arabicPeriod"/>
            </a:pPr>
            <a:r>
              <a:rPr lang="en-ID" sz="1800" b="1" dirty="0">
                <a:solidFill>
                  <a:schemeClr val="tx1"/>
                </a:solidFill>
              </a:rPr>
              <a:t>Innovator:</a:t>
            </a:r>
            <a:r>
              <a:rPr lang="en-ID" sz="1800" dirty="0">
                <a:solidFill>
                  <a:schemeClr val="tx1"/>
                </a:solidFill>
              </a:rPr>
              <a:t> Mampu </a:t>
            </a:r>
            <a:r>
              <a:rPr lang="en-ID" sz="1800" dirty="0" err="1">
                <a:solidFill>
                  <a:schemeClr val="tx1"/>
                </a:solidFill>
              </a:rPr>
              <a:t>menciptakan</a:t>
            </a:r>
            <a:r>
              <a:rPr lang="en-ID" sz="1800" dirty="0">
                <a:solidFill>
                  <a:schemeClr val="tx1"/>
                </a:solidFill>
              </a:rPr>
              <a:t> </a:t>
            </a:r>
            <a:r>
              <a:rPr lang="en-ID" sz="1800" dirty="0" err="1">
                <a:solidFill>
                  <a:schemeClr val="tx1"/>
                </a:solidFill>
              </a:rPr>
              <a:t>hal</a:t>
            </a:r>
            <a:r>
              <a:rPr lang="en-ID" sz="1800" dirty="0">
                <a:solidFill>
                  <a:schemeClr val="tx1"/>
                </a:solidFill>
              </a:rPr>
              <a:t> </a:t>
            </a:r>
            <a:r>
              <a:rPr lang="en-ID" sz="1800" dirty="0" err="1">
                <a:solidFill>
                  <a:schemeClr val="tx1"/>
                </a:solidFill>
              </a:rPr>
              <a:t>baru</a:t>
            </a:r>
            <a:r>
              <a:rPr lang="en-ID" sz="1800" dirty="0">
                <a:solidFill>
                  <a:schemeClr val="tx1"/>
                </a:solidFill>
              </a:rPr>
              <a:t> </a:t>
            </a:r>
            <a:r>
              <a:rPr lang="en-ID" sz="1800" dirty="0" err="1">
                <a:solidFill>
                  <a:schemeClr val="tx1"/>
                </a:solidFill>
              </a:rPr>
              <a:t>atau</a:t>
            </a:r>
            <a:r>
              <a:rPr lang="en-ID" sz="1800" dirty="0">
                <a:solidFill>
                  <a:schemeClr val="tx1"/>
                </a:solidFill>
              </a:rPr>
              <a:t> </a:t>
            </a:r>
            <a:r>
              <a:rPr lang="en-ID" sz="1800" dirty="0" err="1">
                <a:solidFill>
                  <a:schemeClr val="tx1"/>
                </a:solidFill>
              </a:rPr>
              <a:t>kombinasi</a:t>
            </a:r>
            <a:r>
              <a:rPr lang="en-ID" sz="1800" dirty="0">
                <a:solidFill>
                  <a:schemeClr val="tx1"/>
                </a:solidFill>
              </a:rPr>
              <a:t> </a:t>
            </a:r>
            <a:r>
              <a:rPr lang="en-ID" sz="1800" dirty="0" err="1">
                <a:solidFill>
                  <a:schemeClr val="tx1"/>
                </a:solidFill>
              </a:rPr>
              <a:t>baru</a:t>
            </a:r>
            <a:r>
              <a:rPr lang="en-ID" sz="1800" dirty="0">
                <a:solidFill>
                  <a:schemeClr val="tx1"/>
                </a:solidFill>
              </a:rPr>
              <a:t>.</a:t>
            </a:r>
          </a:p>
          <a:p>
            <a:pPr>
              <a:buFont typeface="+mj-lt"/>
              <a:buAutoNum type="arabicPeriod"/>
            </a:pPr>
            <a:r>
              <a:rPr lang="en-ID" sz="1800" b="1" dirty="0">
                <a:solidFill>
                  <a:schemeClr val="tx1"/>
                </a:solidFill>
              </a:rPr>
              <a:t>Leader:</a:t>
            </a:r>
            <a:r>
              <a:rPr lang="en-ID" sz="1800" dirty="0">
                <a:solidFill>
                  <a:schemeClr val="tx1"/>
                </a:solidFill>
              </a:rPr>
              <a:t> Mampu </a:t>
            </a:r>
            <a:r>
              <a:rPr lang="en-ID" sz="1800" dirty="0" err="1">
                <a:solidFill>
                  <a:schemeClr val="tx1"/>
                </a:solidFill>
              </a:rPr>
              <a:t>memimpin</a:t>
            </a:r>
            <a:r>
              <a:rPr lang="en-ID" sz="1800" dirty="0">
                <a:solidFill>
                  <a:schemeClr val="tx1"/>
                </a:solidFill>
              </a:rPr>
              <a:t>, </a:t>
            </a:r>
            <a:r>
              <a:rPr lang="en-ID" sz="1800" dirty="0" err="1">
                <a:solidFill>
                  <a:schemeClr val="tx1"/>
                </a:solidFill>
              </a:rPr>
              <a:t>memotivasi</a:t>
            </a:r>
            <a:r>
              <a:rPr lang="en-ID" sz="1800" dirty="0">
                <a:solidFill>
                  <a:schemeClr val="tx1"/>
                </a:solidFill>
              </a:rPr>
              <a:t>, dan </a:t>
            </a:r>
            <a:r>
              <a:rPr lang="en-ID" sz="1800" dirty="0" err="1">
                <a:solidFill>
                  <a:schemeClr val="tx1"/>
                </a:solidFill>
              </a:rPr>
              <a:t>mengelola</a:t>
            </a:r>
            <a:r>
              <a:rPr lang="en-ID" sz="1800" dirty="0">
                <a:solidFill>
                  <a:schemeClr val="tx1"/>
                </a:solidFill>
              </a:rPr>
              <a:t> </a:t>
            </a:r>
            <a:r>
              <a:rPr lang="en-ID" sz="1800" dirty="0" err="1">
                <a:solidFill>
                  <a:schemeClr val="tx1"/>
                </a:solidFill>
              </a:rPr>
              <a:t>sumber</a:t>
            </a:r>
            <a:r>
              <a:rPr lang="en-ID" sz="1800" dirty="0">
                <a:solidFill>
                  <a:schemeClr val="tx1"/>
                </a:solidFill>
              </a:rPr>
              <a:t> </a:t>
            </a:r>
            <a:r>
              <a:rPr lang="en-ID" sz="1800" dirty="0" err="1">
                <a:solidFill>
                  <a:schemeClr val="tx1"/>
                </a:solidFill>
              </a:rPr>
              <a:t>daya</a:t>
            </a:r>
            <a:r>
              <a:rPr lang="en-ID" sz="1800" dirty="0">
                <a:solidFill>
                  <a:schemeClr val="tx1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803293254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62">
          <a:extLst>
            <a:ext uri="{FF2B5EF4-FFF2-40B4-BE49-F238E27FC236}">
              <a16:creationId xmlns:a16="http://schemas.microsoft.com/office/drawing/2014/main" id="{EEC94389-738D-9D7D-8170-250DDA7177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239;p37">
            <a:extLst>
              <a:ext uri="{FF2B5EF4-FFF2-40B4-BE49-F238E27FC236}">
                <a16:creationId xmlns:a16="http://schemas.microsoft.com/office/drawing/2014/main" id="{50DEF910-21CB-8AC7-5287-05E707BBA497}"/>
              </a:ext>
            </a:extLst>
          </p:cNvPr>
          <p:cNvSpPr/>
          <p:nvPr/>
        </p:nvSpPr>
        <p:spPr>
          <a:xfrm rot="5399967" flipH="1">
            <a:off x="30283" y="-856842"/>
            <a:ext cx="5694570" cy="7068114"/>
          </a:xfrm>
          <a:prstGeom prst="flowChartDocumen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lt1"/>
              </a:solidFill>
            </a:endParaRPr>
          </a:p>
        </p:txBody>
      </p:sp>
      <p:sp>
        <p:nvSpPr>
          <p:cNvPr id="3" name="Google Shape;240;p37">
            <a:extLst>
              <a:ext uri="{FF2B5EF4-FFF2-40B4-BE49-F238E27FC236}">
                <a16:creationId xmlns:a16="http://schemas.microsoft.com/office/drawing/2014/main" id="{6CDF0806-B5F1-28BC-0386-FAC322B696B6}"/>
              </a:ext>
            </a:extLst>
          </p:cNvPr>
          <p:cNvSpPr/>
          <p:nvPr/>
        </p:nvSpPr>
        <p:spPr>
          <a:xfrm rot="-5400032" flipH="1">
            <a:off x="3601466" y="-867066"/>
            <a:ext cx="5714982" cy="7068114"/>
          </a:xfrm>
          <a:prstGeom prst="flowChartDocumen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lt1"/>
              </a:solidFill>
            </a:endParaRPr>
          </a:p>
        </p:txBody>
      </p:sp>
      <p:sp>
        <p:nvSpPr>
          <p:cNvPr id="4" name="Google Shape;241;p37">
            <a:extLst>
              <a:ext uri="{FF2B5EF4-FFF2-40B4-BE49-F238E27FC236}">
                <a16:creationId xmlns:a16="http://schemas.microsoft.com/office/drawing/2014/main" id="{C8DAC1AC-B5E3-543B-DCD0-F626066E11CB}"/>
              </a:ext>
            </a:extLst>
          </p:cNvPr>
          <p:cNvSpPr/>
          <p:nvPr/>
        </p:nvSpPr>
        <p:spPr>
          <a:xfrm rot="-5400021" flipH="1">
            <a:off x="1329088" y="-347286"/>
            <a:ext cx="8839206" cy="7171578"/>
          </a:xfrm>
          <a:prstGeom prst="flowChartDocumen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lt1"/>
              </a:solidFill>
            </a:endParaRPr>
          </a:p>
        </p:txBody>
      </p:sp>
      <p:sp>
        <p:nvSpPr>
          <p:cNvPr id="5" name="Google Shape;242;p37">
            <a:extLst>
              <a:ext uri="{FF2B5EF4-FFF2-40B4-BE49-F238E27FC236}">
                <a16:creationId xmlns:a16="http://schemas.microsoft.com/office/drawing/2014/main" id="{60A81CAD-5946-40D1-399C-E7C8693DD788}"/>
              </a:ext>
            </a:extLst>
          </p:cNvPr>
          <p:cNvSpPr/>
          <p:nvPr/>
        </p:nvSpPr>
        <p:spPr>
          <a:xfrm rot="5399978" flipH="1">
            <a:off x="-294226" y="-1836075"/>
            <a:ext cx="8324802" cy="7068114"/>
          </a:xfrm>
          <a:prstGeom prst="flowChartDocumen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lt1"/>
              </a:solidFill>
            </a:endParaRPr>
          </a:p>
        </p:txBody>
      </p:sp>
      <p:sp>
        <p:nvSpPr>
          <p:cNvPr id="3070" name="Google Shape;3070;p71">
            <a:extLst>
              <a:ext uri="{FF2B5EF4-FFF2-40B4-BE49-F238E27FC236}">
                <a16:creationId xmlns:a16="http://schemas.microsoft.com/office/drawing/2014/main" id="{A965F1AB-FA46-DD7F-ADFF-7974658C3491}"/>
              </a:ext>
            </a:extLst>
          </p:cNvPr>
          <p:cNvSpPr txBox="1">
            <a:spLocks noGrp="1"/>
          </p:cNvSpPr>
          <p:nvPr>
            <p:ph type="subTitle" idx="4294967295"/>
          </p:nvPr>
        </p:nvSpPr>
        <p:spPr>
          <a:xfrm>
            <a:off x="767551" y="1219077"/>
            <a:ext cx="7625316" cy="3575443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algn="just">
              <a:lnSpc>
                <a:spcPct val="100000"/>
              </a:lnSpc>
            </a:pPr>
            <a:r>
              <a:rPr lang="en-ID" sz="1600" b="1" dirty="0" err="1">
                <a:solidFill>
                  <a:schemeClr val="tx1"/>
                </a:solidFill>
              </a:rPr>
              <a:t>Kewirausahaan</a:t>
            </a:r>
            <a:r>
              <a:rPr lang="en-ID" sz="1600" dirty="0">
                <a:solidFill>
                  <a:schemeClr val="tx1"/>
                </a:solidFill>
              </a:rPr>
              <a:t> </a:t>
            </a:r>
            <a:r>
              <a:rPr lang="en-ID" sz="1600" dirty="0" err="1">
                <a:solidFill>
                  <a:schemeClr val="tx1"/>
                </a:solidFill>
              </a:rPr>
              <a:t>merupakan</a:t>
            </a:r>
            <a:r>
              <a:rPr lang="en-ID" sz="1600" dirty="0">
                <a:solidFill>
                  <a:schemeClr val="tx1"/>
                </a:solidFill>
              </a:rPr>
              <a:t> </a:t>
            </a:r>
            <a:r>
              <a:rPr lang="en-ID" sz="1600" dirty="0" err="1">
                <a:solidFill>
                  <a:schemeClr val="tx1"/>
                </a:solidFill>
              </a:rPr>
              <a:t>kemampuan</a:t>
            </a:r>
            <a:r>
              <a:rPr lang="en-ID" sz="1600" dirty="0">
                <a:solidFill>
                  <a:schemeClr val="tx1"/>
                </a:solidFill>
              </a:rPr>
              <a:t> </a:t>
            </a:r>
            <a:r>
              <a:rPr lang="en-ID" sz="1600" dirty="0" err="1">
                <a:solidFill>
                  <a:schemeClr val="tx1"/>
                </a:solidFill>
              </a:rPr>
              <a:t>untuk</a:t>
            </a:r>
            <a:r>
              <a:rPr lang="en-ID" sz="1600" dirty="0">
                <a:solidFill>
                  <a:schemeClr val="tx1"/>
                </a:solidFill>
              </a:rPr>
              <a:t> </a:t>
            </a:r>
            <a:r>
              <a:rPr lang="en-ID" sz="1600" dirty="0" err="1">
                <a:solidFill>
                  <a:schemeClr val="tx1"/>
                </a:solidFill>
              </a:rPr>
              <a:t>berpikir</a:t>
            </a:r>
            <a:r>
              <a:rPr lang="en-ID" sz="1600" dirty="0">
                <a:solidFill>
                  <a:schemeClr val="tx1"/>
                </a:solidFill>
              </a:rPr>
              <a:t> </a:t>
            </a:r>
            <a:r>
              <a:rPr lang="en-ID" sz="1600" dirty="0" err="1">
                <a:solidFill>
                  <a:schemeClr val="tx1"/>
                </a:solidFill>
              </a:rPr>
              <a:t>kreatif</a:t>
            </a:r>
            <a:r>
              <a:rPr lang="en-ID" sz="1600" dirty="0">
                <a:solidFill>
                  <a:schemeClr val="tx1"/>
                </a:solidFill>
              </a:rPr>
              <a:t>, </a:t>
            </a:r>
            <a:r>
              <a:rPr lang="en-ID" sz="1600" dirty="0" err="1">
                <a:solidFill>
                  <a:schemeClr val="tx1"/>
                </a:solidFill>
              </a:rPr>
              <a:t>bertindak</a:t>
            </a:r>
            <a:r>
              <a:rPr lang="en-ID" sz="1600" dirty="0">
                <a:solidFill>
                  <a:schemeClr val="tx1"/>
                </a:solidFill>
              </a:rPr>
              <a:t> </a:t>
            </a:r>
            <a:r>
              <a:rPr lang="en-ID" sz="1600" dirty="0" err="1">
                <a:solidFill>
                  <a:schemeClr val="tx1"/>
                </a:solidFill>
              </a:rPr>
              <a:t>inovatif</a:t>
            </a:r>
            <a:r>
              <a:rPr lang="en-ID" sz="1600" dirty="0">
                <a:solidFill>
                  <a:schemeClr val="tx1"/>
                </a:solidFill>
              </a:rPr>
              <a:t>, </a:t>
            </a:r>
            <a:r>
              <a:rPr lang="en-ID" sz="1600" dirty="0" err="1">
                <a:solidFill>
                  <a:schemeClr val="tx1"/>
                </a:solidFill>
              </a:rPr>
              <a:t>serta</a:t>
            </a:r>
            <a:r>
              <a:rPr lang="en-ID" sz="1600" dirty="0">
                <a:solidFill>
                  <a:schemeClr val="tx1"/>
                </a:solidFill>
              </a:rPr>
              <a:t> </a:t>
            </a:r>
            <a:r>
              <a:rPr lang="en-ID" sz="1600" dirty="0" err="1">
                <a:solidFill>
                  <a:schemeClr val="tx1"/>
                </a:solidFill>
              </a:rPr>
              <a:t>berani</a:t>
            </a:r>
            <a:r>
              <a:rPr lang="en-ID" sz="1600" dirty="0">
                <a:solidFill>
                  <a:schemeClr val="tx1"/>
                </a:solidFill>
              </a:rPr>
              <a:t> </a:t>
            </a:r>
            <a:r>
              <a:rPr lang="en-ID" sz="1600" dirty="0" err="1">
                <a:solidFill>
                  <a:schemeClr val="tx1"/>
                </a:solidFill>
              </a:rPr>
              <a:t>mengambil</a:t>
            </a:r>
            <a:r>
              <a:rPr lang="en-ID" sz="1600" dirty="0">
                <a:solidFill>
                  <a:schemeClr val="tx1"/>
                </a:solidFill>
              </a:rPr>
              <a:t> </a:t>
            </a:r>
            <a:r>
              <a:rPr lang="en-ID" sz="1600" dirty="0" err="1">
                <a:solidFill>
                  <a:schemeClr val="tx1"/>
                </a:solidFill>
              </a:rPr>
              <a:t>risiko</a:t>
            </a:r>
            <a:r>
              <a:rPr lang="en-ID" sz="1600" dirty="0">
                <a:solidFill>
                  <a:schemeClr val="tx1"/>
                </a:solidFill>
              </a:rPr>
              <a:t> </a:t>
            </a:r>
            <a:r>
              <a:rPr lang="en-ID" sz="1600" dirty="0" err="1">
                <a:solidFill>
                  <a:schemeClr val="tx1"/>
                </a:solidFill>
              </a:rPr>
              <a:t>dalam</a:t>
            </a:r>
            <a:r>
              <a:rPr lang="en-ID" sz="1600" dirty="0">
                <a:solidFill>
                  <a:schemeClr val="tx1"/>
                </a:solidFill>
              </a:rPr>
              <a:t> </a:t>
            </a:r>
            <a:r>
              <a:rPr lang="en-ID" sz="1600" dirty="0" err="1">
                <a:solidFill>
                  <a:schemeClr val="tx1"/>
                </a:solidFill>
              </a:rPr>
              <a:t>menciptakan</a:t>
            </a:r>
            <a:r>
              <a:rPr lang="en-ID" sz="1600" dirty="0">
                <a:solidFill>
                  <a:schemeClr val="tx1"/>
                </a:solidFill>
              </a:rPr>
              <a:t> </a:t>
            </a:r>
            <a:r>
              <a:rPr lang="en-ID" sz="1600" dirty="0" err="1">
                <a:solidFill>
                  <a:schemeClr val="tx1"/>
                </a:solidFill>
              </a:rPr>
              <a:t>nilai</a:t>
            </a:r>
            <a:r>
              <a:rPr lang="en-ID" sz="1600" dirty="0">
                <a:solidFill>
                  <a:schemeClr val="tx1"/>
                </a:solidFill>
              </a:rPr>
              <a:t> </a:t>
            </a:r>
            <a:r>
              <a:rPr lang="en-ID" sz="1600" dirty="0" err="1">
                <a:solidFill>
                  <a:schemeClr val="tx1"/>
                </a:solidFill>
              </a:rPr>
              <a:t>tambah</a:t>
            </a:r>
            <a:r>
              <a:rPr lang="en-ID" sz="1600" dirty="0">
                <a:solidFill>
                  <a:schemeClr val="tx1"/>
                </a:solidFill>
              </a:rPr>
              <a:t> </a:t>
            </a:r>
            <a:r>
              <a:rPr lang="en-ID" sz="1600" dirty="0" err="1">
                <a:solidFill>
                  <a:schemeClr val="tx1"/>
                </a:solidFill>
              </a:rPr>
              <a:t>bagi</a:t>
            </a:r>
            <a:r>
              <a:rPr lang="en-ID" sz="1600" dirty="0">
                <a:solidFill>
                  <a:schemeClr val="tx1"/>
                </a:solidFill>
              </a:rPr>
              <a:t> </a:t>
            </a:r>
            <a:r>
              <a:rPr lang="en-ID" sz="1600" dirty="0" err="1">
                <a:solidFill>
                  <a:schemeClr val="tx1"/>
                </a:solidFill>
              </a:rPr>
              <a:t>diri</a:t>
            </a:r>
            <a:r>
              <a:rPr lang="en-ID" sz="1600" dirty="0">
                <a:solidFill>
                  <a:schemeClr val="tx1"/>
                </a:solidFill>
              </a:rPr>
              <a:t> </a:t>
            </a:r>
            <a:r>
              <a:rPr lang="en-ID" sz="1600" dirty="0" err="1">
                <a:solidFill>
                  <a:schemeClr val="tx1"/>
                </a:solidFill>
              </a:rPr>
              <a:t>sendiri</a:t>
            </a:r>
            <a:r>
              <a:rPr lang="en-ID" sz="1600" dirty="0">
                <a:solidFill>
                  <a:schemeClr val="tx1"/>
                </a:solidFill>
              </a:rPr>
              <a:t> </a:t>
            </a:r>
            <a:r>
              <a:rPr lang="en-ID" sz="1600" dirty="0" err="1">
                <a:solidFill>
                  <a:schemeClr val="tx1"/>
                </a:solidFill>
              </a:rPr>
              <a:t>maupun</a:t>
            </a:r>
            <a:r>
              <a:rPr lang="en-ID" sz="1600" dirty="0">
                <a:solidFill>
                  <a:schemeClr val="tx1"/>
                </a:solidFill>
              </a:rPr>
              <a:t> </a:t>
            </a:r>
            <a:r>
              <a:rPr lang="en-ID" sz="1600" dirty="0" err="1">
                <a:solidFill>
                  <a:schemeClr val="tx1"/>
                </a:solidFill>
              </a:rPr>
              <a:t>masyarakat</a:t>
            </a:r>
            <a:r>
              <a:rPr lang="en-ID" sz="1600" dirty="0">
                <a:solidFill>
                  <a:schemeClr val="tx1"/>
                </a:solidFill>
              </a:rPr>
              <a:t>. </a:t>
            </a:r>
            <a:r>
              <a:rPr lang="en-ID" sz="1600" dirty="0" err="1">
                <a:solidFill>
                  <a:schemeClr val="tx1"/>
                </a:solidFill>
              </a:rPr>
              <a:t>Seorang</a:t>
            </a:r>
            <a:r>
              <a:rPr lang="en-ID" sz="1600" dirty="0">
                <a:solidFill>
                  <a:schemeClr val="tx1"/>
                </a:solidFill>
              </a:rPr>
              <a:t> </a:t>
            </a:r>
            <a:r>
              <a:rPr lang="en-ID" sz="1600" dirty="0" err="1">
                <a:solidFill>
                  <a:schemeClr val="tx1"/>
                </a:solidFill>
              </a:rPr>
              <a:t>wirausahawan</a:t>
            </a:r>
            <a:r>
              <a:rPr lang="en-ID" sz="1600" dirty="0">
                <a:solidFill>
                  <a:schemeClr val="tx1"/>
                </a:solidFill>
              </a:rPr>
              <a:t> </a:t>
            </a:r>
            <a:r>
              <a:rPr lang="en-ID" sz="1600" dirty="0" err="1">
                <a:solidFill>
                  <a:schemeClr val="tx1"/>
                </a:solidFill>
              </a:rPr>
              <a:t>tidak</a:t>
            </a:r>
            <a:r>
              <a:rPr lang="en-ID" sz="1600" dirty="0">
                <a:solidFill>
                  <a:schemeClr val="tx1"/>
                </a:solidFill>
              </a:rPr>
              <a:t> </a:t>
            </a:r>
            <a:r>
              <a:rPr lang="en-ID" sz="1600" dirty="0" err="1">
                <a:solidFill>
                  <a:schemeClr val="tx1"/>
                </a:solidFill>
              </a:rPr>
              <a:t>hanya</a:t>
            </a:r>
            <a:r>
              <a:rPr lang="en-ID" sz="1600" dirty="0">
                <a:solidFill>
                  <a:schemeClr val="tx1"/>
                </a:solidFill>
              </a:rPr>
              <a:t> </a:t>
            </a:r>
            <a:r>
              <a:rPr lang="en-ID" sz="1600" dirty="0" err="1">
                <a:solidFill>
                  <a:schemeClr val="tx1"/>
                </a:solidFill>
              </a:rPr>
              <a:t>dituntut</a:t>
            </a:r>
            <a:r>
              <a:rPr lang="en-ID" sz="1600" dirty="0">
                <a:solidFill>
                  <a:schemeClr val="tx1"/>
                </a:solidFill>
              </a:rPr>
              <a:t> </a:t>
            </a:r>
            <a:r>
              <a:rPr lang="en-ID" sz="1600" dirty="0" err="1">
                <a:solidFill>
                  <a:schemeClr val="tx1"/>
                </a:solidFill>
              </a:rPr>
              <a:t>mampu</a:t>
            </a:r>
            <a:r>
              <a:rPr lang="en-ID" sz="1600" dirty="0">
                <a:solidFill>
                  <a:schemeClr val="tx1"/>
                </a:solidFill>
              </a:rPr>
              <a:t> </a:t>
            </a:r>
            <a:r>
              <a:rPr lang="en-ID" sz="1600" dirty="0" err="1">
                <a:solidFill>
                  <a:schemeClr val="tx1"/>
                </a:solidFill>
              </a:rPr>
              <a:t>menciptakan</a:t>
            </a:r>
            <a:r>
              <a:rPr lang="en-ID" sz="1600" dirty="0">
                <a:solidFill>
                  <a:schemeClr val="tx1"/>
                </a:solidFill>
              </a:rPr>
              <a:t> </a:t>
            </a:r>
            <a:r>
              <a:rPr lang="en-ID" sz="1600" dirty="0" err="1">
                <a:solidFill>
                  <a:schemeClr val="tx1"/>
                </a:solidFill>
              </a:rPr>
              <a:t>sesuatu</a:t>
            </a:r>
            <a:r>
              <a:rPr lang="en-ID" sz="1600" dirty="0">
                <a:solidFill>
                  <a:schemeClr val="tx1"/>
                </a:solidFill>
              </a:rPr>
              <a:t> yang </a:t>
            </a:r>
            <a:r>
              <a:rPr lang="en-ID" sz="1600" dirty="0" err="1">
                <a:solidFill>
                  <a:schemeClr val="tx1"/>
                </a:solidFill>
              </a:rPr>
              <a:t>baru</a:t>
            </a:r>
            <a:r>
              <a:rPr lang="en-ID" sz="1600" dirty="0">
                <a:solidFill>
                  <a:schemeClr val="tx1"/>
                </a:solidFill>
              </a:rPr>
              <a:t>, </a:t>
            </a:r>
            <a:r>
              <a:rPr lang="en-ID" sz="1600" dirty="0" err="1">
                <a:solidFill>
                  <a:schemeClr val="tx1"/>
                </a:solidFill>
              </a:rPr>
              <a:t>tetapi</a:t>
            </a:r>
            <a:r>
              <a:rPr lang="en-ID" sz="1600" dirty="0">
                <a:solidFill>
                  <a:schemeClr val="tx1"/>
                </a:solidFill>
              </a:rPr>
              <a:t> juga </a:t>
            </a:r>
            <a:r>
              <a:rPr lang="en-ID" sz="1600" dirty="0" err="1">
                <a:solidFill>
                  <a:schemeClr val="tx1"/>
                </a:solidFill>
              </a:rPr>
              <a:t>memiliki</a:t>
            </a:r>
            <a:r>
              <a:rPr lang="en-ID" sz="1600" dirty="0">
                <a:solidFill>
                  <a:schemeClr val="tx1"/>
                </a:solidFill>
              </a:rPr>
              <a:t> </a:t>
            </a:r>
            <a:r>
              <a:rPr lang="en-ID" sz="1600" dirty="0" err="1">
                <a:solidFill>
                  <a:schemeClr val="tx1"/>
                </a:solidFill>
              </a:rPr>
              <a:t>karakter</a:t>
            </a:r>
            <a:r>
              <a:rPr lang="en-ID" sz="1600" dirty="0">
                <a:solidFill>
                  <a:schemeClr val="tx1"/>
                </a:solidFill>
              </a:rPr>
              <a:t> </a:t>
            </a:r>
            <a:r>
              <a:rPr lang="en-ID" sz="1600" dirty="0" err="1">
                <a:solidFill>
                  <a:schemeClr val="tx1"/>
                </a:solidFill>
              </a:rPr>
              <a:t>unggul</a:t>
            </a:r>
            <a:r>
              <a:rPr lang="en-ID" sz="1600" dirty="0">
                <a:solidFill>
                  <a:schemeClr val="tx1"/>
                </a:solidFill>
              </a:rPr>
              <a:t> </a:t>
            </a:r>
            <a:r>
              <a:rPr lang="en-ID" sz="1600" dirty="0" err="1">
                <a:solidFill>
                  <a:schemeClr val="tx1"/>
                </a:solidFill>
              </a:rPr>
              <a:t>seperti</a:t>
            </a:r>
            <a:r>
              <a:rPr lang="en-ID" sz="1600" dirty="0">
                <a:solidFill>
                  <a:schemeClr val="tx1"/>
                </a:solidFill>
              </a:rPr>
              <a:t> </a:t>
            </a:r>
            <a:r>
              <a:rPr lang="en-ID" sz="1600" dirty="0" err="1">
                <a:solidFill>
                  <a:schemeClr val="tx1"/>
                </a:solidFill>
              </a:rPr>
              <a:t>integritas</a:t>
            </a:r>
            <a:r>
              <a:rPr lang="en-ID" sz="1600" dirty="0">
                <a:solidFill>
                  <a:schemeClr val="tx1"/>
                </a:solidFill>
              </a:rPr>
              <a:t>, </a:t>
            </a:r>
            <a:r>
              <a:rPr lang="en-ID" sz="1600" dirty="0" err="1">
                <a:solidFill>
                  <a:schemeClr val="tx1"/>
                </a:solidFill>
              </a:rPr>
              <a:t>kerja</a:t>
            </a:r>
            <a:r>
              <a:rPr lang="en-ID" sz="1600" dirty="0">
                <a:solidFill>
                  <a:schemeClr val="tx1"/>
                </a:solidFill>
              </a:rPr>
              <a:t> </a:t>
            </a:r>
            <a:r>
              <a:rPr lang="en-ID" sz="1600" dirty="0" err="1">
                <a:solidFill>
                  <a:schemeClr val="tx1"/>
                </a:solidFill>
              </a:rPr>
              <a:t>keras</a:t>
            </a:r>
            <a:r>
              <a:rPr lang="en-ID" sz="1600" dirty="0">
                <a:solidFill>
                  <a:schemeClr val="tx1"/>
                </a:solidFill>
              </a:rPr>
              <a:t>, </a:t>
            </a:r>
            <a:r>
              <a:rPr lang="en-ID" sz="1600" dirty="0" err="1">
                <a:solidFill>
                  <a:schemeClr val="tx1"/>
                </a:solidFill>
              </a:rPr>
              <a:t>kepedulian</a:t>
            </a:r>
            <a:r>
              <a:rPr lang="en-ID" sz="1600" dirty="0">
                <a:solidFill>
                  <a:schemeClr val="tx1"/>
                </a:solidFill>
              </a:rPr>
              <a:t> </a:t>
            </a:r>
            <a:r>
              <a:rPr lang="en-ID" sz="1600" dirty="0" err="1">
                <a:solidFill>
                  <a:schemeClr val="tx1"/>
                </a:solidFill>
              </a:rPr>
              <a:t>sosial</a:t>
            </a:r>
            <a:r>
              <a:rPr lang="en-ID" sz="1600" dirty="0">
                <a:solidFill>
                  <a:schemeClr val="tx1"/>
                </a:solidFill>
              </a:rPr>
              <a:t>, dan </a:t>
            </a:r>
            <a:r>
              <a:rPr lang="en-ID" sz="1600" dirty="0" err="1">
                <a:solidFill>
                  <a:schemeClr val="tx1"/>
                </a:solidFill>
              </a:rPr>
              <a:t>keberanian</a:t>
            </a:r>
            <a:r>
              <a:rPr lang="en-ID" sz="1600" dirty="0">
                <a:solidFill>
                  <a:schemeClr val="tx1"/>
                </a:solidFill>
              </a:rPr>
              <a:t> </a:t>
            </a:r>
            <a:r>
              <a:rPr lang="en-ID" sz="1600" dirty="0" err="1">
                <a:solidFill>
                  <a:schemeClr val="tx1"/>
                </a:solidFill>
              </a:rPr>
              <a:t>mencoba</a:t>
            </a:r>
            <a:r>
              <a:rPr lang="en-ID" sz="1600" dirty="0">
                <a:solidFill>
                  <a:schemeClr val="tx1"/>
                </a:solidFill>
              </a:rPr>
              <a:t> </a:t>
            </a:r>
            <a:r>
              <a:rPr lang="en-ID" sz="1600" dirty="0" err="1">
                <a:solidFill>
                  <a:schemeClr val="tx1"/>
                </a:solidFill>
              </a:rPr>
              <a:t>hal-hal</a:t>
            </a:r>
            <a:r>
              <a:rPr lang="en-ID" sz="1600" dirty="0">
                <a:solidFill>
                  <a:schemeClr val="tx1"/>
                </a:solidFill>
              </a:rPr>
              <a:t> </a:t>
            </a:r>
            <a:r>
              <a:rPr lang="en-ID" sz="1600" dirty="0" err="1">
                <a:solidFill>
                  <a:schemeClr val="tx1"/>
                </a:solidFill>
              </a:rPr>
              <a:t>berbeda</a:t>
            </a:r>
            <a:r>
              <a:rPr lang="en-ID" sz="1600" dirty="0">
                <a:solidFill>
                  <a:schemeClr val="tx1"/>
                </a:solidFill>
              </a:rPr>
              <a:t>.</a:t>
            </a:r>
          </a:p>
          <a:p>
            <a:pPr algn="just">
              <a:lnSpc>
                <a:spcPct val="100000"/>
              </a:lnSpc>
            </a:pPr>
            <a:r>
              <a:rPr lang="en-ID" sz="1600" b="1" dirty="0" err="1">
                <a:solidFill>
                  <a:schemeClr val="tx1"/>
                </a:solidFill>
              </a:rPr>
              <a:t>Bagi</a:t>
            </a:r>
            <a:r>
              <a:rPr lang="en-ID" sz="1600" b="1" dirty="0">
                <a:solidFill>
                  <a:schemeClr val="tx1"/>
                </a:solidFill>
              </a:rPr>
              <a:t> </a:t>
            </a:r>
            <a:r>
              <a:rPr lang="en-ID" sz="1600" b="1" dirty="0" err="1">
                <a:solidFill>
                  <a:schemeClr val="tx1"/>
                </a:solidFill>
              </a:rPr>
              <a:t>siswa</a:t>
            </a:r>
            <a:r>
              <a:rPr lang="en-ID" sz="1600" b="1" dirty="0">
                <a:solidFill>
                  <a:schemeClr val="tx1"/>
                </a:solidFill>
              </a:rPr>
              <a:t> SMK</a:t>
            </a:r>
            <a:r>
              <a:rPr lang="en-ID" sz="1600" dirty="0">
                <a:solidFill>
                  <a:schemeClr val="tx1"/>
                </a:solidFill>
              </a:rPr>
              <a:t>, </a:t>
            </a:r>
            <a:r>
              <a:rPr lang="en-ID" sz="1600" dirty="0" err="1">
                <a:solidFill>
                  <a:schemeClr val="tx1"/>
                </a:solidFill>
              </a:rPr>
              <a:t>pemahaman</a:t>
            </a:r>
            <a:r>
              <a:rPr lang="en-ID" sz="1600" dirty="0">
                <a:solidFill>
                  <a:schemeClr val="tx1"/>
                </a:solidFill>
              </a:rPr>
              <a:t> </a:t>
            </a:r>
            <a:r>
              <a:rPr lang="en-ID" sz="1600" dirty="0" err="1">
                <a:solidFill>
                  <a:schemeClr val="tx1"/>
                </a:solidFill>
              </a:rPr>
              <a:t>tentang</a:t>
            </a:r>
            <a:r>
              <a:rPr lang="en-ID" sz="1600" dirty="0">
                <a:solidFill>
                  <a:schemeClr val="tx1"/>
                </a:solidFill>
              </a:rPr>
              <a:t> </a:t>
            </a:r>
            <a:r>
              <a:rPr lang="en-ID" sz="1600" dirty="0" err="1">
                <a:solidFill>
                  <a:schemeClr val="tx1"/>
                </a:solidFill>
              </a:rPr>
              <a:t>hakikat</a:t>
            </a:r>
            <a:r>
              <a:rPr lang="en-ID" sz="1600" dirty="0">
                <a:solidFill>
                  <a:schemeClr val="tx1"/>
                </a:solidFill>
              </a:rPr>
              <a:t>, </a:t>
            </a:r>
            <a:r>
              <a:rPr lang="en-ID" sz="1600" dirty="0" err="1">
                <a:solidFill>
                  <a:schemeClr val="tx1"/>
                </a:solidFill>
              </a:rPr>
              <a:t>karakteristik</a:t>
            </a:r>
            <a:r>
              <a:rPr lang="en-ID" sz="1600" dirty="0">
                <a:solidFill>
                  <a:schemeClr val="tx1"/>
                </a:solidFill>
              </a:rPr>
              <a:t>, dan </a:t>
            </a:r>
            <a:r>
              <a:rPr lang="en-ID" sz="1600" dirty="0" err="1">
                <a:solidFill>
                  <a:schemeClr val="tx1"/>
                </a:solidFill>
              </a:rPr>
              <a:t>nilai-nilai</a:t>
            </a:r>
            <a:r>
              <a:rPr lang="en-ID" sz="1600" dirty="0">
                <a:solidFill>
                  <a:schemeClr val="tx1"/>
                </a:solidFill>
              </a:rPr>
              <a:t> </a:t>
            </a:r>
            <a:r>
              <a:rPr lang="en-ID" sz="1600" dirty="0" err="1">
                <a:solidFill>
                  <a:schemeClr val="tx1"/>
                </a:solidFill>
              </a:rPr>
              <a:t>kewirausahaan</a:t>
            </a:r>
            <a:r>
              <a:rPr lang="en-ID" sz="1600" dirty="0">
                <a:solidFill>
                  <a:schemeClr val="tx1"/>
                </a:solidFill>
              </a:rPr>
              <a:t> </a:t>
            </a:r>
            <a:r>
              <a:rPr lang="en-ID" sz="1600" dirty="0" err="1">
                <a:solidFill>
                  <a:schemeClr val="tx1"/>
                </a:solidFill>
              </a:rPr>
              <a:t>menjadi</a:t>
            </a:r>
            <a:r>
              <a:rPr lang="en-ID" sz="1600" dirty="0">
                <a:solidFill>
                  <a:schemeClr val="tx1"/>
                </a:solidFill>
              </a:rPr>
              <a:t> </a:t>
            </a:r>
            <a:r>
              <a:rPr lang="en-ID" sz="1600" dirty="0" err="1">
                <a:solidFill>
                  <a:schemeClr val="tx1"/>
                </a:solidFill>
              </a:rPr>
              <a:t>bekal</a:t>
            </a:r>
            <a:r>
              <a:rPr lang="en-ID" sz="1600" dirty="0">
                <a:solidFill>
                  <a:schemeClr val="tx1"/>
                </a:solidFill>
              </a:rPr>
              <a:t> </a:t>
            </a:r>
            <a:r>
              <a:rPr lang="en-ID" sz="1600" dirty="0" err="1">
                <a:solidFill>
                  <a:schemeClr val="tx1"/>
                </a:solidFill>
              </a:rPr>
              <a:t>penting</a:t>
            </a:r>
            <a:r>
              <a:rPr lang="en-ID" sz="1600" dirty="0">
                <a:solidFill>
                  <a:schemeClr val="tx1"/>
                </a:solidFill>
              </a:rPr>
              <a:t> </a:t>
            </a:r>
            <a:r>
              <a:rPr lang="en-ID" sz="1600" dirty="0" err="1">
                <a:solidFill>
                  <a:schemeClr val="tx1"/>
                </a:solidFill>
              </a:rPr>
              <a:t>untuk</a:t>
            </a:r>
            <a:r>
              <a:rPr lang="en-ID" sz="1600" dirty="0">
                <a:solidFill>
                  <a:schemeClr val="tx1"/>
                </a:solidFill>
              </a:rPr>
              <a:t> </a:t>
            </a:r>
            <a:r>
              <a:rPr lang="en-ID" sz="1600" dirty="0" err="1">
                <a:solidFill>
                  <a:schemeClr val="tx1"/>
                </a:solidFill>
              </a:rPr>
              <a:t>memasuki</a:t>
            </a:r>
            <a:r>
              <a:rPr lang="en-ID" sz="1600" dirty="0">
                <a:solidFill>
                  <a:schemeClr val="tx1"/>
                </a:solidFill>
              </a:rPr>
              <a:t> dunia </a:t>
            </a:r>
            <a:r>
              <a:rPr lang="en-ID" sz="1600" dirty="0" err="1">
                <a:solidFill>
                  <a:schemeClr val="tx1"/>
                </a:solidFill>
              </a:rPr>
              <a:t>kerja</a:t>
            </a:r>
            <a:r>
              <a:rPr lang="en-ID" sz="1600" dirty="0">
                <a:solidFill>
                  <a:schemeClr val="tx1"/>
                </a:solidFill>
              </a:rPr>
              <a:t> </a:t>
            </a:r>
            <a:r>
              <a:rPr lang="en-ID" sz="1600" dirty="0" err="1">
                <a:solidFill>
                  <a:schemeClr val="tx1"/>
                </a:solidFill>
              </a:rPr>
              <a:t>maupun</a:t>
            </a:r>
            <a:r>
              <a:rPr lang="en-ID" sz="1600" dirty="0">
                <a:solidFill>
                  <a:schemeClr val="tx1"/>
                </a:solidFill>
              </a:rPr>
              <a:t> </a:t>
            </a:r>
            <a:r>
              <a:rPr lang="en-ID" sz="1600" dirty="0" err="1">
                <a:solidFill>
                  <a:schemeClr val="tx1"/>
                </a:solidFill>
              </a:rPr>
              <a:t>membangun</a:t>
            </a:r>
            <a:r>
              <a:rPr lang="en-ID" sz="1600" dirty="0">
                <a:solidFill>
                  <a:schemeClr val="tx1"/>
                </a:solidFill>
              </a:rPr>
              <a:t> </a:t>
            </a:r>
            <a:r>
              <a:rPr lang="en-ID" sz="1600" dirty="0" err="1">
                <a:solidFill>
                  <a:schemeClr val="tx1"/>
                </a:solidFill>
              </a:rPr>
              <a:t>usaha</a:t>
            </a:r>
            <a:r>
              <a:rPr lang="en-ID" sz="1600" dirty="0">
                <a:solidFill>
                  <a:schemeClr val="tx1"/>
                </a:solidFill>
              </a:rPr>
              <a:t> </a:t>
            </a:r>
            <a:r>
              <a:rPr lang="en-ID" sz="1600" dirty="0" err="1">
                <a:solidFill>
                  <a:schemeClr val="tx1"/>
                </a:solidFill>
              </a:rPr>
              <a:t>sendiri</a:t>
            </a:r>
            <a:r>
              <a:rPr lang="en-ID" sz="1600" dirty="0">
                <a:solidFill>
                  <a:schemeClr val="tx1"/>
                </a:solidFill>
              </a:rPr>
              <a:t>. </a:t>
            </a:r>
            <a:r>
              <a:rPr lang="en-ID" sz="1600" dirty="0" err="1">
                <a:solidFill>
                  <a:schemeClr val="tx1"/>
                </a:solidFill>
              </a:rPr>
              <a:t>Dengan</a:t>
            </a:r>
            <a:r>
              <a:rPr lang="en-ID" sz="1600" dirty="0">
                <a:solidFill>
                  <a:schemeClr val="tx1"/>
                </a:solidFill>
              </a:rPr>
              <a:t> </a:t>
            </a:r>
            <a:r>
              <a:rPr lang="en-ID" sz="1600" dirty="0" err="1">
                <a:solidFill>
                  <a:schemeClr val="tx1"/>
                </a:solidFill>
              </a:rPr>
              <a:t>menumbuhkan</a:t>
            </a:r>
            <a:r>
              <a:rPr lang="en-ID" sz="1600" dirty="0">
                <a:solidFill>
                  <a:schemeClr val="tx1"/>
                </a:solidFill>
              </a:rPr>
              <a:t> </a:t>
            </a:r>
            <a:r>
              <a:rPr lang="en-ID" sz="1600" dirty="0" err="1">
                <a:solidFill>
                  <a:schemeClr val="tx1"/>
                </a:solidFill>
              </a:rPr>
              <a:t>sikap</a:t>
            </a:r>
            <a:r>
              <a:rPr lang="en-ID" sz="1600" dirty="0">
                <a:solidFill>
                  <a:schemeClr val="tx1"/>
                </a:solidFill>
              </a:rPr>
              <a:t> mental </a:t>
            </a:r>
            <a:r>
              <a:rPr lang="en-ID" sz="1600" dirty="0" err="1">
                <a:solidFill>
                  <a:schemeClr val="tx1"/>
                </a:solidFill>
              </a:rPr>
              <a:t>wirausaha</a:t>
            </a:r>
            <a:r>
              <a:rPr lang="en-ID" sz="1600" dirty="0">
                <a:solidFill>
                  <a:schemeClr val="tx1"/>
                </a:solidFill>
              </a:rPr>
              <a:t> </a:t>
            </a:r>
            <a:r>
              <a:rPr lang="en-ID" sz="1600" dirty="0" err="1">
                <a:solidFill>
                  <a:schemeClr val="tx1"/>
                </a:solidFill>
              </a:rPr>
              <a:t>sejak</a:t>
            </a:r>
            <a:r>
              <a:rPr lang="en-ID" sz="1600" dirty="0">
                <a:solidFill>
                  <a:schemeClr val="tx1"/>
                </a:solidFill>
              </a:rPr>
              <a:t> </a:t>
            </a:r>
            <a:r>
              <a:rPr lang="en-ID" sz="1600" dirty="0" err="1">
                <a:solidFill>
                  <a:schemeClr val="tx1"/>
                </a:solidFill>
              </a:rPr>
              <a:t>dini</a:t>
            </a:r>
            <a:r>
              <a:rPr lang="en-ID" sz="1600" dirty="0">
                <a:solidFill>
                  <a:schemeClr val="tx1"/>
                </a:solidFill>
              </a:rPr>
              <a:t>—</a:t>
            </a:r>
            <a:r>
              <a:rPr lang="en-ID" sz="1600" dirty="0" err="1">
                <a:solidFill>
                  <a:schemeClr val="tx1"/>
                </a:solidFill>
              </a:rPr>
              <a:t>seperti</a:t>
            </a:r>
            <a:r>
              <a:rPr lang="en-ID" sz="1600" dirty="0">
                <a:solidFill>
                  <a:schemeClr val="tx1"/>
                </a:solidFill>
              </a:rPr>
              <a:t> </a:t>
            </a:r>
            <a:r>
              <a:rPr lang="en-ID" sz="1600" dirty="0" err="1">
                <a:solidFill>
                  <a:schemeClr val="tx1"/>
                </a:solidFill>
              </a:rPr>
              <a:t>percaya</a:t>
            </a:r>
            <a:r>
              <a:rPr lang="en-ID" sz="1600" dirty="0">
                <a:solidFill>
                  <a:schemeClr val="tx1"/>
                </a:solidFill>
              </a:rPr>
              <a:t> </a:t>
            </a:r>
            <a:r>
              <a:rPr lang="en-ID" sz="1600" dirty="0" err="1">
                <a:solidFill>
                  <a:schemeClr val="tx1"/>
                </a:solidFill>
              </a:rPr>
              <a:t>diri</a:t>
            </a:r>
            <a:r>
              <a:rPr lang="en-ID" sz="1600" dirty="0">
                <a:solidFill>
                  <a:schemeClr val="tx1"/>
                </a:solidFill>
              </a:rPr>
              <a:t>, </a:t>
            </a:r>
            <a:r>
              <a:rPr lang="en-ID" sz="1600" dirty="0" err="1">
                <a:solidFill>
                  <a:schemeClr val="tx1"/>
                </a:solidFill>
              </a:rPr>
              <a:t>disiplin</a:t>
            </a:r>
            <a:r>
              <a:rPr lang="en-ID" sz="1600" dirty="0">
                <a:solidFill>
                  <a:schemeClr val="tx1"/>
                </a:solidFill>
              </a:rPr>
              <a:t>, </a:t>
            </a:r>
            <a:r>
              <a:rPr lang="en-ID" sz="1600" dirty="0" err="1">
                <a:solidFill>
                  <a:schemeClr val="tx1"/>
                </a:solidFill>
              </a:rPr>
              <a:t>ulet</a:t>
            </a:r>
            <a:r>
              <a:rPr lang="en-ID" sz="1600" dirty="0">
                <a:solidFill>
                  <a:schemeClr val="tx1"/>
                </a:solidFill>
              </a:rPr>
              <a:t>, </a:t>
            </a:r>
            <a:r>
              <a:rPr lang="en-ID" sz="1600" dirty="0" err="1">
                <a:solidFill>
                  <a:schemeClr val="tx1"/>
                </a:solidFill>
              </a:rPr>
              <a:t>kreatif</a:t>
            </a:r>
            <a:r>
              <a:rPr lang="en-ID" sz="1600" dirty="0">
                <a:solidFill>
                  <a:schemeClr val="tx1"/>
                </a:solidFill>
              </a:rPr>
              <a:t>, </a:t>
            </a:r>
            <a:r>
              <a:rPr lang="en-ID" sz="1600" dirty="0" err="1">
                <a:solidFill>
                  <a:schemeClr val="tx1"/>
                </a:solidFill>
              </a:rPr>
              <a:t>serta</a:t>
            </a:r>
            <a:r>
              <a:rPr lang="en-ID" sz="1600" dirty="0">
                <a:solidFill>
                  <a:schemeClr val="tx1"/>
                </a:solidFill>
              </a:rPr>
              <a:t> </a:t>
            </a:r>
            <a:r>
              <a:rPr lang="en-ID" sz="1600" dirty="0" err="1">
                <a:solidFill>
                  <a:schemeClr val="tx1"/>
                </a:solidFill>
              </a:rPr>
              <a:t>mampu</a:t>
            </a:r>
            <a:r>
              <a:rPr lang="en-ID" sz="1600" dirty="0">
                <a:solidFill>
                  <a:schemeClr val="tx1"/>
                </a:solidFill>
              </a:rPr>
              <a:t> </a:t>
            </a:r>
            <a:r>
              <a:rPr lang="en-ID" sz="1600" dirty="0" err="1">
                <a:solidFill>
                  <a:schemeClr val="tx1"/>
                </a:solidFill>
              </a:rPr>
              <a:t>memanfaatkan</a:t>
            </a:r>
            <a:r>
              <a:rPr lang="en-ID" sz="1600" dirty="0">
                <a:solidFill>
                  <a:schemeClr val="tx1"/>
                </a:solidFill>
              </a:rPr>
              <a:t> </a:t>
            </a:r>
            <a:r>
              <a:rPr lang="en-ID" sz="1600" dirty="0" err="1">
                <a:solidFill>
                  <a:schemeClr val="tx1"/>
                </a:solidFill>
              </a:rPr>
              <a:t>peluang</a:t>
            </a:r>
            <a:r>
              <a:rPr lang="en-ID" sz="1600" dirty="0">
                <a:solidFill>
                  <a:schemeClr val="tx1"/>
                </a:solidFill>
              </a:rPr>
              <a:t>—</a:t>
            </a:r>
            <a:r>
              <a:rPr lang="en-ID" sz="1600" dirty="0" err="1">
                <a:solidFill>
                  <a:schemeClr val="tx1"/>
                </a:solidFill>
              </a:rPr>
              <a:t>maka</a:t>
            </a:r>
            <a:r>
              <a:rPr lang="en-ID" sz="1600" dirty="0">
                <a:solidFill>
                  <a:schemeClr val="tx1"/>
                </a:solidFill>
              </a:rPr>
              <a:t> </a:t>
            </a:r>
            <a:r>
              <a:rPr lang="en-ID" sz="1600" dirty="0" err="1">
                <a:solidFill>
                  <a:schemeClr val="tx1"/>
                </a:solidFill>
              </a:rPr>
              <a:t>generasi</a:t>
            </a:r>
            <a:r>
              <a:rPr lang="en-ID" sz="1600" dirty="0">
                <a:solidFill>
                  <a:schemeClr val="tx1"/>
                </a:solidFill>
              </a:rPr>
              <a:t> </a:t>
            </a:r>
            <a:r>
              <a:rPr lang="en-ID" sz="1600" dirty="0" err="1">
                <a:solidFill>
                  <a:schemeClr val="tx1"/>
                </a:solidFill>
              </a:rPr>
              <a:t>muda</a:t>
            </a:r>
            <a:r>
              <a:rPr lang="en-ID" sz="1600" dirty="0">
                <a:solidFill>
                  <a:schemeClr val="tx1"/>
                </a:solidFill>
              </a:rPr>
              <a:t> </a:t>
            </a:r>
            <a:r>
              <a:rPr lang="en-ID" sz="1600" dirty="0" err="1">
                <a:solidFill>
                  <a:schemeClr val="tx1"/>
                </a:solidFill>
              </a:rPr>
              <a:t>akan</a:t>
            </a:r>
            <a:r>
              <a:rPr lang="en-ID" sz="1600" dirty="0">
                <a:solidFill>
                  <a:schemeClr val="tx1"/>
                </a:solidFill>
              </a:rPr>
              <a:t> </a:t>
            </a:r>
            <a:r>
              <a:rPr lang="en-ID" sz="1600" dirty="0" err="1">
                <a:solidFill>
                  <a:schemeClr val="tx1"/>
                </a:solidFill>
              </a:rPr>
              <a:t>lebih</a:t>
            </a:r>
            <a:r>
              <a:rPr lang="en-ID" sz="1600" dirty="0">
                <a:solidFill>
                  <a:schemeClr val="tx1"/>
                </a:solidFill>
              </a:rPr>
              <a:t> </a:t>
            </a:r>
            <a:r>
              <a:rPr lang="en-ID" sz="1600" dirty="0" err="1">
                <a:solidFill>
                  <a:schemeClr val="tx1"/>
                </a:solidFill>
              </a:rPr>
              <a:t>siap</a:t>
            </a:r>
            <a:r>
              <a:rPr lang="en-ID" sz="1600" dirty="0">
                <a:solidFill>
                  <a:schemeClr val="tx1"/>
                </a:solidFill>
              </a:rPr>
              <a:t> </a:t>
            </a:r>
            <a:r>
              <a:rPr lang="en-ID" sz="1600" dirty="0" err="1">
                <a:solidFill>
                  <a:schemeClr val="tx1"/>
                </a:solidFill>
              </a:rPr>
              <a:t>menghadapi</a:t>
            </a:r>
            <a:r>
              <a:rPr lang="en-ID" sz="1600" dirty="0">
                <a:solidFill>
                  <a:schemeClr val="tx1"/>
                </a:solidFill>
              </a:rPr>
              <a:t> </a:t>
            </a:r>
            <a:r>
              <a:rPr lang="en-ID" sz="1600" dirty="0" err="1">
                <a:solidFill>
                  <a:schemeClr val="tx1"/>
                </a:solidFill>
              </a:rPr>
              <a:t>persaingan</a:t>
            </a:r>
            <a:r>
              <a:rPr lang="en-ID" sz="1600" dirty="0">
                <a:solidFill>
                  <a:schemeClr val="tx1"/>
                </a:solidFill>
              </a:rPr>
              <a:t> dan </a:t>
            </a:r>
            <a:r>
              <a:rPr lang="en-ID" sz="1600" dirty="0" err="1">
                <a:solidFill>
                  <a:schemeClr val="tx1"/>
                </a:solidFill>
              </a:rPr>
              <a:t>menjadi</a:t>
            </a:r>
            <a:r>
              <a:rPr lang="en-ID" sz="1600" dirty="0">
                <a:solidFill>
                  <a:schemeClr val="tx1"/>
                </a:solidFill>
              </a:rPr>
              <a:t> </a:t>
            </a:r>
            <a:r>
              <a:rPr lang="en-ID" sz="1600" dirty="0" err="1">
                <a:solidFill>
                  <a:schemeClr val="tx1"/>
                </a:solidFill>
              </a:rPr>
              <a:t>bagian</a:t>
            </a:r>
            <a:r>
              <a:rPr lang="en-ID" sz="1600" dirty="0">
                <a:solidFill>
                  <a:schemeClr val="tx1"/>
                </a:solidFill>
              </a:rPr>
              <a:t> </a:t>
            </a:r>
            <a:r>
              <a:rPr lang="en-ID" sz="1600" dirty="0" err="1">
                <a:solidFill>
                  <a:schemeClr val="tx1"/>
                </a:solidFill>
              </a:rPr>
              <a:t>dari</a:t>
            </a:r>
            <a:r>
              <a:rPr lang="en-ID" sz="1600" dirty="0">
                <a:solidFill>
                  <a:schemeClr val="tx1"/>
                </a:solidFill>
              </a:rPr>
              <a:t> </a:t>
            </a:r>
            <a:r>
              <a:rPr lang="en-ID" sz="1600" dirty="0" err="1">
                <a:solidFill>
                  <a:schemeClr val="tx1"/>
                </a:solidFill>
              </a:rPr>
              <a:t>penggerak</a:t>
            </a:r>
            <a:r>
              <a:rPr lang="en-ID" sz="1600" dirty="0">
                <a:solidFill>
                  <a:schemeClr val="tx1"/>
                </a:solidFill>
              </a:rPr>
              <a:t> </a:t>
            </a:r>
            <a:r>
              <a:rPr lang="en-ID" sz="1600" dirty="0" err="1">
                <a:solidFill>
                  <a:schemeClr val="tx1"/>
                </a:solidFill>
              </a:rPr>
              <a:t>ekonomi</a:t>
            </a:r>
            <a:r>
              <a:rPr lang="en-ID" sz="1600" dirty="0">
                <a:solidFill>
                  <a:schemeClr val="tx1"/>
                </a:solidFill>
              </a:rPr>
              <a:t> </a:t>
            </a:r>
            <a:r>
              <a:rPr lang="en-ID" sz="1600" dirty="0" err="1">
                <a:solidFill>
                  <a:schemeClr val="tx1"/>
                </a:solidFill>
              </a:rPr>
              <a:t>bangsa</a:t>
            </a:r>
            <a:r>
              <a:rPr lang="en-ID" sz="1600" dirty="0">
                <a:solidFill>
                  <a:schemeClr val="tx1"/>
                </a:solidFill>
              </a:rPr>
              <a:t>.</a:t>
            </a:r>
          </a:p>
        </p:txBody>
      </p:sp>
      <p:sp>
        <p:nvSpPr>
          <p:cNvPr id="3076" name="Google Shape;3076;p71">
            <a:extLst>
              <a:ext uri="{FF2B5EF4-FFF2-40B4-BE49-F238E27FC236}">
                <a16:creationId xmlns:a16="http://schemas.microsoft.com/office/drawing/2014/main" id="{74EE17D7-7F91-E295-F794-DA0FFC17E5F2}"/>
              </a:ext>
            </a:extLst>
          </p:cNvPr>
          <p:cNvSpPr/>
          <p:nvPr/>
        </p:nvSpPr>
        <p:spPr>
          <a:xfrm rot="10800000" flipH="1">
            <a:off x="3644100" y="4914963"/>
            <a:ext cx="1855800" cy="1200900"/>
          </a:xfrm>
          <a:prstGeom prst="pie">
            <a:avLst>
              <a:gd name="adj1" fmla="val 0"/>
              <a:gd name="adj2" fmla="val 10831237"/>
            </a:avLst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078" name="Google Shape;3078;p71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FDF6B798-C393-995A-4AC0-AE33810C5F42}"/>
              </a:ext>
            </a:extLst>
          </p:cNvPr>
          <p:cNvSpPr/>
          <p:nvPr/>
        </p:nvSpPr>
        <p:spPr>
          <a:xfrm>
            <a:off x="4619550" y="4724204"/>
            <a:ext cx="438300" cy="415800"/>
          </a:xfrm>
          <a:prstGeom prst="roundRect">
            <a:avLst>
              <a:gd name="adj" fmla="val 16667"/>
            </a:avLst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080" name="Google Shape;3080;p71">
            <a:extLst>
              <a:ext uri="{FF2B5EF4-FFF2-40B4-BE49-F238E27FC236}">
                <a16:creationId xmlns:a16="http://schemas.microsoft.com/office/drawing/2014/main" id="{332373FE-3BFE-22DF-CABD-024D9B51BD54}"/>
              </a:ext>
            </a:extLst>
          </p:cNvPr>
          <p:cNvSpPr/>
          <p:nvPr/>
        </p:nvSpPr>
        <p:spPr>
          <a:xfrm>
            <a:off x="4736475" y="4970986"/>
            <a:ext cx="131407" cy="152436"/>
          </a:xfrm>
          <a:custGeom>
            <a:avLst/>
            <a:gdLst/>
            <a:ahLst/>
            <a:cxnLst/>
            <a:rect l="l" t="t" r="r" b="b"/>
            <a:pathLst>
              <a:path w="14257" h="23207" extrusionOk="0">
                <a:moveTo>
                  <a:pt x="2654" y="1"/>
                </a:moveTo>
                <a:lnTo>
                  <a:pt x="2391" y="30"/>
                </a:lnTo>
                <a:lnTo>
                  <a:pt x="2158" y="59"/>
                </a:lnTo>
                <a:lnTo>
                  <a:pt x="1896" y="118"/>
                </a:lnTo>
                <a:lnTo>
                  <a:pt x="1662" y="205"/>
                </a:lnTo>
                <a:lnTo>
                  <a:pt x="1429" y="322"/>
                </a:lnTo>
                <a:lnTo>
                  <a:pt x="1196" y="438"/>
                </a:lnTo>
                <a:lnTo>
                  <a:pt x="992" y="613"/>
                </a:lnTo>
                <a:lnTo>
                  <a:pt x="788" y="788"/>
                </a:lnTo>
                <a:lnTo>
                  <a:pt x="613" y="992"/>
                </a:lnTo>
                <a:lnTo>
                  <a:pt x="438" y="1196"/>
                </a:lnTo>
                <a:lnTo>
                  <a:pt x="321" y="1429"/>
                </a:lnTo>
                <a:lnTo>
                  <a:pt x="205" y="1663"/>
                </a:lnTo>
                <a:lnTo>
                  <a:pt x="117" y="1896"/>
                </a:lnTo>
                <a:lnTo>
                  <a:pt x="59" y="2158"/>
                </a:lnTo>
                <a:lnTo>
                  <a:pt x="30" y="2391"/>
                </a:lnTo>
                <a:lnTo>
                  <a:pt x="1" y="2654"/>
                </a:lnTo>
                <a:lnTo>
                  <a:pt x="30" y="2916"/>
                </a:lnTo>
                <a:lnTo>
                  <a:pt x="59" y="3149"/>
                </a:lnTo>
                <a:lnTo>
                  <a:pt x="117" y="3412"/>
                </a:lnTo>
                <a:lnTo>
                  <a:pt x="205" y="3645"/>
                </a:lnTo>
                <a:lnTo>
                  <a:pt x="321" y="3878"/>
                </a:lnTo>
                <a:lnTo>
                  <a:pt x="438" y="4111"/>
                </a:lnTo>
                <a:lnTo>
                  <a:pt x="613" y="4315"/>
                </a:lnTo>
                <a:lnTo>
                  <a:pt x="788" y="4520"/>
                </a:lnTo>
                <a:lnTo>
                  <a:pt x="7872" y="11604"/>
                </a:lnTo>
                <a:lnTo>
                  <a:pt x="788" y="18717"/>
                </a:lnTo>
                <a:lnTo>
                  <a:pt x="613" y="18921"/>
                </a:lnTo>
                <a:lnTo>
                  <a:pt x="438" y="19125"/>
                </a:lnTo>
                <a:lnTo>
                  <a:pt x="321" y="19358"/>
                </a:lnTo>
                <a:lnTo>
                  <a:pt x="205" y="19591"/>
                </a:lnTo>
                <a:lnTo>
                  <a:pt x="117" y="19824"/>
                </a:lnTo>
                <a:lnTo>
                  <a:pt x="59" y="20087"/>
                </a:lnTo>
                <a:lnTo>
                  <a:pt x="30" y="20320"/>
                </a:lnTo>
                <a:lnTo>
                  <a:pt x="1" y="20582"/>
                </a:lnTo>
                <a:lnTo>
                  <a:pt x="30" y="20845"/>
                </a:lnTo>
                <a:lnTo>
                  <a:pt x="59" y="21078"/>
                </a:lnTo>
                <a:lnTo>
                  <a:pt x="117" y="21340"/>
                </a:lnTo>
                <a:lnTo>
                  <a:pt x="205" y="21574"/>
                </a:lnTo>
                <a:lnTo>
                  <a:pt x="321" y="21807"/>
                </a:lnTo>
                <a:lnTo>
                  <a:pt x="438" y="22040"/>
                </a:lnTo>
                <a:lnTo>
                  <a:pt x="613" y="22244"/>
                </a:lnTo>
                <a:lnTo>
                  <a:pt x="788" y="22448"/>
                </a:lnTo>
                <a:lnTo>
                  <a:pt x="992" y="22623"/>
                </a:lnTo>
                <a:lnTo>
                  <a:pt x="1196" y="22798"/>
                </a:lnTo>
                <a:lnTo>
                  <a:pt x="1429" y="22915"/>
                </a:lnTo>
                <a:lnTo>
                  <a:pt x="1662" y="23031"/>
                </a:lnTo>
                <a:lnTo>
                  <a:pt x="1896" y="23119"/>
                </a:lnTo>
                <a:lnTo>
                  <a:pt x="2158" y="23177"/>
                </a:lnTo>
                <a:lnTo>
                  <a:pt x="2391" y="23206"/>
                </a:lnTo>
                <a:lnTo>
                  <a:pt x="2916" y="23206"/>
                </a:lnTo>
                <a:lnTo>
                  <a:pt x="3149" y="23177"/>
                </a:lnTo>
                <a:lnTo>
                  <a:pt x="3412" y="23119"/>
                </a:lnTo>
                <a:lnTo>
                  <a:pt x="3645" y="23031"/>
                </a:lnTo>
                <a:lnTo>
                  <a:pt x="3878" y="22915"/>
                </a:lnTo>
                <a:lnTo>
                  <a:pt x="4111" y="22798"/>
                </a:lnTo>
                <a:lnTo>
                  <a:pt x="4315" y="22623"/>
                </a:lnTo>
                <a:lnTo>
                  <a:pt x="4519" y="22448"/>
                </a:lnTo>
                <a:lnTo>
                  <a:pt x="13469" y="13498"/>
                </a:lnTo>
                <a:lnTo>
                  <a:pt x="13673" y="13294"/>
                </a:lnTo>
                <a:lnTo>
                  <a:pt x="13819" y="13061"/>
                </a:lnTo>
                <a:lnTo>
                  <a:pt x="13935" y="12857"/>
                </a:lnTo>
                <a:lnTo>
                  <a:pt x="14052" y="12624"/>
                </a:lnTo>
                <a:lnTo>
                  <a:pt x="14140" y="12361"/>
                </a:lnTo>
                <a:lnTo>
                  <a:pt x="14198" y="12128"/>
                </a:lnTo>
                <a:lnTo>
                  <a:pt x="14227" y="11866"/>
                </a:lnTo>
                <a:lnTo>
                  <a:pt x="14256" y="11604"/>
                </a:lnTo>
                <a:lnTo>
                  <a:pt x="14227" y="11370"/>
                </a:lnTo>
                <a:lnTo>
                  <a:pt x="14198" y="11108"/>
                </a:lnTo>
                <a:lnTo>
                  <a:pt x="14140" y="10875"/>
                </a:lnTo>
                <a:lnTo>
                  <a:pt x="14052" y="10612"/>
                </a:lnTo>
                <a:lnTo>
                  <a:pt x="13935" y="10379"/>
                </a:lnTo>
                <a:lnTo>
                  <a:pt x="13819" y="10175"/>
                </a:lnTo>
                <a:lnTo>
                  <a:pt x="13673" y="9942"/>
                </a:lnTo>
                <a:lnTo>
                  <a:pt x="13469" y="9738"/>
                </a:lnTo>
                <a:lnTo>
                  <a:pt x="4519" y="788"/>
                </a:lnTo>
                <a:lnTo>
                  <a:pt x="4315" y="613"/>
                </a:lnTo>
                <a:lnTo>
                  <a:pt x="4111" y="438"/>
                </a:lnTo>
                <a:lnTo>
                  <a:pt x="3878" y="322"/>
                </a:lnTo>
                <a:lnTo>
                  <a:pt x="3645" y="205"/>
                </a:lnTo>
                <a:lnTo>
                  <a:pt x="3412" y="118"/>
                </a:lnTo>
                <a:lnTo>
                  <a:pt x="3149" y="59"/>
                </a:lnTo>
                <a:lnTo>
                  <a:pt x="2916" y="30"/>
                </a:lnTo>
                <a:lnTo>
                  <a:pt x="2654" y="1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081" name="Google Shape;3081;p71">
            <a:extLst>
              <a:ext uri="{FF2B5EF4-FFF2-40B4-BE49-F238E27FC236}">
                <a16:creationId xmlns:a16="http://schemas.microsoft.com/office/drawing/2014/main" id="{1C7A67DB-BFAB-A1E6-0B8F-7E5742E52D8C}"/>
              </a:ext>
            </a:extLst>
          </p:cNvPr>
          <p:cNvSpPr/>
          <p:nvPr/>
        </p:nvSpPr>
        <p:spPr>
          <a:xfrm>
            <a:off x="4835103" y="4970986"/>
            <a:ext cx="131398" cy="152436"/>
          </a:xfrm>
          <a:custGeom>
            <a:avLst/>
            <a:gdLst/>
            <a:ahLst/>
            <a:cxnLst/>
            <a:rect l="l" t="t" r="r" b="b"/>
            <a:pathLst>
              <a:path w="14256" h="23207" extrusionOk="0">
                <a:moveTo>
                  <a:pt x="2653" y="1"/>
                </a:moveTo>
                <a:lnTo>
                  <a:pt x="2391" y="30"/>
                </a:lnTo>
                <a:lnTo>
                  <a:pt x="2129" y="59"/>
                </a:lnTo>
                <a:lnTo>
                  <a:pt x="1895" y="118"/>
                </a:lnTo>
                <a:lnTo>
                  <a:pt x="1662" y="205"/>
                </a:lnTo>
                <a:lnTo>
                  <a:pt x="1429" y="322"/>
                </a:lnTo>
                <a:lnTo>
                  <a:pt x="1196" y="438"/>
                </a:lnTo>
                <a:lnTo>
                  <a:pt x="963" y="613"/>
                </a:lnTo>
                <a:lnTo>
                  <a:pt x="788" y="788"/>
                </a:lnTo>
                <a:lnTo>
                  <a:pt x="584" y="992"/>
                </a:lnTo>
                <a:lnTo>
                  <a:pt x="438" y="1196"/>
                </a:lnTo>
                <a:lnTo>
                  <a:pt x="292" y="1429"/>
                </a:lnTo>
                <a:lnTo>
                  <a:pt x="205" y="1663"/>
                </a:lnTo>
                <a:lnTo>
                  <a:pt x="117" y="1896"/>
                </a:lnTo>
                <a:lnTo>
                  <a:pt x="59" y="2158"/>
                </a:lnTo>
                <a:lnTo>
                  <a:pt x="1" y="2391"/>
                </a:lnTo>
                <a:lnTo>
                  <a:pt x="1" y="2654"/>
                </a:lnTo>
                <a:lnTo>
                  <a:pt x="1" y="2916"/>
                </a:lnTo>
                <a:lnTo>
                  <a:pt x="59" y="3149"/>
                </a:lnTo>
                <a:lnTo>
                  <a:pt x="117" y="3412"/>
                </a:lnTo>
                <a:lnTo>
                  <a:pt x="205" y="3645"/>
                </a:lnTo>
                <a:lnTo>
                  <a:pt x="292" y="3878"/>
                </a:lnTo>
                <a:lnTo>
                  <a:pt x="438" y="4111"/>
                </a:lnTo>
                <a:lnTo>
                  <a:pt x="584" y="4315"/>
                </a:lnTo>
                <a:lnTo>
                  <a:pt x="788" y="4520"/>
                </a:lnTo>
                <a:lnTo>
                  <a:pt x="7872" y="11604"/>
                </a:lnTo>
                <a:lnTo>
                  <a:pt x="788" y="18717"/>
                </a:lnTo>
                <a:lnTo>
                  <a:pt x="584" y="18921"/>
                </a:lnTo>
                <a:lnTo>
                  <a:pt x="438" y="19125"/>
                </a:lnTo>
                <a:lnTo>
                  <a:pt x="292" y="19358"/>
                </a:lnTo>
                <a:lnTo>
                  <a:pt x="205" y="19591"/>
                </a:lnTo>
                <a:lnTo>
                  <a:pt x="117" y="19824"/>
                </a:lnTo>
                <a:lnTo>
                  <a:pt x="59" y="20087"/>
                </a:lnTo>
                <a:lnTo>
                  <a:pt x="1" y="20320"/>
                </a:lnTo>
                <a:lnTo>
                  <a:pt x="1" y="20582"/>
                </a:lnTo>
                <a:lnTo>
                  <a:pt x="1" y="20845"/>
                </a:lnTo>
                <a:lnTo>
                  <a:pt x="59" y="21078"/>
                </a:lnTo>
                <a:lnTo>
                  <a:pt x="117" y="21340"/>
                </a:lnTo>
                <a:lnTo>
                  <a:pt x="205" y="21574"/>
                </a:lnTo>
                <a:lnTo>
                  <a:pt x="292" y="21807"/>
                </a:lnTo>
                <a:lnTo>
                  <a:pt x="438" y="22040"/>
                </a:lnTo>
                <a:lnTo>
                  <a:pt x="584" y="22244"/>
                </a:lnTo>
                <a:lnTo>
                  <a:pt x="788" y="22448"/>
                </a:lnTo>
                <a:lnTo>
                  <a:pt x="963" y="22623"/>
                </a:lnTo>
                <a:lnTo>
                  <a:pt x="1196" y="22798"/>
                </a:lnTo>
                <a:lnTo>
                  <a:pt x="1429" y="22915"/>
                </a:lnTo>
                <a:lnTo>
                  <a:pt x="1662" y="23031"/>
                </a:lnTo>
                <a:lnTo>
                  <a:pt x="1895" y="23119"/>
                </a:lnTo>
                <a:lnTo>
                  <a:pt x="2129" y="23177"/>
                </a:lnTo>
                <a:lnTo>
                  <a:pt x="2391" y="23206"/>
                </a:lnTo>
                <a:lnTo>
                  <a:pt x="2887" y="23206"/>
                </a:lnTo>
                <a:lnTo>
                  <a:pt x="3149" y="23177"/>
                </a:lnTo>
                <a:lnTo>
                  <a:pt x="3382" y="23119"/>
                </a:lnTo>
                <a:lnTo>
                  <a:pt x="3645" y="23031"/>
                </a:lnTo>
                <a:lnTo>
                  <a:pt x="3878" y="22915"/>
                </a:lnTo>
                <a:lnTo>
                  <a:pt x="4082" y="22798"/>
                </a:lnTo>
                <a:lnTo>
                  <a:pt x="4315" y="22623"/>
                </a:lnTo>
                <a:lnTo>
                  <a:pt x="4519" y="22448"/>
                </a:lnTo>
                <a:lnTo>
                  <a:pt x="13469" y="13498"/>
                </a:lnTo>
                <a:lnTo>
                  <a:pt x="13644" y="13294"/>
                </a:lnTo>
                <a:lnTo>
                  <a:pt x="13819" y="13061"/>
                </a:lnTo>
                <a:lnTo>
                  <a:pt x="13935" y="12857"/>
                </a:lnTo>
                <a:lnTo>
                  <a:pt x="14052" y="12624"/>
                </a:lnTo>
                <a:lnTo>
                  <a:pt x="14139" y="12361"/>
                </a:lnTo>
                <a:lnTo>
                  <a:pt x="14198" y="12128"/>
                </a:lnTo>
                <a:lnTo>
                  <a:pt x="14227" y="11866"/>
                </a:lnTo>
                <a:lnTo>
                  <a:pt x="14256" y="11604"/>
                </a:lnTo>
                <a:lnTo>
                  <a:pt x="14227" y="11370"/>
                </a:lnTo>
                <a:lnTo>
                  <a:pt x="14198" y="11108"/>
                </a:lnTo>
                <a:lnTo>
                  <a:pt x="14139" y="10875"/>
                </a:lnTo>
                <a:lnTo>
                  <a:pt x="14052" y="10612"/>
                </a:lnTo>
                <a:lnTo>
                  <a:pt x="13935" y="10379"/>
                </a:lnTo>
                <a:lnTo>
                  <a:pt x="13819" y="10175"/>
                </a:lnTo>
                <a:lnTo>
                  <a:pt x="13644" y="9942"/>
                </a:lnTo>
                <a:lnTo>
                  <a:pt x="13469" y="9738"/>
                </a:lnTo>
                <a:lnTo>
                  <a:pt x="4519" y="788"/>
                </a:lnTo>
                <a:lnTo>
                  <a:pt x="4315" y="613"/>
                </a:lnTo>
                <a:lnTo>
                  <a:pt x="4082" y="438"/>
                </a:lnTo>
                <a:lnTo>
                  <a:pt x="3878" y="322"/>
                </a:lnTo>
                <a:lnTo>
                  <a:pt x="3645" y="205"/>
                </a:lnTo>
                <a:lnTo>
                  <a:pt x="3382" y="118"/>
                </a:lnTo>
                <a:lnTo>
                  <a:pt x="3149" y="59"/>
                </a:lnTo>
                <a:lnTo>
                  <a:pt x="2887" y="30"/>
                </a:lnTo>
                <a:lnTo>
                  <a:pt x="2653" y="1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" name="Google Shape;3078;p71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8C53AEAE-73FA-95E6-DE12-161FADE3769C}"/>
              </a:ext>
            </a:extLst>
          </p:cNvPr>
          <p:cNvSpPr/>
          <p:nvPr/>
        </p:nvSpPr>
        <p:spPr>
          <a:xfrm>
            <a:off x="4771950" y="4912700"/>
            <a:ext cx="438300" cy="415800"/>
          </a:xfrm>
          <a:prstGeom prst="roundRect">
            <a:avLst>
              <a:gd name="adj" fmla="val 16667"/>
            </a:avLst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" name="Google Shape;3080;p71">
            <a:extLst>
              <a:ext uri="{FF2B5EF4-FFF2-40B4-BE49-F238E27FC236}">
                <a16:creationId xmlns:a16="http://schemas.microsoft.com/office/drawing/2014/main" id="{895E8217-AA4C-F635-3565-B2FC6957E89D}"/>
              </a:ext>
            </a:extLst>
          </p:cNvPr>
          <p:cNvSpPr/>
          <p:nvPr/>
        </p:nvSpPr>
        <p:spPr>
          <a:xfrm flipH="1">
            <a:off x="4228118" y="4983017"/>
            <a:ext cx="131407" cy="152436"/>
          </a:xfrm>
          <a:custGeom>
            <a:avLst/>
            <a:gdLst/>
            <a:ahLst/>
            <a:cxnLst/>
            <a:rect l="l" t="t" r="r" b="b"/>
            <a:pathLst>
              <a:path w="14257" h="23207" extrusionOk="0">
                <a:moveTo>
                  <a:pt x="2654" y="1"/>
                </a:moveTo>
                <a:lnTo>
                  <a:pt x="2391" y="30"/>
                </a:lnTo>
                <a:lnTo>
                  <a:pt x="2158" y="59"/>
                </a:lnTo>
                <a:lnTo>
                  <a:pt x="1896" y="118"/>
                </a:lnTo>
                <a:lnTo>
                  <a:pt x="1662" y="205"/>
                </a:lnTo>
                <a:lnTo>
                  <a:pt x="1429" y="322"/>
                </a:lnTo>
                <a:lnTo>
                  <a:pt x="1196" y="438"/>
                </a:lnTo>
                <a:lnTo>
                  <a:pt x="992" y="613"/>
                </a:lnTo>
                <a:lnTo>
                  <a:pt x="788" y="788"/>
                </a:lnTo>
                <a:lnTo>
                  <a:pt x="613" y="992"/>
                </a:lnTo>
                <a:lnTo>
                  <a:pt x="438" y="1196"/>
                </a:lnTo>
                <a:lnTo>
                  <a:pt x="321" y="1429"/>
                </a:lnTo>
                <a:lnTo>
                  <a:pt x="205" y="1663"/>
                </a:lnTo>
                <a:lnTo>
                  <a:pt x="117" y="1896"/>
                </a:lnTo>
                <a:lnTo>
                  <a:pt x="59" y="2158"/>
                </a:lnTo>
                <a:lnTo>
                  <a:pt x="30" y="2391"/>
                </a:lnTo>
                <a:lnTo>
                  <a:pt x="1" y="2654"/>
                </a:lnTo>
                <a:lnTo>
                  <a:pt x="30" y="2916"/>
                </a:lnTo>
                <a:lnTo>
                  <a:pt x="59" y="3149"/>
                </a:lnTo>
                <a:lnTo>
                  <a:pt x="117" y="3412"/>
                </a:lnTo>
                <a:lnTo>
                  <a:pt x="205" y="3645"/>
                </a:lnTo>
                <a:lnTo>
                  <a:pt x="321" y="3878"/>
                </a:lnTo>
                <a:lnTo>
                  <a:pt x="438" y="4111"/>
                </a:lnTo>
                <a:lnTo>
                  <a:pt x="613" y="4315"/>
                </a:lnTo>
                <a:lnTo>
                  <a:pt x="788" y="4520"/>
                </a:lnTo>
                <a:lnTo>
                  <a:pt x="7872" y="11604"/>
                </a:lnTo>
                <a:lnTo>
                  <a:pt x="788" y="18717"/>
                </a:lnTo>
                <a:lnTo>
                  <a:pt x="613" y="18921"/>
                </a:lnTo>
                <a:lnTo>
                  <a:pt x="438" y="19125"/>
                </a:lnTo>
                <a:lnTo>
                  <a:pt x="321" y="19358"/>
                </a:lnTo>
                <a:lnTo>
                  <a:pt x="205" y="19591"/>
                </a:lnTo>
                <a:lnTo>
                  <a:pt x="117" y="19824"/>
                </a:lnTo>
                <a:lnTo>
                  <a:pt x="59" y="20087"/>
                </a:lnTo>
                <a:lnTo>
                  <a:pt x="30" y="20320"/>
                </a:lnTo>
                <a:lnTo>
                  <a:pt x="1" y="20582"/>
                </a:lnTo>
                <a:lnTo>
                  <a:pt x="30" y="20845"/>
                </a:lnTo>
                <a:lnTo>
                  <a:pt x="59" y="21078"/>
                </a:lnTo>
                <a:lnTo>
                  <a:pt x="117" y="21340"/>
                </a:lnTo>
                <a:lnTo>
                  <a:pt x="205" y="21574"/>
                </a:lnTo>
                <a:lnTo>
                  <a:pt x="321" y="21807"/>
                </a:lnTo>
                <a:lnTo>
                  <a:pt x="438" y="22040"/>
                </a:lnTo>
                <a:lnTo>
                  <a:pt x="613" y="22244"/>
                </a:lnTo>
                <a:lnTo>
                  <a:pt x="788" y="22448"/>
                </a:lnTo>
                <a:lnTo>
                  <a:pt x="992" y="22623"/>
                </a:lnTo>
                <a:lnTo>
                  <a:pt x="1196" y="22798"/>
                </a:lnTo>
                <a:lnTo>
                  <a:pt x="1429" y="22915"/>
                </a:lnTo>
                <a:lnTo>
                  <a:pt x="1662" y="23031"/>
                </a:lnTo>
                <a:lnTo>
                  <a:pt x="1896" y="23119"/>
                </a:lnTo>
                <a:lnTo>
                  <a:pt x="2158" y="23177"/>
                </a:lnTo>
                <a:lnTo>
                  <a:pt x="2391" y="23206"/>
                </a:lnTo>
                <a:lnTo>
                  <a:pt x="2916" y="23206"/>
                </a:lnTo>
                <a:lnTo>
                  <a:pt x="3149" y="23177"/>
                </a:lnTo>
                <a:lnTo>
                  <a:pt x="3412" y="23119"/>
                </a:lnTo>
                <a:lnTo>
                  <a:pt x="3645" y="23031"/>
                </a:lnTo>
                <a:lnTo>
                  <a:pt x="3878" y="22915"/>
                </a:lnTo>
                <a:lnTo>
                  <a:pt x="4111" y="22798"/>
                </a:lnTo>
                <a:lnTo>
                  <a:pt x="4315" y="22623"/>
                </a:lnTo>
                <a:lnTo>
                  <a:pt x="4519" y="22448"/>
                </a:lnTo>
                <a:lnTo>
                  <a:pt x="13469" y="13498"/>
                </a:lnTo>
                <a:lnTo>
                  <a:pt x="13673" y="13294"/>
                </a:lnTo>
                <a:lnTo>
                  <a:pt x="13819" y="13061"/>
                </a:lnTo>
                <a:lnTo>
                  <a:pt x="13935" y="12857"/>
                </a:lnTo>
                <a:lnTo>
                  <a:pt x="14052" y="12624"/>
                </a:lnTo>
                <a:lnTo>
                  <a:pt x="14140" y="12361"/>
                </a:lnTo>
                <a:lnTo>
                  <a:pt x="14198" y="12128"/>
                </a:lnTo>
                <a:lnTo>
                  <a:pt x="14227" y="11866"/>
                </a:lnTo>
                <a:lnTo>
                  <a:pt x="14256" y="11604"/>
                </a:lnTo>
                <a:lnTo>
                  <a:pt x="14227" y="11370"/>
                </a:lnTo>
                <a:lnTo>
                  <a:pt x="14198" y="11108"/>
                </a:lnTo>
                <a:lnTo>
                  <a:pt x="14140" y="10875"/>
                </a:lnTo>
                <a:lnTo>
                  <a:pt x="14052" y="10612"/>
                </a:lnTo>
                <a:lnTo>
                  <a:pt x="13935" y="10379"/>
                </a:lnTo>
                <a:lnTo>
                  <a:pt x="13819" y="10175"/>
                </a:lnTo>
                <a:lnTo>
                  <a:pt x="13673" y="9942"/>
                </a:lnTo>
                <a:lnTo>
                  <a:pt x="13469" y="9738"/>
                </a:lnTo>
                <a:lnTo>
                  <a:pt x="4519" y="788"/>
                </a:lnTo>
                <a:lnTo>
                  <a:pt x="4315" y="613"/>
                </a:lnTo>
                <a:lnTo>
                  <a:pt x="4111" y="438"/>
                </a:lnTo>
                <a:lnTo>
                  <a:pt x="3878" y="322"/>
                </a:lnTo>
                <a:lnTo>
                  <a:pt x="3645" y="205"/>
                </a:lnTo>
                <a:lnTo>
                  <a:pt x="3412" y="118"/>
                </a:lnTo>
                <a:lnTo>
                  <a:pt x="3149" y="59"/>
                </a:lnTo>
                <a:lnTo>
                  <a:pt x="2916" y="30"/>
                </a:lnTo>
                <a:lnTo>
                  <a:pt x="2654" y="1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" name="Google Shape;3081;p71">
            <a:extLst>
              <a:ext uri="{FF2B5EF4-FFF2-40B4-BE49-F238E27FC236}">
                <a16:creationId xmlns:a16="http://schemas.microsoft.com/office/drawing/2014/main" id="{F33E790C-2DAD-B599-D117-9FCCC799FCA8}"/>
              </a:ext>
            </a:extLst>
          </p:cNvPr>
          <p:cNvSpPr/>
          <p:nvPr/>
        </p:nvSpPr>
        <p:spPr>
          <a:xfrm flipH="1">
            <a:off x="4129499" y="4983017"/>
            <a:ext cx="131398" cy="152436"/>
          </a:xfrm>
          <a:custGeom>
            <a:avLst/>
            <a:gdLst/>
            <a:ahLst/>
            <a:cxnLst/>
            <a:rect l="l" t="t" r="r" b="b"/>
            <a:pathLst>
              <a:path w="14256" h="23207" extrusionOk="0">
                <a:moveTo>
                  <a:pt x="2653" y="1"/>
                </a:moveTo>
                <a:lnTo>
                  <a:pt x="2391" y="30"/>
                </a:lnTo>
                <a:lnTo>
                  <a:pt x="2129" y="59"/>
                </a:lnTo>
                <a:lnTo>
                  <a:pt x="1895" y="118"/>
                </a:lnTo>
                <a:lnTo>
                  <a:pt x="1662" y="205"/>
                </a:lnTo>
                <a:lnTo>
                  <a:pt x="1429" y="322"/>
                </a:lnTo>
                <a:lnTo>
                  <a:pt x="1196" y="438"/>
                </a:lnTo>
                <a:lnTo>
                  <a:pt x="963" y="613"/>
                </a:lnTo>
                <a:lnTo>
                  <a:pt x="788" y="788"/>
                </a:lnTo>
                <a:lnTo>
                  <a:pt x="584" y="992"/>
                </a:lnTo>
                <a:lnTo>
                  <a:pt x="438" y="1196"/>
                </a:lnTo>
                <a:lnTo>
                  <a:pt x="292" y="1429"/>
                </a:lnTo>
                <a:lnTo>
                  <a:pt x="205" y="1663"/>
                </a:lnTo>
                <a:lnTo>
                  <a:pt x="117" y="1896"/>
                </a:lnTo>
                <a:lnTo>
                  <a:pt x="59" y="2158"/>
                </a:lnTo>
                <a:lnTo>
                  <a:pt x="1" y="2391"/>
                </a:lnTo>
                <a:lnTo>
                  <a:pt x="1" y="2654"/>
                </a:lnTo>
                <a:lnTo>
                  <a:pt x="1" y="2916"/>
                </a:lnTo>
                <a:lnTo>
                  <a:pt x="59" y="3149"/>
                </a:lnTo>
                <a:lnTo>
                  <a:pt x="117" y="3412"/>
                </a:lnTo>
                <a:lnTo>
                  <a:pt x="205" y="3645"/>
                </a:lnTo>
                <a:lnTo>
                  <a:pt x="292" y="3878"/>
                </a:lnTo>
                <a:lnTo>
                  <a:pt x="438" y="4111"/>
                </a:lnTo>
                <a:lnTo>
                  <a:pt x="584" y="4315"/>
                </a:lnTo>
                <a:lnTo>
                  <a:pt x="788" y="4520"/>
                </a:lnTo>
                <a:lnTo>
                  <a:pt x="7872" y="11604"/>
                </a:lnTo>
                <a:lnTo>
                  <a:pt x="788" y="18717"/>
                </a:lnTo>
                <a:lnTo>
                  <a:pt x="584" y="18921"/>
                </a:lnTo>
                <a:lnTo>
                  <a:pt x="438" y="19125"/>
                </a:lnTo>
                <a:lnTo>
                  <a:pt x="292" y="19358"/>
                </a:lnTo>
                <a:lnTo>
                  <a:pt x="205" y="19591"/>
                </a:lnTo>
                <a:lnTo>
                  <a:pt x="117" y="19824"/>
                </a:lnTo>
                <a:lnTo>
                  <a:pt x="59" y="20087"/>
                </a:lnTo>
                <a:lnTo>
                  <a:pt x="1" y="20320"/>
                </a:lnTo>
                <a:lnTo>
                  <a:pt x="1" y="20582"/>
                </a:lnTo>
                <a:lnTo>
                  <a:pt x="1" y="20845"/>
                </a:lnTo>
                <a:lnTo>
                  <a:pt x="59" y="21078"/>
                </a:lnTo>
                <a:lnTo>
                  <a:pt x="117" y="21340"/>
                </a:lnTo>
                <a:lnTo>
                  <a:pt x="205" y="21574"/>
                </a:lnTo>
                <a:lnTo>
                  <a:pt x="292" y="21807"/>
                </a:lnTo>
                <a:lnTo>
                  <a:pt x="438" y="22040"/>
                </a:lnTo>
                <a:lnTo>
                  <a:pt x="584" y="22244"/>
                </a:lnTo>
                <a:lnTo>
                  <a:pt x="788" y="22448"/>
                </a:lnTo>
                <a:lnTo>
                  <a:pt x="963" y="22623"/>
                </a:lnTo>
                <a:lnTo>
                  <a:pt x="1196" y="22798"/>
                </a:lnTo>
                <a:lnTo>
                  <a:pt x="1429" y="22915"/>
                </a:lnTo>
                <a:lnTo>
                  <a:pt x="1662" y="23031"/>
                </a:lnTo>
                <a:lnTo>
                  <a:pt x="1895" y="23119"/>
                </a:lnTo>
                <a:lnTo>
                  <a:pt x="2129" y="23177"/>
                </a:lnTo>
                <a:lnTo>
                  <a:pt x="2391" y="23206"/>
                </a:lnTo>
                <a:lnTo>
                  <a:pt x="2887" y="23206"/>
                </a:lnTo>
                <a:lnTo>
                  <a:pt x="3149" y="23177"/>
                </a:lnTo>
                <a:lnTo>
                  <a:pt x="3382" y="23119"/>
                </a:lnTo>
                <a:lnTo>
                  <a:pt x="3645" y="23031"/>
                </a:lnTo>
                <a:lnTo>
                  <a:pt x="3878" y="22915"/>
                </a:lnTo>
                <a:lnTo>
                  <a:pt x="4082" y="22798"/>
                </a:lnTo>
                <a:lnTo>
                  <a:pt x="4315" y="22623"/>
                </a:lnTo>
                <a:lnTo>
                  <a:pt x="4519" y="22448"/>
                </a:lnTo>
                <a:lnTo>
                  <a:pt x="13469" y="13498"/>
                </a:lnTo>
                <a:lnTo>
                  <a:pt x="13644" y="13294"/>
                </a:lnTo>
                <a:lnTo>
                  <a:pt x="13819" y="13061"/>
                </a:lnTo>
                <a:lnTo>
                  <a:pt x="13935" y="12857"/>
                </a:lnTo>
                <a:lnTo>
                  <a:pt x="14052" y="12624"/>
                </a:lnTo>
                <a:lnTo>
                  <a:pt x="14139" y="12361"/>
                </a:lnTo>
                <a:lnTo>
                  <a:pt x="14198" y="12128"/>
                </a:lnTo>
                <a:lnTo>
                  <a:pt x="14227" y="11866"/>
                </a:lnTo>
                <a:lnTo>
                  <a:pt x="14256" y="11604"/>
                </a:lnTo>
                <a:lnTo>
                  <a:pt x="14227" y="11370"/>
                </a:lnTo>
                <a:lnTo>
                  <a:pt x="14198" y="11108"/>
                </a:lnTo>
                <a:lnTo>
                  <a:pt x="14139" y="10875"/>
                </a:lnTo>
                <a:lnTo>
                  <a:pt x="14052" y="10612"/>
                </a:lnTo>
                <a:lnTo>
                  <a:pt x="13935" y="10379"/>
                </a:lnTo>
                <a:lnTo>
                  <a:pt x="13819" y="10175"/>
                </a:lnTo>
                <a:lnTo>
                  <a:pt x="13644" y="9942"/>
                </a:lnTo>
                <a:lnTo>
                  <a:pt x="13469" y="9738"/>
                </a:lnTo>
                <a:lnTo>
                  <a:pt x="4519" y="788"/>
                </a:lnTo>
                <a:lnTo>
                  <a:pt x="4315" y="613"/>
                </a:lnTo>
                <a:lnTo>
                  <a:pt x="4082" y="438"/>
                </a:lnTo>
                <a:lnTo>
                  <a:pt x="3878" y="322"/>
                </a:lnTo>
                <a:lnTo>
                  <a:pt x="3645" y="205"/>
                </a:lnTo>
                <a:lnTo>
                  <a:pt x="3382" y="118"/>
                </a:lnTo>
                <a:lnTo>
                  <a:pt x="3149" y="59"/>
                </a:lnTo>
                <a:lnTo>
                  <a:pt x="2887" y="30"/>
                </a:lnTo>
                <a:lnTo>
                  <a:pt x="2653" y="1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" name="Google Shape;1695;p59">
            <a:extLst>
              <a:ext uri="{FF2B5EF4-FFF2-40B4-BE49-F238E27FC236}">
                <a16:creationId xmlns:a16="http://schemas.microsoft.com/office/drawing/2014/main" id="{71EF7C04-44E6-255C-6FE2-01ADA8CDECB3}"/>
              </a:ext>
            </a:extLst>
          </p:cNvPr>
          <p:cNvSpPr txBox="1">
            <a:spLocks/>
          </p:cNvSpPr>
          <p:nvPr/>
        </p:nvSpPr>
        <p:spPr>
          <a:xfrm>
            <a:off x="767550" y="545782"/>
            <a:ext cx="7704000" cy="48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Montserrat ExtraBold"/>
              <a:buNone/>
              <a:defRPr sz="3500" b="0" i="0" u="none" strike="noStrike" cap="none">
                <a:solidFill>
                  <a:schemeClr val="dk1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pPr algn="ctr"/>
            <a:r>
              <a:rPr lang="en-MY" sz="4000" dirty="0">
                <a:solidFill>
                  <a:srgbClr val="0C2054"/>
                </a:solidFill>
              </a:rPr>
              <a:t>K</a:t>
            </a:r>
            <a:r>
              <a:rPr lang="en-ID" sz="4000" dirty="0">
                <a:solidFill>
                  <a:srgbClr val="0C2054"/>
                </a:solidFill>
              </a:rPr>
              <a:t>ESIMPULAN</a:t>
            </a:r>
          </a:p>
        </p:txBody>
      </p:sp>
    </p:spTree>
    <p:extLst>
      <p:ext uri="{BB962C8B-B14F-4D97-AF65-F5344CB8AC3E}">
        <p14:creationId xmlns:p14="http://schemas.microsoft.com/office/powerpoint/2010/main" val="623281132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13;p3">
            <a:extLst>
              <a:ext uri="{FF2B5EF4-FFF2-40B4-BE49-F238E27FC236}">
                <a16:creationId xmlns:a16="http://schemas.microsoft.com/office/drawing/2014/main" id="{5947CC65-D8A1-69AC-F922-08483730BFD8}"/>
              </a:ext>
            </a:extLst>
          </p:cNvPr>
          <p:cNvSpPr/>
          <p:nvPr/>
        </p:nvSpPr>
        <p:spPr>
          <a:xfrm rot="15876669">
            <a:off x="-5130489" y="1575690"/>
            <a:ext cx="9454879" cy="4010053"/>
          </a:xfrm>
          <a:prstGeom prst="flowChartDocumen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17" name="Google Shape;1717;p60">
            <a:hlinkClick r:id="rId3" action="ppaction://hlinksldjump"/>
          </p:cNvPr>
          <p:cNvSpPr/>
          <p:nvPr/>
        </p:nvSpPr>
        <p:spPr>
          <a:xfrm>
            <a:off x="7759975" y="3937775"/>
            <a:ext cx="670800" cy="670800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22" name="Google Shape;1722;p60"/>
          <p:cNvSpPr/>
          <p:nvPr/>
        </p:nvSpPr>
        <p:spPr>
          <a:xfrm rot="10800000" flipH="1">
            <a:off x="3644100" y="4722455"/>
            <a:ext cx="1855800" cy="1200900"/>
          </a:xfrm>
          <a:prstGeom prst="pie">
            <a:avLst>
              <a:gd name="adj1" fmla="val 0"/>
              <a:gd name="adj2" fmla="val 10831237"/>
            </a:avLst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23" name="Google Shape;1723;p60">
            <a:hlinkClick r:id="" action="ppaction://hlinkshowjump?jump=previousslide"/>
          </p:cNvPr>
          <p:cNvSpPr/>
          <p:nvPr/>
        </p:nvSpPr>
        <p:spPr>
          <a:xfrm>
            <a:off x="4086150" y="4760300"/>
            <a:ext cx="438300" cy="415800"/>
          </a:xfrm>
          <a:prstGeom prst="roundRect">
            <a:avLst>
              <a:gd name="adj" fmla="val 16667"/>
            </a:avLst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24" name="Google Shape;1724;p60">
            <a:hlinkClick r:id="" action="ppaction://hlinkshowjump?jump=nextslide"/>
          </p:cNvPr>
          <p:cNvSpPr/>
          <p:nvPr/>
        </p:nvSpPr>
        <p:spPr>
          <a:xfrm>
            <a:off x="4619550" y="4760300"/>
            <a:ext cx="438300" cy="415800"/>
          </a:xfrm>
          <a:prstGeom prst="roundRect">
            <a:avLst>
              <a:gd name="adj" fmla="val 16667"/>
            </a:avLst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26" name="Google Shape;1726;p60"/>
          <p:cNvSpPr/>
          <p:nvPr/>
        </p:nvSpPr>
        <p:spPr>
          <a:xfrm>
            <a:off x="4736475" y="4873138"/>
            <a:ext cx="116800" cy="190123"/>
          </a:xfrm>
          <a:custGeom>
            <a:avLst/>
            <a:gdLst/>
            <a:ahLst/>
            <a:cxnLst/>
            <a:rect l="l" t="t" r="r" b="b"/>
            <a:pathLst>
              <a:path w="14257" h="23207" extrusionOk="0">
                <a:moveTo>
                  <a:pt x="2654" y="1"/>
                </a:moveTo>
                <a:lnTo>
                  <a:pt x="2391" y="30"/>
                </a:lnTo>
                <a:lnTo>
                  <a:pt x="2158" y="59"/>
                </a:lnTo>
                <a:lnTo>
                  <a:pt x="1896" y="118"/>
                </a:lnTo>
                <a:lnTo>
                  <a:pt x="1662" y="205"/>
                </a:lnTo>
                <a:lnTo>
                  <a:pt x="1429" y="322"/>
                </a:lnTo>
                <a:lnTo>
                  <a:pt x="1196" y="438"/>
                </a:lnTo>
                <a:lnTo>
                  <a:pt x="992" y="613"/>
                </a:lnTo>
                <a:lnTo>
                  <a:pt x="788" y="788"/>
                </a:lnTo>
                <a:lnTo>
                  <a:pt x="613" y="992"/>
                </a:lnTo>
                <a:lnTo>
                  <a:pt x="438" y="1196"/>
                </a:lnTo>
                <a:lnTo>
                  <a:pt x="321" y="1429"/>
                </a:lnTo>
                <a:lnTo>
                  <a:pt x="205" y="1663"/>
                </a:lnTo>
                <a:lnTo>
                  <a:pt x="117" y="1896"/>
                </a:lnTo>
                <a:lnTo>
                  <a:pt x="59" y="2158"/>
                </a:lnTo>
                <a:lnTo>
                  <a:pt x="30" y="2391"/>
                </a:lnTo>
                <a:lnTo>
                  <a:pt x="1" y="2654"/>
                </a:lnTo>
                <a:lnTo>
                  <a:pt x="30" y="2916"/>
                </a:lnTo>
                <a:lnTo>
                  <a:pt x="59" y="3149"/>
                </a:lnTo>
                <a:lnTo>
                  <a:pt x="117" y="3412"/>
                </a:lnTo>
                <a:lnTo>
                  <a:pt x="205" y="3645"/>
                </a:lnTo>
                <a:lnTo>
                  <a:pt x="321" y="3878"/>
                </a:lnTo>
                <a:lnTo>
                  <a:pt x="438" y="4111"/>
                </a:lnTo>
                <a:lnTo>
                  <a:pt x="613" y="4315"/>
                </a:lnTo>
                <a:lnTo>
                  <a:pt x="788" y="4520"/>
                </a:lnTo>
                <a:lnTo>
                  <a:pt x="7872" y="11604"/>
                </a:lnTo>
                <a:lnTo>
                  <a:pt x="788" y="18717"/>
                </a:lnTo>
                <a:lnTo>
                  <a:pt x="613" y="18921"/>
                </a:lnTo>
                <a:lnTo>
                  <a:pt x="438" y="19125"/>
                </a:lnTo>
                <a:lnTo>
                  <a:pt x="321" y="19358"/>
                </a:lnTo>
                <a:lnTo>
                  <a:pt x="205" y="19591"/>
                </a:lnTo>
                <a:lnTo>
                  <a:pt x="117" y="19824"/>
                </a:lnTo>
                <a:lnTo>
                  <a:pt x="59" y="20087"/>
                </a:lnTo>
                <a:lnTo>
                  <a:pt x="30" y="20320"/>
                </a:lnTo>
                <a:lnTo>
                  <a:pt x="1" y="20582"/>
                </a:lnTo>
                <a:lnTo>
                  <a:pt x="30" y="20845"/>
                </a:lnTo>
                <a:lnTo>
                  <a:pt x="59" y="21078"/>
                </a:lnTo>
                <a:lnTo>
                  <a:pt x="117" y="21340"/>
                </a:lnTo>
                <a:lnTo>
                  <a:pt x="205" y="21574"/>
                </a:lnTo>
                <a:lnTo>
                  <a:pt x="321" y="21807"/>
                </a:lnTo>
                <a:lnTo>
                  <a:pt x="438" y="22040"/>
                </a:lnTo>
                <a:lnTo>
                  <a:pt x="613" y="22244"/>
                </a:lnTo>
                <a:lnTo>
                  <a:pt x="788" y="22448"/>
                </a:lnTo>
                <a:lnTo>
                  <a:pt x="992" y="22623"/>
                </a:lnTo>
                <a:lnTo>
                  <a:pt x="1196" y="22798"/>
                </a:lnTo>
                <a:lnTo>
                  <a:pt x="1429" y="22915"/>
                </a:lnTo>
                <a:lnTo>
                  <a:pt x="1662" y="23031"/>
                </a:lnTo>
                <a:lnTo>
                  <a:pt x="1896" y="23119"/>
                </a:lnTo>
                <a:lnTo>
                  <a:pt x="2158" y="23177"/>
                </a:lnTo>
                <a:lnTo>
                  <a:pt x="2391" y="23206"/>
                </a:lnTo>
                <a:lnTo>
                  <a:pt x="2916" y="23206"/>
                </a:lnTo>
                <a:lnTo>
                  <a:pt x="3149" y="23177"/>
                </a:lnTo>
                <a:lnTo>
                  <a:pt x="3412" y="23119"/>
                </a:lnTo>
                <a:lnTo>
                  <a:pt x="3645" y="23031"/>
                </a:lnTo>
                <a:lnTo>
                  <a:pt x="3878" y="22915"/>
                </a:lnTo>
                <a:lnTo>
                  <a:pt x="4111" y="22798"/>
                </a:lnTo>
                <a:lnTo>
                  <a:pt x="4315" y="22623"/>
                </a:lnTo>
                <a:lnTo>
                  <a:pt x="4519" y="22448"/>
                </a:lnTo>
                <a:lnTo>
                  <a:pt x="13469" y="13498"/>
                </a:lnTo>
                <a:lnTo>
                  <a:pt x="13673" y="13294"/>
                </a:lnTo>
                <a:lnTo>
                  <a:pt x="13819" y="13061"/>
                </a:lnTo>
                <a:lnTo>
                  <a:pt x="13935" y="12857"/>
                </a:lnTo>
                <a:lnTo>
                  <a:pt x="14052" y="12624"/>
                </a:lnTo>
                <a:lnTo>
                  <a:pt x="14140" y="12361"/>
                </a:lnTo>
                <a:lnTo>
                  <a:pt x="14198" y="12128"/>
                </a:lnTo>
                <a:lnTo>
                  <a:pt x="14227" y="11866"/>
                </a:lnTo>
                <a:lnTo>
                  <a:pt x="14256" y="11604"/>
                </a:lnTo>
                <a:lnTo>
                  <a:pt x="14227" y="11370"/>
                </a:lnTo>
                <a:lnTo>
                  <a:pt x="14198" y="11108"/>
                </a:lnTo>
                <a:lnTo>
                  <a:pt x="14140" y="10875"/>
                </a:lnTo>
                <a:lnTo>
                  <a:pt x="14052" y="10612"/>
                </a:lnTo>
                <a:lnTo>
                  <a:pt x="13935" y="10379"/>
                </a:lnTo>
                <a:lnTo>
                  <a:pt x="13819" y="10175"/>
                </a:lnTo>
                <a:lnTo>
                  <a:pt x="13673" y="9942"/>
                </a:lnTo>
                <a:lnTo>
                  <a:pt x="13469" y="9738"/>
                </a:lnTo>
                <a:lnTo>
                  <a:pt x="4519" y="788"/>
                </a:lnTo>
                <a:lnTo>
                  <a:pt x="4315" y="613"/>
                </a:lnTo>
                <a:lnTo>
                  <a:pt x="4111" y="438"/>
                </a:lnTo>
                <a:lnTo>
                  <a:pt x="3878" y="322"/>
                </a:lnTo>
                <a:lnTo>
                  <a:pt x="3645" y="205"/>
                </a:lnTo>
                <a:lnTo>
                  <a:pt x="3412" y="118"/>
                </a:lnTo>
                <a:lnTo>
                  <a:pt x="3149" y="59"/>
                </a:lnTo>
                <a:lnTo>
                  <a:pt x="2916" y="30"/>
                </a:lnTo>
                <a:lnTo>
                  <a:pt x="2654" y="1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27" name="Google Shape;1727;p60"/>
          <p:cNvSpPr/>
          <p:nvPr/>
        </p:nvSpPr>
        <p:spPr>
          <a:xfrm>
            <a:off x="4824140" y="4873138"/>
            <a:ext cx="116792" cy="190123"/>
          </a:xfrm>
          <a:custGeom>
            <a:avLst/>
            <a:gdLst/>
            <a:ahLst/>
            <a:cxnLst/>
            <a:rect l="l" t="t" r="r" b="b"/>
            <a:pathLst>
              <a:path w="14256" h="23207" extrusionOk="0">
                <a:moveTo>
                  <a:pt x="2653" y="1"/>
                </a:moveTo>
                <a:lnTo>
                  <a:pt x="2391" y="30"/>
                </a:lnTo>
                <a:lnTo>
                  <a:pt x="2129" y="59"/>
                </a:lnTo>
                <a:lnTo>
                  <a:pt x="1895" y="118"/>
                </a:lnTo>
                <a:lnTo>
                  <a:pt x="1662" y="205"/>
                </a:lnTo>
                <a:lnTo>
                  <a:pt x="1429" y="322"/>
                </a:lnTo>
                <a:lnTo>
                  <a:pt x="1196" y="438"/>
                </a:lnTo>
                <a:lnTo>
                  <a:pt x="963" y="613"/>
                </a:lnTo>
                <a:lnTo>
                  <a:pt x="788" y="788"/>
                </a:lnTo>
                <a:lnTo>
                  <a:pt x="584" y="992"/>
                </a:lnTo>
                <a:lnTo>
                  <a:pt x="438" y="1196"/>
                </a:lnTo>
                <a:lnTo>
                  <a:pt x="292" y="1429"/>
                </a:lnTo>
                <a:lnTo>
                  <a:pt x="205" y="1663"/>
                </a:lnTo>
                <a:lnTo>
                  <a:pt x="117" y="1896"/>
                </a:lnTo>
                <a:lnTo>
                  <a:pt x="59" y="2158"/>
                </a:lnTo>
                <a:lnTo>
                  <a:pt x="1" y="2391"/>
                </a:lnTo>
                <a:lnTo>
                  <a:pt x="1" y="2654"/>
                </a:lnTo>
                <a:lnTo>
                  <a:pt x="1" y="2916"/>
                </a:lnTo>
                <a:lnTo>
                  <a:pt x="59" y="3149"/>
                </a:lnTo>
                <a:lnTo>
                  <a:pt x="117" y="3412"/>
                </a:lnTo>
                <a:lnTo>
                  <a:pt x="205" y="3645"/>
                </a:lnTo>
                <a:lnTo>
                  <a:pt x="292" y="3878"/>
                </a:lnTo>
                <a:lnTo>
                  <a:pt x="438" y="4111"/>
                </a:lnTo>
                <a:lnTo>
                  <a:pt x="584" y="4315"/>
                </a:lnTo>
                <a:lnTo>
                  <a:pt x="788" y="4520"/>
                </a:lnTo>
                <a:lnTo>
                  <a:pt x="7872" y="11604"/>
                </a:lnTo>
                <a:lnTo>
                  <a:pt x="788" y="18717"/>
                </a:lnTo>
                <a:lnTo>
                  <a:pt x="584" y="18921"/>
                </a:lnTo>
                <a:lnTo>
                  <a:pt x="438" y="19125"/>
                </a:lnTo>
                <a:lnTo>
                  <a:pt x="292" y="19358"/>
                </a:lnTo>
                <a:lnTo>
                  <a:pt x="205" y="19591"/>
                </a:lnTo>
                <a:lnTo>
                  <a:pt x="117" y="19824"/>
                </a:lnTo>
                <a:lnTo>
                  <a:pt x="59" y="20087"/>
                </a:lnTo>
                <a:lnTo>
                  <a:pt x="1" y="20320"/>
                </a:lnTo>
                <a:lnTo>
                  <a:pt x="1" y="20582"/>
                </a:lnTo>
                <a:lnTo>
                  <a:pt x="1" y="20845"/>
                </a:lnTo>
                <a:lnTo>
                  <a:pt x="59" y="21078"/>
                </a:lnTo>
                <a:lnTo>
                  <a:pt x="117" y="21340"/>
                </a:lnTo>
                <a:lnTo>
                  <a:pt x="205" y="21574"/>
                </a:lnTo>
                <a:lnTo>
                  <a:pt x="292" y="21807"/>
                </a:lnTo>
                <a:lnTo>
                  <a:pt x="438" y="22040"/>
                </a:lnTo>
                <a:lnTo>
                  <a:pt x="584" y="22244"/>
                </a:lnTo>
                <a:lnTo>
                  <a:pt x="788" y="22448"/>
                </a:lnTo>
                <a:lnTo>
                  <a:pt x="963" y="22623"/>
                </a:lnTo>
                <a:lnTo>
                  <a:pt x="1196" y="22798"/>
                </a:lnTo>
                <a:lnTo>
                  <a:pt x="1429" y="22915"/>
                </a:lnTo>
                <a:lnTo>
                  <a:pt x="1662" y="23031"/>
                </a:lnTo>
                <a:lnTo>
                  <a:pt x="1895" y="23119"/>
                </a:lnTo>
                <a:lnTo>
                  <a:pt x="2129" y="23177"/>
                </a:lnTo>
                <a:lnTo>
                  <a:pt x="2391" y="23206"/>
                </a:lnTo>
                <a:lnTo>
                  <a:pt x="2887" y="23206"/>
                </a:lnTo>
                <a:lnTo>
                  <a:pt x="3149" y="23177"/>
                </a:lnTo>
                <a:lnTo>
                  <a:pt x="3382" y="23119"/>
                </a:lnTo>
                <a:lnTo>
                  <a:pt x="3645" y="23031"/>
                </a:lnTo>
                <a:lnTo>
                  <a:pt x="3878" y="22915"/>
                </a:lnTo>
                <a:lnTo>
                  <a:pt x="4082" y="22798"/>
                </a:lnTo>
                <a:lnTo>
                  <a:pt x="4315" y="22623"/>
                </a:lnTo>
                <a:lnTo>
                  <a:pt x="4519" y="22448"/>
                </a:lnTo>
                <a:lnTo>
                  <a:pt x="13469" y="13498"/>
                </a:lnTo>
                <a:lnTo>
                  <a:pt x="13644" y="13294"/>
                </a:lnTo>
                <a:lnTo>
                  <a:pt x="13819" y="13061"/>
                </a:lnTo>
                <a:lnTo>
                  <a:pt x="13935" y="12857"/>
                </a:lnTo>
                <a:lnTo>
                  <a:pt x="14052" y="12624"/>
                </a:lnTo>
                <a:lnTo>
                  <a:pt x="14139" y="12361"/>
                </a:lnTo>
                <a:lnTo>
                  <a:pt x="14198" y="12128"/>
                </a:lnTo>
                <a:lnTo>
                  <a:pt x="14227" y="11866"/>
                </a:lnTo>
                <a:lnTo>
                  <a:pt x="14256" y="11604"/>
                </a:lnTo>
                <a:lnTo>
                  <a:pt x="14227" y="11370"/>
                </a:lnTo>
                <a:lnTo>
                  <a:pt x="14198" y="11108"/>
                </a:lnTo>
                <a:lnTo>
                  <a:pt x="14139" y="10875"/>
                </a:lnTo>
                <a:lnTo>
                  <a:pt x="14052" y="10612"/>
                </a:lnTo>
                <a:lnTo>
                  <a:pt x="13935" y="10379"/>
                </a:lnTo>
                <a:lnTo>
                  <a:pt x="13819" y="10175"/>
                </a:lnTo>
                <a:lnTo>
                  <a:pt x="13644" y="9942"/>
                </a:lnTo>
                <a:lnTo>
                  <a:pt x="13469" y="9738"/>
                </a:lnTo>
                <a:lnTo>
                  <a:pt x="4519" y="788"/>
                </a:lnTo>
                <a:lnTo>
                  <a:pt x="4315" y="613"/>
                </a:lnTo>
                <a:lnTo>
                  <a:pt x="4082" y="438"/>
                </a:lnTo>
                <a:lnTo>
                  <a:pt x="3878" y="322"/>
                </a:lnTo>
                <a:lnTo>
                  <a:pt x="3645" y="205"/>
                </a:lnTo>
                <a:lnTo>
                  <a:pt x="3382" y="118"/>
                </a:lnTo>
                <a:lnTo>
                  <a:pt x="3149" y="59"/>
                </a:lnTo>
                <a:lnTo>
                  <a:pt x="2887" y="30"/>
                </a:lnTo>
                <a:lnTo>
                  <a:pt x="2653" y="1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29" name="Google Shape;1729;p60"/>
          <p:cNvSpPr/>
          <p:nvPr/>
        </p:nvSpPr>
        <p:spPr>
          <a:xfrm flipH="1">
            <a:off x="4290732" y="4873138"/>
            <a:ext cx="116800" cy="190123"/>
          </a:xfrm>
          <a:custGeom>
            <a:avLst/>
            <a:gdLst/>
            <a:ahLst/>
            <a:cxnLst/>
            <a:rect l="l" t="t" r="r" b="b"/>
            <a:pathLst>
              <a:path w="14257" h="23207" extrusionOk="0">
                <a:moveTo>
                  <a:pt x="2654" y="1"/>
                </a:moveTo>
                <a:lnTo>
                  <a:pt x="2391" y="30"/>
                </a:lnTo>
                <a:lnTo>
                  <a:pt x="2158" y="59"/>
                </a:lnTo>
                <a:lnTo>
                  <a:pt x="1896" y="118"/>
                </a:lnTo>
                <a:lnTo>
                  <a:pt x="1662" y="205"/>
                </a:lnTo>
                <a:lnTo>
                  <a:pt x="1429" y="322"/>
                </a:lnTo>
                <a:lnTo>
                  <a:pt x="1196" y="438"/>
                </a:lnTo>
                <a:lnTo>
                  <a:pt x="992" y="613"/>
                </a:lnTo>
                <a:lnTo>
                  <a:pt x="788" y="788"/>
                </a:lnTo>
                <a:lnTo>
                  <a:pt x="613" y="992"/>
                </a:lnTo>
                <a:lnTo>
                  <a:pt x="438" y="1196"/>
                </a:lnTo>
                <a:lnTo>
                  <a:pt x="321" y="1429"/>
                </a:lnTo>
                <a:lnTo>
                  <a:pt x="205" y="1663"/>
                </a:lnTo>
                <a:lnTo>
                  <a:pt x="117" y="1896"/>
                </a:lnTo>
                <a:lnTo>
                  <a:pt x="59" y="2158"/>
                </a:lnTo>
                <a:lnTo>
                  <a:pt x="30" y="2391"/>
                </a:lnTo>
                <a:lnTo>
                  <a:pt x="1" y="2654"/>
                </a:lnTo>
                <a:lnTo>
                  <a:pt x="30" y="2916"/>
                </a:lnTo>
                <a:lnTo>
                  <a:pt x="59" y="3149"/>
                </a:lnTo>
                <a:lnTo>
                  <a:pt x="117" y="3412"/>
                </a:lnTo>
                <a:lnTo>
                  <a:pt x="205" y="3645"/>
                </a:lnTo>
                <a:lnTo>
                  <a:pt x="321" y="3878"/>
                </a:lnTo>
                <a:lnTo>
                  <a:pt x="438" y="4111"/>
                </a:lnTo>
                <a:lnTo>
                  <a:pt x="613" y="4315"/>
                </a:lnTo>
                <a:lnTo>
                  <a:pt x="788" y="4520"/>
                </a:lnTo>
                <a:lnTo>
                  <a:pt x="7872" y="11604"/>
                </a:lnTo>
                <a:lnTo>
                  <a:pt x="788" y="18717"/>
                </a:lnTo>
                <a:lnTo>
                  <a:pt x="613" y="18921"/>
                </a:lnTo>
                <a:lnTo>
                  <a:pt x="438" y="19125"/>
                </a:lnTo>
                <a:lnTo>
                  <a:pt x="321" y="19358"/>
                </a:lnTo>
                <a:lnTo>
                  <a:pt x="205" y="19591"/>
                </a:lnTo>
                <a:lnTo>
                  <a:pt x="117" y="19824"/>
                </a:lnTo>
                <a:lnTo>
                  <a:pt x="59" y="20087"/>
                </a:lnTo>
                <a:lnTo>
                  <a:pt x="30" y="20320"/>
                </a:lnTo>
                <a:lnTo>
                  <a:pt x="1" y="20582"/>
                </a:lnTo>
                <a:lnTo>
                  <a:pt x="30" y="20845"/>
                </a:lnTo>
                <a:lnTo>
                  <a:pt x="59" y="21078"/>
                </a:lnTo>
                <a:lnTo>
                  <a:pt x="117" y="21340"/>
                </a:lnTo>
                <a:lnTo>
                  <a:pt x="205" y="21574"/>
                </a:lnTo>
                <a:lnTo>
                  <a:pt x="321" y="21807"/>
                </a:lnTo>
                <a:lnTo>
                  <a:pt x="438" y="22040"/>
                </a:lnTo>
                <a:lnTo>
                  <a:pt x="613" y="22244"/>
                </a:lnTo>
                <a:lnTo>
                  <a:pt x="788" y="22448"/>
                </a:lnTo>
                <a:lnTo>
                  <a:pt x="992" y="22623"/>
                </a:lnTo>
                <a:lnTo>
                  <a:pt x="1196" y="22798"/>
                </a:lnTo>
                <a:lnTo>
                  <a:pt x="1429" y="22915"/>
                </a:lnTo>
                <a:lnTo>
                  <a:pt x="1662" y="23031"/>
                </a:lnTo>
                <a:lnTo>
                  <a:pt x="1896" y="23119"/>
                </a:lnTo>
                <a:lnTo>
                  <a:pt x="2158" y="23177"/>
                </a:lnTo>
                <a:lnTo>
                  <a:pt x="2391" y="23206"/>
                </a:lnTo>
                <a:lnTo>
                  <a:pt x="2916" y="23206"/>
                </a:lnTo>
                <a:lnTo>
                  <a:pt x="3149" y="23177"/>
                </a:lnTo>
                <a:lnTo>
                  <a:pt x="3412" y="23119"/>
                </a:lnTo>
                <a:lnTo>
                  <a:pt x="3645" y="23031"/>
                </a:lnTo>
                <a:lnTo>
                  <a:pt x="3878" y="22915"/>
                </a:lnTo>
                <a:lnTo>
                  <a:pt x="4111" y="22798"/>
                </a:lnTo>
                <a:lnTo>
                  <a:pt x="4315" y="22623"/>
                </a:lnTo>
                <a:lnTo>
                  <a:pt x="4519" y="22448"/>
                </a:lnTo>
                <a:lnTo>
                  <a:pt x="13469" y="13498"/>
                </a:lnTo>
                <a:lnTo>
                  <a:pt x="13673" y="13294"/>
                </a:lnTo>
                <a:lnTo>
                  <a:pt x="13819" y="13061"/>
                </a:lnTo>
                <a:lnTo>
                  <a:pt x="13935" y="12857"/>
                </a:lnTo>
                <a:lnTo>
                  <a:pt x="14052" y="12624"/>
                </a:lnTo>
                <a:lnTo>
                  <a:pt x="14140" y="12361"/>
                </a:lnTo>
                <a:lnTo>
                  <a:pt x="14198" y="12128"/>
                </a:lnTo>
                <a:lnTo>
                  <a:pt x="14227" y="11866"/>
                </a:lnTo>
                <a:lnTo>
                  <a:pt x="14256" y="11604"/>
                </a:lnTo>
                <a:lnTo>
                  <a:pt x="14227" y="11370"/>
                </a:lnTo>
                <a:lnTo>
                  <a:pt x="14198" y="11108"/>
                </a:lnTo>
                <a:lnTo>
                  <a:pt x="14140" y="10875"/>
                </a:lnTo>
                <a:lnTo>
                  <a:pt x="14052" y="10612"/>
                </a:lnTo>
                <a:lnTo>
                  <a:pt x="13935" y="10379"/>
                </a:lnTo>
                <a:lnTo>
                  <a:pt x="13819" y="10175"/>
                </a:lnTo>
                <a:lnTo>
                  <a:pt x="13673" y="9942"/>
                </a:lnTo>
                <a:lnTo>
                  <a:pt x="13469" y="9738"/>
                </a:lnTo>
                <a:lnTo>
                  <a:pt x="4519" y="788"/>
                </a:lnTo>
                <a:lnTo>
                  <a:pt x="4315" y="613"/>
                </a:lnTo>
                <a:lnTo>
                  <a:pt x="4111" y="438"/>
                </a:lnTo>
                <a:lnTo>
                  <a:pt x="3878" y="322"/>
                </a:lnTo>
                <a:lnTo>
                  <a:pt x="3645" y="205"/>
                </a:lnTo>
                <a:lnTo>
                  <a:pt x="3412" y="118"/>
                </a:lnTo>
                <a:lnTo>
                  <a:pt x="3149" y="59"/>
                </a:lnTo>
                <a:lnTo>
                  <a:pt x="2916" y="30"/>
                </a:lnTo>
                <a:lnTo>
                  <a:pt x="2654" y="1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30" name="Google Shape;1730;p60"/>
          <p:cNvSpPr/>
          <p:nvPr/>
        </p:nvSpPr>
        <p:spPr>
          <a:xfrm flipH="1">
            <a:off x="4203075" y="4873138"/>
            <a:ext cx="116792" cy="190123"/>
          </a:xfrm>
          <a:custGeom>
            <a:avLst/>
            <a:gdLst/>
            <a:ahLst/>
            <a:cxnLst/>
            <a:rect l="l" t="t" r="r" b="b"/>
            <a:pathLst>
              <a:path w="14256" h="23207" extrusionOk="0">
                <a:moveTo>
                  <a:pt x="2653" y="1"/>
                </a:moveTo>
                <a:lnTo>
                  <a:pt x="2391" y="30"/>
                </a:lnTo>
                <a:lnTo>
                  <a:pt x="2129" y="59"/>
                </a:lnTo>
                <a:lnTo>
                  <a:pt x="1895" y="118"/>
                </a:lnTo>
                <a:lnTo>
                  <a:pt x="1662" y="205"/>
                </a:lnTo>
                <a:lnTo>
                  <a:pt x="1429" y="322"/>
                </a:lnTo>
                <a:lnTo>
                  <a:pt x="1196" y="438"/>
                </a:lnTo>
                <a:lnTo>
                  <a:pt x="963" y="613"/>
                </a:lnTo>
                <a:lnTo>
                  <a:pt x="788" y="788"/>
                </a:lnTo>
                <a:lnTo>
                  <a:pt x="584" y="992"/>
                </a:lnTo>
                <a:lnTo>
                  <a:pt x="438" y="1196"/>
                </a:lnTo>
                <a:lnTo>
                  <a:pt x="292" y="1429"/>
                </a:lnTo>
                <a:lnTo>
                  <a:pt x="205" y="1663"/>
                </a:lnTo>
                <a:lnTo>
                  <a:pt x="117" y="1896"/>
                </a:lnTo>
                <a:lnTo>
                  <a:pt x="59" y="2158"/>
                </a:lnTo>
                <a:lnTo>
                  <a:pt x="1" y="2391"/>
                </a:lnTo>
                <a:lnTo>
                  <a:pt x="1" y="2654"/>
                </a:lnTo>
                <a:lnTo>
                  <a:pt x="1" y="2916"/>
                </a:lnTo>
                <a:lnTo>
                  <a:pt x="59" y="3149"/>
                </a:lnTo>
                <a:lnTo>
                  <a:pt x="117" y="3412"/>
                </a:lnTo>
                <a:lnTo>
                  <a:pt x="205" y="3645"/>
                </a:lnTo>
                <a:lnTo>
                  <a:pt x="292" y="3878"/>
                </a:lnTo>
                <a:lnTo>
                  <a:pt x="438" y="4111"/>
                </a:lnTo>
                <a:lnTo>
                  <a:pt x="584" y="4315"/>
                </a:lnTo>
                <a:lnTo>
                  <a:pt x="788" y="4520"/>
                </a:lnTo>
                <a:lnTo>
                  <a:pt x="7872" y="11604"/>
                </a:lnTo>
                <a:lnTo>
                  <a:pt x="788" y="18717"/>
                </a:lnTo>
                <a:lnTo>
                  <a:pt x="584" y="18921"/>
                </a:lnTo>
                <a:lnTo>
                  <a:pt x="438" y="19125"/>
                </a:lnTo>
                <a:lnTo>
                  <a:pt x="292" y="19358"/>
                </a:lnTo>
                <a:lnTo>
                  <a:pt x="205" y="19591"/>
                </a:lnTo>
                <a:lnTo>
                  <a:pt x="117" y="19824"/>
                </a:lnTo>
                <a:lnTo>
                  <a:pt x="59" y="20087"/>
                </a:lnTo>
                <a:lnTo>
                  <a:pt x="1" y="20320"/>
                </a:lnTo>
                <a:lnTo>
                  <a:pt x="1" y="20582"/>
                </a:lnTo>
                <a:lnTo>
                  <a:pt x="1" y="20845"/>
                </a:lnTo>
                <a:lnTo>
                  <a:pt x="59" y="21078"/>
                </a:lnTo>
                <a:lnTo>
                  <a:pt x="117" y="21340"/>
                </a:lnTo>
                <a:lnTo>
                  <a:pt x="205" y="21574"/>
                </a:lnTo>
                <a:lnTo>
                  <a:pt x="292" y="21807"/>
                </a:lnTo>
                <a:lnTo>
                  <a:pt x="438" y="22040"/>
                </a:lnTo>
                <a:lnTo>
                  <a:pt x="584" y="22244"/>
                </a:lnTo>
                <a:lnTo>
                  <a:pt x="788" y="22448"/>
                </a:lnTo>
                <a:lnTo>
                  <a:pt x="963" y="22623"/>
                </a:lnTo>
                <a:lnTo>
                  <a:pt x="1196" y="22798"/>
                </a:lnTo>
                <a:lnTo>
                  <a:pt x="1429" y="22915"/>
                </a:lnTo>
                <a:lnTo>
                  <a:pt x="1662" y="23031"/>
                </a:lnTo>
                <a:lnTo>
                  <a:pt x="1895" y="23119"/>
                </a:lnTo>
                <a:lnTo>
                  <a:pt x="2129" y="23177"/>
                </a:lnTo>
                <a:lnTo>
                  <a:pt x="2391" y="23206"/>
                </a:lnTo>
                <a:lnTo>
                  <a:pt x="2887" y="23206"/>
                </a:lnTo>
                <a:lnTo>
                  <a:pt x="3149" y="23177"/>
                </a:lnTo>
                <a:lnTo>
                  <a:pt x="3382" y="23119"/>
                </a:lnTo>
                <a:lnTo>
                  <a:pt x="3645" y="23031"/>
                </a:lnTo>
                <a:lnTo>
                  <a:pt x="3878" y="22915"/>
                </a:lnTo>
                <a:lnTo>
                  <a:pt x="4082" y="22798"/>
                </a:lnTo>
                <a:lnTo>
                  <a:pt x="4315" y="22623"/>
                </a:lnTo>
                <a:lnTo>
                  <a:pt x="4519" y="22448"/>
                </a:lnTo>
                <a:lnTo>
                  <a:pt x="13469" y="13498"/>
                </a:lnTo>
                <a:lnTo>
                  <a:pt x="13644" y="13294"/>
                </a:lnTo>
                <a:lnTo>
                  <a:pt x="13819" y="13061"/>
                </a:lnTo>
                <a:lnTo>
                  <a:pt x="13935" y="12857"/>
                </a:lnTo>
                <a:lnTo>
                  <a:pt x="14052" y="12624"/>
                </a:lnTo>
                <a:lnTo>
                  <a:pt x="14139" y="12361"/>
                </a:lnTo>
                <a:lnTo>
                  <a:pt x="14198" y="12128"/>
                </a:lnTo>
                <a:lnTo>
                  <a:pt x="14227" y="11866"/>
                </a:lnTo>
                <a:lnTo>
                  <a:pt x="14256" y="11604"/>
                </a:lnTo>
                <a:lnTo>
                  <a:pt x="14227" y="11370"/>
                </a:lnTo>
                <a:lnTo>
                  <a:pt x="14198" y="11108"/>
                </a:lnTo>
                <a:lnTo>
                  <a:pt x="14139" y="10875"/>
                </a:lnTo>
                <a:lnTo>
                  <a:pt x="14052" y="10612"/>
                </a:lnTo>
                <a:lnTo>
                  <a:pt x="13935" y="10379"/>
                </a:lnTo>
                <a:lnTo>
                  <a:pt x="13819" y="10175"/>
                </a:lnTo>
                <a:lnTo>
                  <a:pt x="13644" y="9942"/>
                </a:lnTo>
                <a:lnTo>
                  <a:pt x="13469" y="9738"/>
                </a:lnTo>
                <a:lnTo>
                  <a:pt x="4519" y="788"/>
                </a:lnTo>
                <a:lnTo>
                  <a:pt x="4315" y="613"/>
                </a:lnTo>
                <a:lnTo>
                  <a:pt x="4082" y="438"/>
                </a:lnTo>
                <a:lnTo>
                  <a:pt x="3878" y="322"/>
                </a:lnTo>
                <a:lnTo>
                  <a:pt x="3645" y="205"/>
                </a:lnTo>
                <a:lnTo>
                  <a:pt x="3382" y="118"/>
                </a:lnTo>
                <a:lnTo>
                  <a:pt x="3149" y="59"/>
                </a:lnTo>
                <a:lnTo>
                  <a:pt x="2887" y="30"/>
                </a:lnTo>
                <a:lnTo>
                  <a:pt x="2653" y="1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32" name="Google Shape;1732;p60"/>
          <p:cNvSpPr/>
          <p:nvPr/>
        </p:nvSpPr>
        <p:spPr>
          <a:xfrm>
            <a:off x="7993326" y="4190286"/>
            <a:ext cx="200982" cy="207048"/>
          </a:xfrm>
          <a:custGeom>
            <a:avLst/>
            <a:gdLst/>
            <a:ahLst/>
            <a:cxnLst/>
            <a:rect l="l" t="t" r="r" b="b"/>
            <a:pathLst>
              <a:path w="169605" h="174724" extrusionOk="0">
                <a:moveTo>
                  <a:pt x="87327" y="0"/>
                </a:moveTo>
                <a:lnTo>
                  <a:pt x="1" y="73147"/>
                </a:lnTo>
                <a:lnTo>
                  <a:pt x="1" y="169432"/>
                </a:lnTo>
                <a:lnTo>
                  <a:pt x="1" y="169674"/>
                </a:lnTo>
                <a:lnTo>
                  <a:pt x="35" y="170262"/>
                </a:lnTo>
                <a:lnTo>
                  <a:pt x="105" y="170677"/>
                </a:lnTo>
                <a:lnTo>
                  <a:pt x="208" y="171126"/>
                </a:lnTo>
                <a:lnTo>
                  <a:pt x="347" y="171576"/>
                </a:lnTo>
                <a:lnTo>
                  <a:pt x="554" y="172095"/>
                </a:lnTo>
                <a:lnTo>
                  <a:pt x="796" y="172579"/>
                </a:lnTo>
                <a:lnTo>
                  <a:pt x="1142" y="173063"/>
                </a:lnTo>
                <a:lnTo>
                  <a:pt x="1315" y="173270"/>
                </a:lnTo>
                <a:lnTo>
                  <a:pt x="1523" y="173513"/>
                </a:lnTo>
                <a:lnTo>
                  <a:pt x="1765" y="173720"/>
                </a:lnTo>
                <a:lnTo>
                  <a:pt x="2007" y="173893"/>
                </a:lnTo>
                <a:lnTo>
                  <a:pt x="2283" y="174100"/>
                </a:lnTo>
                <a:lnTo>
                  <a:pt x="2595" y="174239"/>
                </a:lnTo>
                <a:lnTo>
                  <a:pt x="2906" y="174377"/>
                </a:lnTo>
                <a:lnTo>
                  <a:pt x="3252" y="174515"/>
                </a:lnTo>
                <a:lnTo>
                  <a:pt x="3632" y="174585"/>
                </a:lnTo>
                <a:lnTo>
                  <a:pt x="4047" y="174688"/>
                </a:lnTo>
                <a:lnTo>
                  <a:pt x="4497" y="174723"/>
                </a:lnTo>
                <a:lnTo>
                  <a:pt x="4946" y="174723"/>
                </a:lnTo>
                <a:lnTo>
                  <a:pt x="64571" y="174654"/>
                </a:lnTo>
                <a:lnTo>
                  <a:pt x="65850" y="174654"/>
                </a:lnTo>
                <a:lnTo>
                  <a:pt x="65850" y="120183"/>
                </a:lnTo>
                <a:lnTo>
                  <a:pt x="104966" y="120183"/>
                </a:lnTo>
                <a:lnTo>
                  <a:pt x="104966" y="174515"/>
                </a:lnTo>
                <a:lnTo>
                  <a:pt x="163898" y="174515"/>
                </a:lnTo>
                <a:lnTo>
                  <a:pt x="164452" y="174446"/>
                </a:lnTo>
                <a:lnTo>
                  <a:pt x="165005" y="174377"/>
                </a:lnTo>
                <a:lnTo>
                  <a:pt x="165489" y="174239"/>
                </a:lnTo>
                <a:lnTo>
                  <a:pt x="165939" y="174100"/>
                </a:lnTo>
                <a:lnTo>
                  <a:pt x="166354" y="173928"/>
                </a:lnTo>
                <a:lnTo>
                  <a:pt x="166734" y="173720"/>
                </a:lnTo>
                <a:lnTo>
                  <a:pt x="167080" y="173478"/>
                </a:lnTo>
                <a:lnTo>
                  <a:pt x="167391" y="173270"/>
                </a:lnTo>
                <a:lnTo>
                  <a:pt x="167703" y="172994"/>
                </a:lnTo>
                <a:lnTo>
                  <a:pt x="167945" y="172717"/>
                </a:lnTo>
                <a:lnTo>
                  <a:pt x="168187" y="172440"/>
                </a:lnTo>
                <a:lnTo>
                  <a:pt x="168429" y="172129"/>
                </a:lnTo>
                <a:lnTo>
                  <a:pt x="168602" y="171852"/>
                </a:lnTo>
                <a:lnTo>
                  <a:pt x="168913" y="171230"/>
                </a:lnTo>
                <a:lnTo>
                  <a:pt x="169155" y="170607"/>
                </a:lnTo>
                <a:lnTo>
                  <a:pt x="169363" y="170019"/>
                </a:lnTo>
                <a:lnTo>
                  <a:pt x="169466" y="169466"/>
                </a:lnTo>
                <a:lnTo>
                  <a:pt x="169536" y="168982"/>
                </a:lnTo>
                <a:lnTo>
                  <a:pt x="169570" y="168532"/>
                </a:lnTo>
                <a:lnTo>
                  <a:pt x="169605" y="168221"/>
                </a:lnTo>
                <a:lnTo>
                  <a:pt x="169605" y="167944"/>
                </a:lnTo>
                <a:lnTo>
                  <a:pt x="169605" y="73147"/>
                </a:lnTo>
                <a:lnTo>
                  <a:pt x="87327" y="0"/>
                </a:ln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33" name="Google Shape;1733;p60"/>
          <p:cNvSpPr/>
          <p:nvPr/>
        </p:nvSpPr>
        <p:spPr>
          <a:xfrm>
            <a:off x="7955213" y="4149016"/>
            <a:ext cx="280324" cy="132663"/>
          </a:xfrm>
          <a:custGeom>
            <a:avLst/>
            <a:gdLst/>
            <a:ahLst/>
            <a:cxnLst/>
            <a:rect l="l" t="t" r="r" b="b"/>
            <a:pathLst>
              <a:path w="236560" h="111952" extrusionOk="0">
                <a:moveTo>
                  <a:pt x="120217" y="0"/>
                </a:moveTo>
                <a:lnTo>
                  <a:pt x="0" y="105864"/>
                </a:lnTo>
                <a:lnTo>
                  <a:pt x="104" y="106003"/>
                </a:lnTo>
                <a:lnTo>
                  <a:pt x="346" y="106418"/>
                </a:lnTo>
                <a:lnTo>
                  <a:pt x="795" y="107040"/>
                </a:lnTo>
                <a:lnTo>
                  <a:pt x="1418" y="107801"/>
                </a:lnTo>
                <a:lnTo>
                  <a:pt x="1798" y="108216"/>
                </a:lnTo>
                <a:lnTo>
                  <a:pt x="2213" y="108631"/>
                </a:lnTo>
                <a:lnTo>
                  <a:pt x="2698" y="109046"/>
                </a:lnTo>
                <a:lnTo>
                  <a:pt x="3216" y="109461"/>
                </a:lnTo>
                <a:lnTo>
                  <a:pt x="3770" y="109876"/>
                </a:lnTo>
                <a:lnTo>
                  <a:pt x="4358" y="110291"/>
                </a:lnTo>
                <a:lnTo>
                  <a:pt x="5015" y="110672"/>
                </a:lnTo>
                <a:lnTo>
                  <a:pt x="5741" y="110983"/>
                </a:lnTo>
                <a:lnTo>
                  <a:pt x="6467" y="111294"/>
                </a:lnTo>
                <a:lnTo>
                  <a:pt x="7263" y="111536"/>
                </a:lnTo>
                <a:lnTo>
                  <a:pt x="8127" y="111744"/>
                </a:lnTo>
                <a:lnTo>
                  <a:pt x="9027" y="111882"/>
                </a:lnTo>
                <a:lnTo>
                  <a:pt x="9960" y="111951"/>
                </a:lnTo>
                <a:lnTo>
                  <a:pt x="10963" y="111917"/>
                </a:lnTo>
                <a:lnTo>
                  <a:pt x="11482" y="111882"/>
                </a:lnTo>
                <a:lnTo>
                  <a:pt x="12001" y="111848"/>
                </a:lnTo>
                <a:lnTo>
                  <a:pt x="12520" y="111744"/>
                </a:lnTo>
                <a:lnTo>
                  <a:pt x="13073" y="111640"/>
                </a:lnTo>
                <a:lnTo>
                  <a:pt x="13661" y="111502"/>
                </a:lnTo>
                <a:lnTo>
                  <a:pt x="14214" y="111363"/>
                </a:lnTo>
                <a:lnTo>
                  <a:pt x="14802" y="111156"/>
                </a:lnTo>
                <a:lnTo>
                  <a:pt x="15425" y="110948"/>
                </a:lnTo>
                <a:lnTo>
                  <a:pt x="16013" y="110706"/>
                </a:lnTo>
                <a:lnTo>
                  <a:pt x="16635" y="110430"/>
                </a:lnTo>
                <a:lnTo>
                  <a:pt x="17292" y="110118"/>
                </a:lnTo>
                <a:lnTo>
                  <a:pt x="17950" y="109807"/>
                </a:lnTo>
                <a:lnTo>
                  <a:pt x="18607" y="109427"/>
                </a:lnTo>
                <a:lnTo>
                  <a:pt x="19264" y="109012"/>
                </a:lnTo>
                <a:lnTo>
                  <a:pt x="19955" y="108597"/>
                </a:lnTo>
                <a:lnTo>
                  <a:pt x="20682" y="108112"/>
                </a:lnTo>
                <a:lnTo>
                  <a:pt x="21373" y="107628"/>
                </a:lnTo>
                <a:lnTo>
                  <a:pt x="22100" y="107075"/>
                </a:lnTo>
                <a:lnTo>
                  <a:pt x="22861" y="106487"/>
                </a:lnTo>
                <a:lnTo>
                  <a:pt x="23587" y="105864"/>
                </a:lnTo>
                <a:lnTo>
                  <a:pt x="120217" y="24140"/>
                </a:lnTo>
                <a:lnTo>
                  <a:pt x="210829" y="105346"/>
                </a:lnTo>
                <a:lnTo>
                  <a:pt x="211694" y="105968"/>
                </a:lnTo>
                <a:lnTo>
                  <a:pt x="212558" y="106556"/>
                </a:lnTo>
                <a:lnTo>
                  <a:pt x="213388" y="107075"/>
                </a:lnTo>
                <a:lnTo>
                  <a:pt x="214184" y="107594"/>
                </a:lnTo>
                <a:lnTo>
                  <a:pt x="215014" y="108043"/>
                </a:lnTo>
                <a:lnTo>
                  <a:pt x="215775" y="108458"/>
                </a:lnTo>
                <a:lnTo>
                  <a:pt x="216570" y="108873"/>
                </a:lnTo>
                <a:lnTo>
                  <a:pt x="217296" y="109219"/>
                </a:lnTo>
                <a:lnTo>
                  <a:pt x="218057" y="109565"/>
                </a:lnTo>
                <a:lnTo>
                  <a:pt x="218749" y="109876"/>
                </a:lnTo>
                <a:lnTo>
                  <a:pt x="219475" y="110118"/>
                </a:lnTo>
                <a:lnTo>
                  <a:pt x="220167" y="110360"/>
                </a:lnTo>
                <a:lnTo>
                  <a:pt x="220824" y="110568"/>
                </a:lnTo>
                <a:lnTo>
                  <a:pt x="221481" y="110775"/>
                </a:lnTo>
                <a:lnTo>
                  <a:pt x="222104" y="110914"/>
                </a:lnTo>
                <a:lnTo>
                  <a:pt x="222761" y="111052"/>
                </a:lnTo>
                <a:lnTo>
                  <a:pt x="223349" y="111156"/>
                </a:lnTo>
                <a:lnTo>
                  <a:pt x="223937" y="111225"/>
                </a:lnTo>
                <a:lnTo>
                  <a:pt x="224524" y="111294"/>
                </a:lnTo>
                <a:lnTo>
                  <a:pt x="225078" y="111329"/>
                </a:lnTo>
                <a:lnTo>
                  <a:pt x="226185" y="111363"/>
                </a:lnTo>
                <a:lnTo>
                  <a:pt x="227188" y="111294"/>
                </a:lnTo>
                <a:lnTo>
                  <a:pt x="228156" y="111156"/>
                </a:lnTo>
                <a:lnTo>
                  <a:pt x="229055" y="110948"/>
                </a:lnTo>
                <a:lnTo>
                  <a:pt x="229920" y="110706"/>
                </a:lnTo>
                <a:lnTo>
                  <a:pt x="230715" y="110430"/>
                </a:lnTo>
                <a:lnTo>
                  <a:pt x="231441" y="110084"/>
                </a:lnTo>
                <a:lnTo>
                  <a:pt x="232133" y="109703"/>
                </a:lnTo>
                <a:lnTo>
                  <a:pt x="232756" y="109323"/>
                </a:lnTo>
                <a:lnTo>
                  <a:pt x="233344" y="108908"/>
                </a:lnTo>
                <a:lnTo>
                  <a:pt x="233862" y="108493"/>
                </a:lnTo>
                <a:lnTo>
                  <a:pt x="234347" y="108078"/>
                </a:lnTo>
                <a:lnTo>
                  <a:pt x="234796" y="107663"/>
                </a:lnTo>
                <a:lnTo>
                  <a:pt x="235177" y="107248"/>
                </a:lnTo>
                <a:lnTo>
                  <a:pt x="235765" y="106522"/>
                </a:lnTo>
                <a:lnTo>
                  <a:pt x="236214" y="105899"/>
                </a:lnTo>
                <a:lnTo>
                  <a:pt x="236456" y="105519"/>
                </a:lnTo>
                <a:lnTo>
                  <a:pt x="236560" y="105346"/>
                </a:lnTo>
                <a:lnTo>
                  <a:pt x="120217" y="0"/>
                </a:ln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" name="Google Shape;4098;p92">
            <a:extLst>
              <a:ext uri="{FF2B5EF4-FFF2-40B4-BE49-F238E27FC236}">
                <a16:creationId xmlns:a16="http://schemas.microsoft.com/office/drawing/2014/main" id="{700F803B-CF5E-4FA4-4304-F1E909F78967}"/>
              </a:ext>
            </a:extLst>
          </p:cNvPr>
          <p:cNvSpPr txBox="1">
            <a:spLocks/>
          </p:cNvSpPr>
          <p:nvPr/>
        </p:nvSpPr>
        <p:spPr>
          <a:xfrm>
            <a:off x="2919361" y="2089050"/>
            <a:ext cx="4276977" cy="48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Montserrat ExtraBold"/>
              <a:buNone/>
              <a:defRPr sz="3500" b="0" i="0" u="none" strike="noStrike" cap="none">
                <a:solidFill>
                  <a:schemeClr val="dk1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pPr algn="ctr"/>
            <a:r>
              <a:rPr lang="en-US" sz="4400" dirty="0" err="1">
                <a:solidFill>
                  <a:srgbClr val="0C2054"/>
                </a:solidFill>
              </a:rPr>
              <a:t>Terima</a:t>
            </a:r>
            <a:r>
              <a:rPr lang="en-US" sz="4400" dirty="0">
                <a:solidFill>
                  <a:srgbClr val="0C2054"/>
                </a:solidFill>
              </a:rPr>
              <a:t> Kasih</a:t>
            </a:r>
            <a:endParaRPr lang="en-ID" sz="4400" dirty="0">
              <a:solidFill>
                <a:srgbClr val="0C2054"/>
              </a:solidFill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61683FD8-4BAF-4E9F-93B3-6DDB5ADAF036}"/>
              </a:ext>
            </a:extLst>
          </p:cNvPr>
          <p:cNvSpPr txBox="1"/>
          <p:nvPr/>
        </p:nvSpPr>
        <p:spPr>
          <a:xfrm>
            <a:off x="1914189" y="3163276"/>
            <a:ext cx="6516585" cy="7386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ID" dirty="0" err="1">
                <a:solidFill>
                  <a:schemeClr val="tx1"/>
                </a:solidFill>
              </a:rPr>
              <a:t>Semoga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materi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ini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dapat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menginspirasi</a:t>
            </a:r>
            <a:r>
              <a:rPr lang="en-ID" dirty="0">
                <a:solidFill>
                  <a:schemeClr val="tx1"/>
                </a:solidFill>
              </a:rPr>
              <a:t> dan </a:t>
            </a:r>
            <a:r>
              <a:rPr lang="en-ID" dirty="0" err="1">
                <a:solidFill>
                  <a:schemeClr val="tx1"/>
                </a:solidFill>
              </a:rPr>
              <a:t>memperkuat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semangat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Bpk</a:t>
            </a:r>
            <a:r>
              <a:rPr lang="en-ID">
                <a:solidFill>
                  <a:schemeClr val="tx1"/>
                </a:solidFill>
              </a:rPr>
              <a:t>/Ibu Guru </a:t>
            </a:r>
            <a:r>
              <a:rPr lang="en-ID" dirty="0">
                <a:solidFill>
                  <a:schemeClr val="tx1"/>
                </a:solidFill>
              </a:rPr>
              <a:t>SMK AD-DA’WAH </a:t>
            </a:r>
            <a:r>
              <a:rPr lang="en-ID" dirty="0" err="1">
                <a:solidFill>
                  <a:schemeClr val="tx1"/>
                </a:solidFill>
              </a:rPr>
              <a:t>untuk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menjadi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wirausahawan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mandiri</a:t>
            </a:r>
            <a:r>
              <a:rPr lang="en-ID" dirty="0">
                <a:solidFill>
                  <a:schemeClr val="tx1"/>
                </a:solidFill>
              </a:rPr>
              <a:t>, </a:t>
            </a:r>
            <a:r>
              <a:rPr lang="en-ID" dirty="0" err="1">
                <a:solidFill>
                  <a:schemeClr val="tx1"/>
                </a:solidFill>
              </a:rPr>
              <a:t>inovatif</a:t>
            </a:r>
            <a:r>
              <a:rPr lang="en-ID" dirty="0">
                <a:solidFill>
                  <a:schemeClr val="tx1"/>
                </a:solidFill>
              </a:rPr>
              <a:t>, dan </a:t>
            </a:r>
            <a:r>
              <a:rPr lang="en-ID" dirty="0" err="1">
                <a:solidFill>
                  <a:schemeClr val="tx1"/>
                </a:solidFill>
              </a:rPr>
              <a:t>berkarakter</a:t>
            </a:r>
            <a:r>
              <a:rPr lang="en-ID" dirty="0">
                <a:solidFill>
                  <a:schemeClr val="tx1"/>
                </a:solidFill>
              </a:rPr>
              <a:t>.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FEDBD997-11A3-490A-85EB-07F74BF0F262}"/>
              </a:ext>
            </a:extLst>
          </p:cNvPr>
          <p:cNvSpPr txBox="1"/>
          <p:nvPr/>
        </p:nvSpPr>
        <p:spPr>
          <a:xfrm>
            <a:off x="3495626" y="777624"/>
            <a:ext cx="2700490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ar-AE" sz="6000" b="1" i="0" dirty="0">
                <a:solidFill>
                  <a:srgbClr val="575757"/>
                </a:solidFill>
                <a:effectLst/>
                <a:latin typeface="verdana" panose="020B0604030504040204" pitchFamily="34" charset="0"/>
              </a:rPr>
              <a:t>شُكْرًا</a:t>
            </a:r>
            <a:r>
              <a:rPr lang="ar-AE" sz="6000" b="0" i="0" dirty="0">
                <a:solidFill>
                  <a:srgbClr val="575757"/>
                </a:solidFill>
                <a:effectLst/>
                <a:latin typeface="verdana" panose="020B0604030504040204" pitchFamily="34" charset="0"/>
              </a:rPr>
              <a:t> </a:t>
            </a:r>
            <a:endParaRPr lang="en-ID" sz="6000" dirty="0"/>
          </a:p>
        </p:txBody>
      </p:sp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dk2"/>
        </a:solidFill>
        <a:effectLst/>
      </p:bgPr>
    </p:bg>
    <p:spTree>
      <p:nvGrpSpPr>
        <p:cNvPr id="1" name="Shape 30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239;p37">
            <a:extLst>
              <a:ext uri="{FF2B5EF4-FFF2-40B4-BE49-F238E27FC236}">
                <a16:creationId xmlns:a16="http://schemas.microsoft.com/office/drawing/2014/main" id="{60E98D38-2964-4322-197E-AA26CBE10B25}"/>
              </a:ext>
            </a:extLst>
          </p:cNvPr>
          <p:cNvSpPr/>
          <p:nvPr/>
        </p:nvSpPr>
        <p:spPr>
          <a:xfrm rot="5399967" flipH="1">
            <a:off x="30283" y="-856842"/>
            <a:ext cx="5694570" cy="7068114"/>
          </a:xfrm>
          <a:prstGeom prst="flowChartDocumen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lt1"/>
              </a:solidFill>
            </a:endParaRPr>
          </a:p>
        </p:txBody>
      </p:sp>
      <p:sp>
        <p:nvSpPr>
          <p:cNvPr id="3" name="Google Shape;240;p37">
            <a:extLst>
              <a:ext uri="{FF2B5EF4-FFF2-40B4-BE49-F238E27FC236}">
                <a16:creationId xmlns:a16="http://schemas.microsoft.com/office/drawing/2014/main" id="{3816316E-6DAB-8DE7-FB5A-432AA7DFDFB0}"/>
              </a:ext>
            </a:extLst>
          </p:cNvPr>
          <p:cNvSpPr/>
          <p:nvPr/>
        </p:nvSpPr>
        <p:spPr>
          <a:xfrm rot="-5400032" flipH="1">
            <a:off x="3601466" y="-867066"/>
            <a:ext cx="5714982" cy="7068114"/>
          </a:xfrm>
          <a:prstGeom prst="flowChartDocumen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lt1"/>
              </a:solidFill>
            </a:endParaRPr>
          </a:p>
        </p:txBody>
      </p:sp>
      <p:sp>
        <p:nvSpPr>
          <p:cNvPr id="4" name="Google Shape;241;p37">
            <a:extLst>
              <a:ext uri="{FF2B5EF4-FFF2-40B4-BE49-F238E27FC236}">
                <a16:creationId xmlns:a16="http://schemas.microsoft.com/office/drawing/2014/main" id="{6DD41A9C-4CE3-C503-885A-E0F25653352C}"/>
              </a:ext>
            </a:extLst>
          </p:cNvPr>
          <p:cNvSpPr/>
          <p:nvPr/>
        </p:nvSpPr>
        <p:spPr>
          <a:xfrm rot="-5400021" flipH="1">
            <a:off x="1329088" y="-347286"/>
            <a:ext cx="8839206" cy="7171578"/>
          </a:xfrm>
          <a:prstGeom prst="flowChartDocumen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lt1"/>
              </a:solidFill>
            </a:endParaRPr>
          </a:p>
        </p:txBody>
      </p:sp>
      <p:sp>
        <p:nvSpPr>
          <p:cNvPr id="5" name="Google Shape;242;p37">
            <a:extLst>
              <a:ext uri="{FF2B5EF4-FFF2-40B4-BE49-F238E27FC236}">
                <a16:creationId xmlns:a16="http://schemas.microsoft.com/office/drawing/2014/main" id="{B5A70450-D3E8-42B4-734A-83AF00DE4348}"/>
              </a:ext>
            </a:extLst>
          </p:cNvPr>
          <p:cNvSpPr/>
          <p:nvPr/>
        </p:nvSpPr>
        <p:spPr>
          <a:xfrm rot="5399978" flipH="1">
            <a:off x="-270460" y="-1814572"/>
            <a:ext cx="8324802" cy="7068114"/>
          </a:xfrm>
          <a:prstGeom prst="flowChartDocumen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>
              <a:solidFill>
                <a:schemeClr val="lt1"/>
              </a:solidFill>
            </a:endParaRPr>
          </a:p>
        </p:txBody>
      </p:sp>
      <p:sp>
        <p:nvSpPr>
          <p:cNvPr id="3076" name="Google Shape;3076;p71"/>
          <p:cNvSpPr/>
          <p:nvPr/>
        </p:nvSpPr>
        <p:spPr>
          <a:xfrm rot="10800000" flipH="1">
            <a:off x="3644100" y="4914963"/>
            <a:ext cx="1855800" cy="1200900"/>
          </a:xfrm>
          <a:prstGeom prst="pie">
            <a:avLst>
              <a:gd name="adj1" fmla="val 0"/>
              <a:gd name="adj2" fmla="val 10831237"/>
            </a:avLst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078" name="Google Shape;3078;p71">
            <a:hlinkClick r:id="" action="ppaction://hlinkshowjump?jump=nextslide"/>
          </p:cNvPr>
          <p:cNvSpPr/>
          <p:nvPr/>
        </p:nvSpPr>
        <p:spPr>
          <a:xfrm>
            <a:off x="4619550" y="4724204"/>
            <a:ext cx="438300" cy="415800"/>
          </a:xfrm>
          <a:prstGeom prst="roundRect">
            <a:avLst>
              <a:gd name="adj" fmla="val 16667"/>
            </a:avLst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" name="Google Shape;3063;p71">
            <a:extLst>
              <a:ext uri="{FF2B5EF4-FFF2-40B4-BE49-F238E27FC236}">
                <a16:creationId xmlns:a16="http://schemas.microsoft.com/office/drawing/2014/main" id="{C61888FB-8E94-4D10-A427-C7AF6D8DA54E}"/>
              </a:ext>
            </a:extLst>
          </p:cNvPr>
          <p:cNvSpPr txBox="1">
            <a:spLocks/>
          </p:cNvSpPr>
          <p:nvPr/>
        </p:nvSpPr>
        <p:spPr>
          <a:xfrm>
            <a:off x="986696" y="270166"/>
            <a:ext cx="7704000" cy="48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Montserrat ExtraBold"/>
              <a:buNone/>
              <a:defRPr sz="3500" b="0" i="0" u="none" strike="noStrike" cap="none">
                <a:solidFill>
                  <a:schemeClr val="dk1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pPr algn="ctr"/>
            <a:r>
              <a:rPr lang="en-ID" dirty="0" err="1"/>
              <a:t>Asal</a:t>
            </a:r>
            <a:r>
              <a:rPr lang="en-ID" dirty="0"/>
              <a:t> Kata </a:t>
            </a:r>
            <a:r>
              <a:rPr lang="en-ID" dirty="0" err="1"/>
              <a:t>Kewirausahaan</a:t>
            </a:r>
            <a:endParaRPr lang="en-ID" dirty="0">
              <a:solidFill>
                <a:srgbClr val="0C2054"/>
              </a:solidFill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8591A770-2EB6-45A9-896D-4FB371AD1488}"/>
              </a:ext>
            </a:extLst>
          </p:cNvPr>
          <p:cNvSpPr txBox="1"/>
          <p:nvPr/>
        </p:nvSpPr>
        <p:spPr>
          <a:xfrm>
            <a:off x="1170872" y="1042642"/>
            <a:ext cx="7519824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D" sz="1800" dirty="0" err="1"/>
              <a:t>Kewirausahaan</a:t>
            </a:r>
            <a:r>
              <a:rPr lang="en-ID" sz="1800" dirty="0"/>
              <a:t> </a:t>
            </a:r>
            <a:r>
              <a:rPr lang="en-ID" sz="1800" dirty="0" err="1"/>
              <a:t>dalam</a:t>
            </a:r>
            <a:r>
              <a:rPr lang="en-ID" sz="1800" dirty="0"/>
              <a:t> Bahasa Indonesia </a:t>
            </a:r>
            <a:r>
              <a:rPr lang="en-ID" sz="1800" dirty="0" err="1"/>
              <a:t>merupakan</a:t>
            </a:r>
            <a:r>
              <a:rPr lang="en-ID" sz="1800" dirty="0"/>
              <a:t> </a:t>
            </a:r>
            <a:r>
              <a:rPr lang="en-ID" sz="1800" dirty="0" err="1"/>
              <a:t>padanan</a:t>
            </a:r>
            <a:r>
              <a:rPr lang="en-ID" sz="1800" dirty="0"/>
              <a:t> </a:t>
            </a:r>
            <a:r>
              <a:rPr lang="en-ID" sz="1800" dirty="0" err="1"/>
              <a:t>dari</a:t>
            </a:r>
            <a:r>
              <a:rPr lang="en-ID" sz="1800" dirty="0"/>
              <a:t> kata </a:t>
            </a:r>
            <a:r>
              <a:rPr lang="en-ID" sz="1800" b="1" dirty="0"/>
              <a:t>Entrepreneurship</a:t>
            </a:r>
            <a:r>
              <a:rPr lang="en-ID" sz="1800" dirty="0"/>
              <a:t> (Bahasa </a:t>
            </a:r>
            <a:r>
              <a:rPr lang="en-ID" sz="1800" dirty="0" err="1"/>
              <a:t>Inggris</a:t>
            </a:r>
            <a:r>
              <a:rPr lang="en-ID" sz="1800" dirty="0"/>
              <a:t>).</a:t>
            </a:r>
          </a:p>
          <a:p>
            <a:pPr>
              <a:buFont typeface="+mj-lt"/>
              <a:buAutoNum type="arabicPeriod"/>
            </a:pPr>
            <a:r>
              <a:rPr lang="en-ID" sz="1800" b="1" dirty="0"/>
              <a:t> </a:t>
            </a:r>
            <a:r>
              <a:rPr lang="en-ID" sz="1800" b="1" dirty="0" err="1"/>
              <a:t>Asal</a:t>
            </a:r>
            <a:r>
              <a:rPr lang="en-ID" sz="1800" b="1" dirty="0"/>
              <a:t> Bahasa Indonesia (</a:t>
            </a:r>
            <a:r>
              <a:rPr lang="en-ID" sz="1800" b="1" dirty="0" err="1"/>
              <a:t>Etimologi</a:t>
            </a:r>
            <a:r>
              <a:rPr lang="en-ID" sz="1800" b="1" dirty="0"/>
              <a:t>):</a:t>
            </a:r>
            <a:endParaRPr lang="en-ID" sz="1800" dirty="0"/>
          </a:p>
          <a:p>
            <a:pPr marL="612775" lvl="1" indent="-342900">
              <a:buAutoNum type="alphaLcPeriod"/>
            </a:pPr>
            <a:r>
              <a:rPr lang="en-ID" sz="1800" dirty="0" err="1"/>
              <a:t>Kewirausahaan</a:t>
            </a:r>
            <a:r>
              <a:rPr lang="en-ID" sz="1800" dirty="0"/>
              <a:t> </a:t>
            </a:r>
            <a:r>
              <a:rPr lang="en-ID" sz="1800" dirty="0" err="1"/>
              <a:t>berasal</a:t>
            </a:r>
            <a:r>
              <a:rPr lang="en-ID" sz="1800" dirty="0"/>
              <a:t> </a:t>
            </a:r>
            <a:r>
              <a:rPr lang="en-ID" sz="1800" dirty="0" err="1"/>
              <a:t>dari</a:t>
            </a:r>
            <a:r>
              <a:rPr lang="en-ID" sz="1800" dirty="0"/>
              <a:t> </a:t>
            </a:r>
            <a:r>
              <a:rPr lang="en-ID" sz="1800" dirty="0" err="1"/>
              <a:t>gabungan</a:t>
            </a:r>
            <a:r>
              <a:rPr lang="en-ID" sz="1800" dirty="0"/>
              <a:t> </a:t>
            </a:r>
            <a:r>
              <a:rPr lang="en-ID" sz="1800" dirty="0" err="1"/>
              <a:t>dua</a:t>
            </a:r>
            <a:r>
              <a:rPr lang="en-ID" sz="1800" dirty="0"/>
              <a:t> kata: </a:t>
            </a:r>
            <a:r>
              <a:rPr lang="en-ID" sz="1800" b="1" dirty="0" err="1"/>
              <a:t>Wira</a:t>
            </a:r>
            <a:r>
              <a:rPr lang="en-ID" sz="1800" dirty="0"/>
              <a:t> dan </a:t>
            </a:r>
            <a:r>
              <a:rPr lang="en-ID" sz="1800" b="1" dirty="0"/>
              <a:t>Usaha</a:t>
            </a:r>
            <a:r>
              <a:rPr lang="en-ID" sz="1800" dirty="0"/>
              <a:t>.</a:t>
            </a:r>
          </a:p>
          <a:p>
            <a:pPr marL="901700" lvl="1" indent="-269875"/>
            <a:r>
              <a:rPr lang="en-ID" sz="1800" b="1" dirty="0"/>
              <a:t>1) </a:t>
            </a:r>
            <a:r>
              <a:rPr lang="en-ID" sz="1800" b="1" dirty="0" err="1"/>
              <a:t>Wira</a:t>
            </a:r>
            <a:r>
              <a:rPr lang="en-ID" sz="1800" b="1" dirty="0"/>
              <a:t>:</a:t>
            </a:r>
            <a:r>
              <a:rPr lang="en-ID" sz="1800" dirty="0"/>
              <a:t> </a:t>
            </a:r>
            <a:r>
              <a:rPr lang="en-ID" sz="1800" dirty="0" err="1"/>
              <a:t>Berarti</a:t>
            </a:r>
            <a:r>
              <a:rPr lang="en-ID" sz="1800" dirty="0"/>
              <a:t> </a:t>
            </a:r>
            <a:r>
              <a:rPr lang="en-ID" sz="1800" dirty="0" err="1"/>
              <a:t>pejuang</a:t>
            </a:r>
            <a:r>
              <a:rPr lang="en-ID" sz="1800" dirty="0"/>
              <a:t>, </a:t>
            </a:r>
            <a:r>
              <a:rPr lang="en-ID" sz="1800" dirty="0" err="1"/>
              <a:t>pahlawan</a:t>
            </a:r>
            <a:r>
              <a:rPr lang="en-ID" sz="1800" dirty="0"/>
              <a:t>, </a:t>
            </a:r>
            <a:r>
              <a:rPr lang="en-ID" sz="1800" dirty="0" err="1"/>
              <a:t>manusia</a:t>
            </a:r>
            <a:r>
              <a:rPr lang="en-ID" sz="1800" dirty="0"/>
              <a:t> </a:t>
            </a:r>
            <a:r>
              <a:rPr lang="en-ID" sz="1800" dirty="0" err="1"/>
              <a:t>unggul</a:t>
            </a:r>
            <a:r>
              <a:rPr lang="en-ID" sz="1800" dirty="0"/>
              <a:t>, </a:t>
            </a:r>
            <a:r>
              <a:rPr lang="en-ID" sz="1800" dirty="0" err="1"/>
              <a:t>teladan</a:t>
            </a:r>
            <a:r>
              <a:rPr lang="en-ID" sz="1800" dirty="0"/>
              <a:t>, </a:t>
            </a:r>
            <a:r>
              <a:rPr lang="en-ID" sz="1800" dirty="0" err="1"/>
              <a:t>berbudi</a:t>
            </a:r>
            <a:r>
              <a:rPr lang="en-ID" sz="1800" dirty="0"/>
              <a:t> </a:t>
            </a:r>
            <a:r>
              <a:rPr lang="en-ID" sz="1800" dirty="0" err="1"/>
              <a:t>luhur</a:t>
            </a:r>
            <a:r>
              <a:rPr lang="en-ID" sz="1800" dirty="0"/>
              <a:t>, </a:t>
            </a:r>
            <a:r>
              <a:rPr lang="en-ID" sz="1800" dirty="0" err="1"/>
              <a:t>gagah</a:t>
            </a:r>
            <a:r>
              <a:rPr lang="en-ID" sz="1800" dirty="0"/>
              <a:t> </a:t>
            </a:r>
            <a:r>
              <a:rPr lang="en-ID" sz="1800" dirty="0" err="1"/>
              <a:t>berani</a:t>
            </a:r>
            <a:r>
              <a:rPr lang="en-ID" sz="1800" dirty="0"/>
              <a:t>, dan </a:t>
            </a:r>
            <a:r>
              <a:rPr lang="en-ID" sz="1800" dirty="0" err="1"/>
              <a:t>berwatak</a:t>
            </a:r>
            <a:r>
              <a:rPr lang="en-ID" sz="1800" dirty="0"/>
              <a:t> agung.</a:t>
            </a:r>
          </a:p>
          <a:p>
            <a:pPr marL="901700" lvl="2" indent="-269875"/>
            <a:r>
              <a:rPr lang="en-ID" sz="1800" b="1" dirty="0"/>
              <a:t>2) Usaha:</a:t>
            </a:r>
            <a:r>
              <a:rPr lang="en-ID" sz="1800" dirty="0"/>
              <a:t> </a:t>
            </a:r>
            <a:r>
              <a:rPr lang="en-ID" sz="1800" dirty="0" err="1"/>
              <a:t>Berarti</a:t>
            </a:r>
            <a:r>
              <a:rPr lang="en-ID" sz="1800" dirty="0"/>
              <a:t> </a:t>
            </a:r>
            <a:r>
              <a:rPr lang="en-ID" sz="1800" dirty="0" err="1"/>
              <a:t>perbuatan</a:t>
            </a:r>
            <a:r>
              <a:rPr lang="en-ID" sz="1800" dirty="0"/>
              <a:t> </a:t>
            </a:r>
            <a:r>
              <a:rPr lang="en-ID" sz="1800" dirty="0" err="1"/>
              <a:t>amal</a:t>
            </a:r>
            <a:r>
              <a:rPr lang="en-ID" sz="1800" dirty="0"/>
              <a:t>, </a:t>
            </a:r>
            <a:r>
              <a:rPr lang="en-ID" sz="1800" dirty="0" err="1"/>
              <a:t>bekerja</a:t>
            </a:r>
            <a:r>
              <a:rPr lang="en-ID" sz="1800" dirty="0"/>
              <a:t>, </a:t>
            </a:r>
            <a:r>
              <a:rPr lang="en-ID" sz="1800" dirty="0" err="1"/>
              <a:t>berbuat</a:t>
            </a:r>
            <a:r>
              <a:rPr lang="en-ID" sz="1800" dirty="0"/>
              <a:t> </a:t>
            </a:r>
            <a:r>
              <a:rPr lang="en-ID" sz="1800" dirty="0" err="1"/>
              <a:t>sesuatu</a:t>
            </a:r>
            <a:r>
              <a:rPr lang="en-ID" sz="1800" dirty="0"/>
              <a:t>, </a:t>
            </a:r>
            <a:r>
              <a:rPr lang="en-ID" sz="1800" dirty="0" err="1"/>
              <a:t>atau</a:t>
            </a:r>
            <a:r>
              <a:rPr lang="en-ID" sz="1800" dirty="0"/>
              <a:t> </a:t>
            </a:r>
            <a:r>
              <a:rPr lang="en-ID" sz="1800" dirty="0" err="1"/>
              <a:t>kegiatan</a:t>
            </a:r>
            <a:r>
              <a:rPr lang="en-ID" sz="1800" dirty="0"/>
              <a:t> </a:t>
            </a:r>
            <a:r>
              <a:rPr lang="en-ID" sz="1800" dirty="0" err="1"/>
              <a:t>dengan</a:t>
            </a:r>
            <a:r>
              <a:rPr lang="en-ID" sz="1800" dirty="0"/>
              <a:t> </a:t>
            </a:r>
            <a:r>
              <a:rPr lang="en-ID" sz="1800" dirty="0" err="1"/>
              <a:t>mengerahkan</a:t>
            </a:r>
            <a:r>
              <a:rPr lang="en-ID" sz="1800" dirty="0"/>
              <a:t> </a:t>
            </a:r>
            <a:r>
              <a:rPr lang="en-ID" sz="1800" dirty="0" err="1"/>
              <a:t>tenaga</a:t>
            </a:r>
            <a:r>
              <a:rPr lang="en-ID" sz="1800" dirty="0"/>
              <a:t> dan </a:t>
            </a:r>
            <a:r>
              <a:rPr lang="en-ID" sz="1800" dirty="0" err="1"/>
              <a:t>pikiran</a:t>
            </a:r>
            <a:r>
              <a:rPr lang="en-ID" sz="1800" dirty="0"/>
              <a:t> </a:t>
            </a:r>
            <a:r>
              <a:rPr lang="en-ID" sz="1800" dirty="0" err="1"/>
              <a:t>untuk</a:t>
            </a:r>
            <a:r>
              <a:rPr lang="en-ID" sz="1800" dirty="0"/>
              <a:t> </a:t>
            </a:r>
            <a:r>
              <a:rPr lang="en-ID" sz="1800" dirty="0" err="1"/>
              <a:t>mencapai</a:t>
            </a:r>
            <a:r>
              <a:rPr lang="en-ID" sz="1800" dirty="0"/>
              <a:t> </a:t>
            </a:r>
            <a:r>
              <a:rPr lang="en-ID" sz="1800" dirty="0" err="1"/>
              <a:t>tujuan</a:t>
            </a:r>
            <a:r>
              <a:rPr lang="en-ID" sz="1800" dirty="0"/>
              <a:t> </a:t>
            </a:r>
            <a:r>
              <a:rPr lang="en-ID" sz="1800" dirty="0" err="1"/>
              <a:t>tertentu</a:t>
            </a:r>
            <a:r>
              <a:rPr lang="en-ID" sz="1800" dirty="0"/>
              <a:t>.</a:t>
            </a:r>
          </a:p>
          <a:p>
            <a:pPr marL="541338" lvl="1" indent="-271463"/>
            <a:r>
              <a:rPr lang="en-ID" sz="1800" dirty="0"/>
              <a:t>b. </a:t>
            </a:r>
            <a:r>
              <a:rPr lang="en-ID" sz="1800" dirty="0" err="1"/>
              <a:t>Secara</a:t>
            </a:r>
            <a:r>
              <a:rPr lang="en-ID" sz="1800" dirty="0"/>
              <a:t> </a:t>
            </a:r>
            <a:r>
              <a:rPr lang="en-ID" sz="1800" dirty="0" err="1"/>
              <a:t>etimologi</a:t>
            </a:r>
            <a:r>
              <a:rPr lang="en-ID" sz="1800" dirty="0"/>
              <a:t>, </a:t>
            </a:r>
            <a:r>
              <a:rPr lang="en-ID" sz="1800" b="1" dirty="0" err="1"/>
              <a:t>Wirausaha</a:t>
            </a:r>
            <a:r>
              <a:rPr lang="en-ID" sz="1800" dirty="0"/>
              <a:t> </a:t>
            </a:r>
            <a:r>
              <a:rPr lang="en-ID" sz="1800" dirty="0" err="1"/>
              <a:t>dapat</a:t>
            </a:r>
            <a:r>
              <a:rPr lang="en-ID" sz="1800" dirty="0"/>
              <a:t> </a:t>
            </a:r>
            <a:r>
              <a:rPr lang="en-ID" sz="1800" dirty="0" err="1"/>
              <a:t>diartikan</a:t>
            </a:r>
            <a:r>
              <a:rPr lang="en-ID" sz="1800" dirty="0"/>
              <a:t> </a:t>
            </a:r>
            <a:r>
              <a:rPr lang="en-ID" sz="1800" dirty="0" err="1"/>
              <a:t>sebagai</a:t>
            </a:r>
            <a:r>
              <a:rPr lang="en-ID" sz="1800" dirty="0"/>
              <a:t> </a:t>
            </a:r>
            <a:r>
              <a:rPr lang="en-ID" sz="1800" b="1" dirty="0" err="1"/>
              <a:t>pejuang</a:t>
            </a:r>
            <a:r>
              <a:rPr lang="en-ID" sz="1800" b="1" dirty="0"/>
              <a:t> </a:t>
            </a:r>
            <a:r>
              <a:rPr lang="en-ID" sz="1800" b="1" dirty="0" err="1"/>
              <a:t>atau</a:t>
            </a:r>
            <a:r>
              <a:rPr lang="en-ID" sz="1800" b="1" dirty="0"/>
              <a:t> </a:t>
            </a:r>
            <a:r>
              <a:rPr lang="en-ID" sz="1800" b="1" dirty="0" err="1"/>
              <a:t>pahlawan</a:t>
            </a:r>
            <a:r>
              <a:rPr lang="en-ID" sz="1800" b="1" dirty="0"/>
              <a:t> yang </a:t>
            </a:r>
            <a:r>
              <a:rPr lang="en-ID" sz="1800" b="1" dirty="0" err="1"/>
              <a:t>berbuat</a:t>
            </a:r>
            <a:r>
              <a:rPr lang="en-ID" sz="1800" b="1" dirty="0"/>
              <a:t> </a:t>
            </a:r>
            <a:r>
              <a:rPr lang="en-ID" sz="1800" b="1" dirty="0" err="1"/>
              <a:t>sesuatu</a:t>
            </a:r>
            <a:r>
              <a:rPr lang="en-ID" sz="1800" dirty="0"/>
              <a:t> (</a:t>
            </a:r>
            <a:r>
              <a:rPr lang="en-ID" sz="1800" dirty="0" err="1"/>
              <a:t>melakukan</a:t>
            </a:r>
            <a:r>
              <a:rPr lang="en-ID" sz="1800" dirty="0"/>
              <a:t> </a:t>
            </a:r>
            <a:r>
              <a:rPr lang="en-ID" sz="1800" dirty="0" err="1"/>
              <a:t>usaha</a:t>
            </a:r>
            <a:r>
              <a:rPr lang="en-ID" sz="1800" dirty="0"/>
              <a:t>).</a:t>
            </a:r>
          </a:p>
        </p:txBody>
      </p:sp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dk2"/>
        </a:solidFill>
        <a:effectLst/>
      </p:bgPr>
    </p:bg>
    <p:spTree>
      <p:nvGrpSpPr>
        <p:cNvPr id="1" name="Shape 30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239;p37">
            <a:extLst>
              <a:ext uri="{FF2B5EF4-FFF2-40B4-BE49-F238E27FC236}">
                <a16:creationId xmlns:a16="http://schemas.microsoft.com/office/drawing/2014/main" id="{60E98D38-2964-4322-197E-AA26CBE10B25}"/>
              </a:ext>
            </a:extLst>
          </p:cNvPr>
          <p:cNvSpPr/>
          <p:nvPr/>
        </p:nvSpPr>
        <p:spPr>
          <a:xfrm rot="5399967" flipH="1">
            <a:off x="30283" y="-856842"/>
            <a:ext cx="5694570" cy="7068114"/>
          </a:xfrm>
          <a:prstGeom prst="flowChartDocumen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lt1"/>
              </a:solidFill>
            </a:endParaRPr>
          </a:p>
        </p:txBody>
      </p:sp>
      <p:sp>
        <p:nvSpPr>
          <p:cNvPr id="3" name="Google Shape;240;p37">
            <a:extLst>
              <a:ext uri="{FF2B5EF4-FFF2-40B4-BE49-F238E27FC236}">
                <a16:creationId xmlns:a16="http://schemas.microsoft.com/office/drawing/2014/main" id="{3816316E-6DAB-8DE7-FB5A-432AA7DFDFB0}"/>
              </a:ext>
            </a:extLst>
          </p:cNvPr>
          <p:cNvSpPr/>
          <p:nvPr/>
        </p:nvSpPr>
        <p:spPr>
          <a:xfrm rot="-5400032" flipH="1">
            <a:off x="3601466" y="-867066"/>
            <a:ext cx="5714982" cy="7068114"/>
          </a:xfrm>
          <a:prstGeom prst="flowChartDocumen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lt1"/>
              </a:solidFill>
            </a:endParaRPr>
          </a:p>
        </p:txBody>
      </p:sp>
      <p:sp>
        <p:nvSpPr>
          <p:cNvPr id="4" name="Google Shape;241;p37">
            <a:extLst>
              <a:ext uri="{FF2B5EF4-FFF2-40B4-BE49-F238E27FC236}">
                <a16:creationId xmlns:a16="http://schemas.microsoft.com/office/drawing/2014/main" id="{6DD41A9C-4CE3-C503-885A-E0F25653352C}"/>
              </a:ext>
            </a:extLst>
          </p:cNvPr>
          <p:cNvSpPr/>
          <p:nvPr/>
        </p:nvSpPr>
        <p:spPr>
          <a:xfrm rot="-5400021" flipH="1">
            <a:off x="1329088" y="-347286"/>
            <a:ext cx="8839206" cy="7171578"/>
          </a:xfrm>
          <a:prstGeom prst="flowChartDocumen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lt1"/>
              </a:solidFill>
            </a:endParaRPr>
          </a:p>
        </p:txBody>
      </p:sp>
      <p:sp>
        <p:nvSpPr>
          <p:cNvPr id="5" name="Google Shape;242;p37">
            <a:extLst>
              <a:ext uri="{FF2B5EF4-FFF2-40B4-BE49-F238E27FC236}">
                <a16:creationId xmlns:a16="http://schemas.microsoft.com/office/drawing/2014/main" id="{B5A70450-D3E8-42B4-734A-83AF00DE4348}"/>
              </a:ext>
            </a:extLst>
          </p:cNvPr>
          <p:cNvSpPr/>
          <p:nvPr/>
        </p:nvSpPr>
        <p:spPr>
          <a:xfrm rot="5399978" flipH="1">
            <a:off x="-270460" y="-1814572"/>
            <a:ext cx="8324802" cy="7068114"/>
          </a:xfrm>
          <a:prstGeom prst="flowChartDocumen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>
              <a:solidFill>
                <a:schemeClr val="lt1"/>
              </a:solidFill>
            </a:endParaRPr>
          </a:p>
        </p:txBody>
      </p:sp>
      <p:sp>
        <p:nvSpPr>
          <p:cNvPr id="3076" name="Google Shape;3076;p71"/>
          <p:cNvSpPr/>
          <p:nvPr/>
        </p:nvSpPr>
        <p:spPr>
          <a:xfrm rot="10800000" flipH="1">
            <a:off x="3644100" y="4914963"/>
            <a:ext cx="1855800" cy="1200900"/>
          </a:xfrm>
          <a:prstGeom prst="pie">
            <a:avLst>
              <a:gd name="adj1" fmla="val 0"/>
              <a:gd name="adj2" fmla="val 10831237"/>
            </a:avLst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078" name="Google Shape;3078;p71">
            <a:hlinkClick r:id="" action="ppaction://hlinkshowjump?jump=nextslide"/>
          </p:cNvPr>
          <p:cNvSpPr/>
          <p:nvPr/>
        </p:nvSpPr>
        <p:spPr>
          <a:xfrm>
            <a:off x="4619550" y="4724204"/>
            <a:ext cx="438300" cy="415800"/>
          </a:xfrm>
          <a:prstGeom prst="roundRect">
            <a:avLst>
              <a:gd name="adj" fmla="val 16667"/>
            </a:avLst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" name="Google Shape;3063;p71">
            <a:extLst>
              <a:ext uri="{FF2B5EF4-FFF2-40B4-BE49-F238E27FC236}">
                <a16:creationId xmlns:a16="http://schemas.microsoft.com/office/drawing/2014/main" id="{C61888FB-8E94-4D10-A427-C7AF6D8DA54E}"/>
              </a:ext>
            </a:extLst>
          </p:cNvPr>
          <p:cNvSpPr txBox="1">
            <a:spLocks/>
          </p:cNvSpPr>
          <p:nvPr/>
        </p:nvSpPr>
        <p:spPr>
          <a:xfrm>
            <a:off x="986696" y="270166"/>
            <a:ext cx="7704000" cy="48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Montserrat ExtraBold"/>
              <a:buNone/>
              <a:defRPr sz="3500" b="0" i="0" u="none" strike="noStrike" cap="none">
                <a:solidFill>
                  <a:schemeClr val="dk1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pPr algn="ctr"/>
            <a:r>
              <a:rPr lang="en-ID" dirty="0" err="1"/>
              <a:t>Asal</a:t>
            </a:r>
            <a:r>
              <a:rPr lang="en-ID" dirty="0"/>
              <a:t> Kata </a:t>
            </a:r>
            <a:r>
              <a:rPr lang="en-ID" dirty="0" err="1"/>
              <a:t>Kewirausahaan</a:t>
            </a:r>
            <a:endParaRPr lang="en-ID" dirty="0">
              <a:solidFill>
                <a:srgbClr val="0C2054"/>
              </a:solidFill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8591A770-2EB6-45A9-896D-4FB371AD1488}"/>
              </a:ext>
            </a:extLst>
          </p:cNvPr>
          <p:cNvSpPr txBox="1"/>
          <p:nvPr/>
        </p:nvSpPr>
        <p:spPr>
          <a:xfrm>
            <a:off x="1170872" y="1215665"/>
            <a:ext cx="7519824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D" sz="1800" b="1" dirty="0"/>
              <a:t>2. </a:t>
            </a:r>
            <a:r>
              <a:rPr lang="en-ID" sz="1800" b="1" dirty="0" err="1"/>
              <a:t>Asal</a:t>
            </a:r>
            <a:r>
              <a:rPr lang="en-ID" sz="1800" b="1" dirty="0"/>
              <a:t> Bahasa </a:t>
            </a:r>
            <a:r>
              <a:rPr lang="en-ID" sz="1800" b="1" dirty="0" err="1"/>
              <a:t>Asing</a:t>
            </a:r>
            <a:r>
              <a:rPr lang="en-ID" sz="1800" b="1" dirty="0"/>
              <a:t>:</a:t>
            </a:r>
            <a:endParaRPr lang="en-ID" sz="1800" dirty="0"/>
          </a:p>
          <a:p>
            <a:pPr marL="623888" indent="-360363">
              <a:buFont typeface="+mj-lt"/>
              <a:buAutoNum type="alphaLcPeriod"/>
            </a:pPr>
            <a:r>
              <a:rPr lang="en-ID" sz="1800" dirty="0" err="1"/>
              <a:t>Padanannya</a:t>
            </a:r>
            <a:r>
              <a:rPr lang="en-ID" sz="1800" dirty="0"/>
              <a:t>, </a:t>
            </a:r>
            <a:r>
              <a:rPr lang="en-ID" sz="1800" i="1" dirty="0"/>
              <a:t>Entrepreneurship</a:t>
            </a:r>
            <a:r>
              <a:rPr lang="en-ID" sz="1800" dirty="0"/>
              <a:t>, </a:t>
            </a:r>
            <a:r>
              <a:rPr lang="en-ID" sz="1800" dirty="0" err="1"/>
              <a:t>berasal</a:t>
            </a:r>
            <a:r>
              <a:rPr lang="en-ID" sz="1800" dirty="0"/>
              <a:t> </a:t>
            </a:r>
            <a:r>
              <a:rPr lang="en-ID" sz="1800" dirty="0" err="1"/>
              <a:t>dari</a:t>
            </a:r>
            <a:r>
              <a:rPr lang="en-ID" sz="1800" dirty="0"/>
              <a:t> Bahasa </a:t>
            </a:r>
            <a:r>
              <a:rPr lang="en-ID" sz="1800" dirty="0" err="1"/>
              <a:t>Perancis</a:t>
            </a:r>
            <a:r>
              <a:rPr lang="en-ID" sz="1800" dirty="0"/>
              <a:t>, </a:t>
            </a:r>
            <a:r>
              <a:rPr lang="en-ID" sz="1800" dirty="0" err="1"/>
              <a:t>yaitu</a:t>
            </a:r>
            <a:r>
              <a:rPr lang="en-ID" sz="1800" dirty="0"/>
              <a:t> </a:t>
            </a:r>
            <a:r>
              <a:rPr lang="en-ID" sz="1800" b="1" dirty="0" err="1"/>
              <a:t>entreprendre</a:t>
            </a:r>
            <a:r>
              <a:rPr lang="en-ID" sz="1800" dirty="0"/>
              <a:t> yang </a:t>
            </a:r>
            <a:r>
              <a:rPr lang="en-ID" sz="1800" dirty="0" err="1"/>
              <a:t>berarti</a:t>
            </a:r>
            <a:r>
              <a:rPr lang="en-ID" sz="1800" dirty="0"/>
              <a:t> </a:t>
            </a:r>
            <a:r>
              <a:rPr lang="en-ID" sz="1800" b="1" dirty="0"/>
              <a:t>to undertake</a:t>
            </a:r>
            <a:r>
              <a:rPr lang="en-ID" sz="1800" dirty="0"/>
              <a:t> </a:t>
            </a:r>
            <a:r>
              <a:rPr lang="en-ID" sz="1800" dirty="0" err="1"/>
              <a:t>atau</a:t>
            </a:r>
            <a:r>
              <a:rPr lang="en-ID" sz="1800" dirty="0"/>
              <a:t> </a:t>
            </a:r>
            <a:r>
              <a:rPr lang="en-ID" sz="1800" b="1" dirty="0" err="1"/>
              <a:t>mengerjakan</a:t>
            </a:r>
            <a:r>
              <a:rPr lang="en-ID" sz="1800" b="1" dirty="0"/>
              <a:t>/ </a:t>
            </a:r>
            <a:r>
              <a:rPr lang="en-ID" sz="1800" b="1" dirty="0" err="1"/>
              <a:t>berusaha</a:t>
            </a:r>
            <a:r>
              <a:rPr lang="en-ID" sz="1800" b="1" dirty="0"/>
              <a:t>/ </a:t>
            </a:r>
            <a:r>
              <a:rPr lang="en-ID" sz="1800" b="1" dirty="0" err="1"/>
              <a:t>melakukan</a:t>
            </a:r>
            <a:r>
              <a:rPr lang="en-ID" sz="1800" b="1" dirty="0"/>
              <a:t> </a:t>
            </a:r>
            <a:r>
              <a:rPr lang="en-ID" sz="1800" b="1" dirty="0" err="1"/>
              <a:t>suatu</a:t>
            </a:r>
            <a:r>
              <a:rPr lang="en-ID" sz="1800" b="1" dirty="0"/>
              <a:t> </a:t>
            </a:r>
            <a:r>
              <a:rPr lang="en-ID" sz="1800" b="1" dirty="0" err="1"/>
              <a:t>pekerjaan</a:t>
            </a:r>
            <a:r>
              <a:rPr lang="en-ID" sz="1800" dirty="0"/>
              <a:t>.</a:t>
            </a:r>
          </a:p>
          <a:p>
            <a:pPr marL="623888" indent="-360363">
              <a:buFont typeface="+mj-lt"/>
              <a:buAutoNum type="alphaLcPeriod"/>
            </a:pPr>
            <a:endParaRPr lang="en-ID" sz="1800" dirty="0"/>
          </a:p>
          <a:p>
            <a:pPr marL="623888" indent="-360363">
              <a:buFont typeface="+mj-lt"/>
              <a:buAutoNum type="alphaLcPeriod"/>
            </a:pPr>
            <a:r>
              <a:rPr lang="en-ID" sz="1800" dirty="0" err="1"/>
              <a:t>Istilah</a:t>
            </a:r>
            <a:r>
              <a:rPr lang="en-ID" sz="1800" dirty="0"/>
              <a:t> </a:t>
            </a:r>
            <a:r>
              <a:rPr lang="en-ID" sz="1800" i="1" dirty="0"/>
              <a:t>entrepreneur</a:t>
            </a:r>
            <a:r>
              <a:rPr lang="en-ID" sz="1800" dirty="0"/>
              <a:t> </a:t>
            </a:r>
            <a:r>
              <a:rPr lang="en-ID" sz="1800" dirty="0" err="1"/>
              <a:t>sendiri</a:t>
            </a:r>
            <a:r>
              <a:rPr lang="en-ID" sz="1800" dirty="0"/>
              <a:t> </a:t>
            </a:r>
            <a:r>
              <a:rPr lang="en-ID" sz="1800" dirty="0" err="1"/>
              <a:t>sering</a:t>
            </a:r>
            <a:r>
              <a:rPr lang="en-ID" sz="1800" dirty="0"/>
              <a:t> </a:t>
            </a:r>
            <a:r>
              <a:rPr lang="en-ID" sz="1800" dirty="0" err="1"/>
              <a:t>diartikan</a:t>
            </a:r>
            <a:r>
              <a:rPr lang="en-ID" sz="1800" dirty="0"/>
              <a:t> </a:t>
            </a:r>
            <a:r>
              <a:rPr lang="en-ID" sz="1800" dirty="0" err="1"/>
              <a:t>sebagai</a:t>
            </a:r>
            <a:r>
              <a:rPr lang="en-ID" sz="1800" dirty="0"/>
              <a:t> </a:t>
            </a:r>
            <a:r>
              <a:rPr lang="en-ID" sz="1800" dirty="0" err="1"/>
              <a:t>petualang</a:t>
            </a:r>
            <a:r>
              <a:rPr lang="en-ID" sz="1800" dirty="0"/>
              <a:t>, </a:t>
            </a:r>
            <a:r>
              <a:rPr lang="en-ID" sz="1800" dirty="0" err="1"/>
              <a:t>pengambil</a:t>
            </a:r>
            <a:r>
              <a:rPr lang="en-ID" sz="1800" dirty="0"/>
              <a:t> </a:t>
            </a:r>
            <a:r>
              <a:rPr lang="en-ID" sz="1800" dirty="0" err="1"/>
              <a:t>risiko</a:t>
            </a:r>
            <a:r>
              <a:rPr lang="en-ID" sz="1800" dirty="0"/>
              <a:t>, </a:t>
            </a:r>
            <a:r>
              <a:rPr lang="en-ID" sz="1800" dirty="0" err="1"/>
              <a:t>kontraktor</a:t>
            </a:r>
            <a:r>
              <a:rPr lang="en-ID" sz="1800" dirty="0"/>
              <a:t>, </a:t>
            </a:r>
            <a:r>
              <a:rPr lang="en-ID" sz="1800" dirty="0" err="1"/>
              <a:t>pengusaha</a:t>
            </a:r>
            <a:r>
              <a:rPr lang="en-ID" sz="1800" dirty="0"/>
              <a:t>, dan </a:t>
            </a:r>
            <a:r>
              <a:rPr lang="en-ID" sz="1800" dirty="0" err="1"/>
              <a:t>pencipta</a:t>
            </a:r>
            <a:r>
              <a:rPr lang="en-ID" sz="1800" dirty="0"/>
              <a:t> yang </a:t>
            </a:r>
            <a:r>
              <a:rPr lang="en-ID" sz="1800" dirty="0" err="1"/>
              <a:t>menjual</a:t>
            </a:r>
            <a:r>
              <a:rPr lang="en-ID" sz="1800" dirty="0"/>
              <a:t> </a:t>
            </a:r>
            <a:r>
              <a:rPr lang="en-ID" sz="1800" dirty="0" err="1"/>
              <a:t>hasil</a:t>
            </a:r>
            <a:r>
              <a:rPr lang="en-ID" sz="1800" dirty="0"/>
              <a:t> </a:t>
            </a:r>
            <a:r>
              <a:rPr lang="en-ID" sz="1800" dirty="0" err="1"/>
              <a:t>ciptaannya</a:t>
            </a:r>
            <a:r>
              <a:rPr lang="en-ID" sz="18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593078768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dk2"/>
        </a:solidFill>
        <a:effectLst/>
      </p:bgPr>
    </p:bg>
    <p:spTree>
      <p:nvGrpSpPr>
        <p:cNvPr id="1" name="Shape 30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239;p37">
            <a:extLst>
              <a:ext uri="{FF2B5EF4-FFF2-40B4-BE49-F238E27FC236}">
                <a16:creationId xmlns:a16="http://schemas.microsoft.com/office/drawing/2014/main" id="{60E98D38-2964-4322-197E-AA26CBE10B25}"/>
              </a:ext>
            </a:extLst>
          </p:cNvPr>
          <p:cNvSpPr/>
          <p:nvPr/>
        </p:nvSpPr>
        <p:spPr>
          <a:xfrm rot="5399967" flipH="1">
            <a:off x="30283" y="-856842"/>
            <a:ext cx="5694570" cy="7068114"/>
          </a:xfrm>
          <a:prstGeom prst="flowChartDocumen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lt1"/>
              </a:solidFill>
            </a:endParaRPr>
          </a:p>
        </p:txBody>
      </p:sp>
      <p:sp>
        <p:nvSpPr>
          <p:cNvPr id="3" name="Google Shape;240;p37">
            <a:extLst>
              <a:ext uri="{FF2B5EF4-FFF2-40B4-BE49-F238E27FC236}">
                <a16:creationId xmlns:a16="http://schemas.microsoft.com/office/drawing/2014/main" id="{3816316E-6DAB-8DE7-FB5A-432AA7DFDFB0}"/>
              </a:ext>
            </a:extLst>
          </p:cNvPr>
          <p:cNvSpPr/>
          <p:nvPr/>
        </p:nvSpPr>
        <p:spPr>
          <a:xfrm rot="-5400032" flipH="1">
            <a:off x="3601466" y="-867066"/>
            <a:ext cx="5714982" cy="7068114"/>
          </a:xfrm>
          <a:prstGeom prst="flowChartDocumen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lt1"/>
              </a:solidFill>
            </a:endParaRPr>
          </a:p>
        </p:txBody>
      </p:sp>
      <p:sp>
        <p:nvSpPr>
          <p:cNvPr id="4" name="Google Shape;241;p37">
            <a:extLst>
              <a:ext uri="{FF2B5EF4-FFF2-40B4-BE49-F238E27FC236}">
                <a16:creationId xmlns:a16="http://schemas.microsoft.com/office/drawing/2014/main" id="{6DD41A9C-4CE3-C503-885A-E0F25653352C}"/>
              </a:ext>
            </a:extLst>
          </p:cNvPr>
          <p:cNvSpPr/>
          <p:nvPr/>
        </p:nvSpPr>
        <p:spPr>
          <a:xfrm rot="-5400021" flipH="1">
            <a:off x="1329088" y="-347286"/>
            <a:ext cx="8839206" cy="7171578"/>
          </a:xfrm>
          <a:prstGeom prst="flowChartDocumen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lt1"/>
              </a:solidFill>
            </a:endParaRPr>
          </a:p>
        </p:txBody>
      </p:sp>
      <p:sp>
        <p:nvSpPr>
          <p:cNvPr id="5" name="Google Shape;242;p37">
            <a:extLst>
              <a:ext uri="{FF2B5EF4-FFF2-40B4-BE49-F238E27FC236}">
                <a16:creationId xmlns:a16="http://schemas.microsoft.com/office/drawing/2014/main" id="{B5A70450-D3E8-42B4-734A-83AF00DE4348}"/>
              </a:ext>
            </a:extLst>
          </p:cNvPr>
          <p:cNvSpPr/>
          <p:nvPr/>
        </p:nvSpPr>
        <p:spPr>
          <a:xfrm rot="5399978" flipH="1">
            <a:off x="-270460" y="-1814572"/>
            <a:ext cx="8324802" cy="7068114"/>
          </a:xfrm>
          <a:prstGeom prst="flowChartDocumen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>
              <a:solidFill>
                <a:schemeClr val="lt1"/>
              </a:solidFill>
            </a:endParaRPr>
          </a:p>
        </p:txBody>
      </p:sp>
      <p:sp>
        <p:nvSpPr>
          <p:cNvPr id="3076" name="Google Shape;3076;p71"/>
          <p:cNvSpPr/>
          <p:nvPr/>
        </p:nvSpPr>
        <p:spPr>
          <a:xfrm rot="10800000" flipH="1">
            <a:off x="3644100" y="4914963"/>
            <a:ext cx="1855800" cy="1200900"/>
          </a:xfrm>
          <a:prstGeom prst="pie">
            <a:avLst>
              <a:gd name="adj1" fmla="val 0"/>
              <a:gd name="adj2" fmla="val 10831237"/>
            </a:avLst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078" name="Google Shape;3078;p71">
            <a:hlinkClick r:id="" action="ppaction://hlinkshowjump?jump=nextslide"/>
          </p:cNvPr>
          <p:cNvSpPr/>
          <p:nvPr/>
        </p:nvSpPr>
        <p:spPr>
          <a:xfrm>
            <a:off x="4619550" y="4724204"/>
            <a:ext cx="438300" cy="415800"/>
          </a:xfrm>
          <a:prstGeom prst="roundRect">
            <a:avLst>
              <a:gd name="adj" fmla="val 16667"/>
            </a:avLst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" name="Google Shape;3063;p71">
            <a:extLst>
              <a:ext uri="{FF2B5EF4-FFF2-40B4-BE49-F238E27FC236}">
                <a16:creationId xmlns:a16="http://schemas.microsoft.com/office/drawing/2014/main" id="{C61888FB-8E94-4D10-A427-C7AF6D8DA54E}"/>
              </a:ext>
            </a:extLst>
          </p:cNvPr>
          <p:cNvSpPr txBox="1">
            <a:spLocks/>
          </p:cNvSpPr>
          <p:nvPr/>
        </p:nvSpPr>
        <p:spPr>
          <a:xfrm>
            <a:off x="1205850" y="270165"/>
            <a:ext cx="7704000" cy="48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Montserrat ExtraBold"/>
              <a:buNone/>
              <a:defRPr sz="3500" b="0" i="0" u="none" strike="noStrike" cap="none">
                <a:solidFill>
                  <a:schemeClr val="dk1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pPr algn="ctr"/>
            <a:r>
              <a:rPr lang="en-ID" dirty="0"/>
              <a:t>Arti dan </a:t>
            </a:r>
            <a:r>
              <a:rPr lang="en-ID" dirty="0" err="1"/>
              <a:t>Makna</a:t>
            </a:r>
            <a:r>
              <a:rPr lang="en-ID" dirty="0"/>
              <a:t> </a:t>
            </a:r>
            <a:r>
              <a:rPr lang="en-ID" dirty="0" err="1"/>
              <a:t>Kewirausahaan</a:t>
            </a:r>
            <a:endParaRPr lang="en-ID" dirty="0">
              <a:solidFill>
                <a:srgbClr val="0C2054"/>
              </a:solidFill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8591A770-2EB6-45A9-896D-4FB371AD1488}"/>
              </a:ext>
            </a:extLst>
          </p:cNvPr>
          <p:cNvSpPr txBox="1"/>
          <p:nvPr/>
        </p:nvSpPr>
        <p:spPr>
          <a:xfrm>
            <a:off x="1193554" y="1306666"/>
            <a:ext cx="7519824" cy="28623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D" sz="1800" dirty="0" err="1"/>
              <a:t>Secara</a:t>
            </a:r>
            <a:r>
              <a:rPr lang="en-ID" sz="1800" dirty="0"/>
              <a:t> </a:t>
            </a:r>
            <a:r>
              <a:rPr lang="en-ID" sz="1800" dirty="0" err="1"/>
              <a:t>umum</a:t>
            </a:r>
            <a:r>
              <a:rPr lang="en-ID" sz="1800" dirty="0"/>
              <a:t>, </a:t>
            </a:r>
            <a:r>
              <a:rPr lang="en-ID" sz="1800" dirty="0" err="1"/>
              <a:t>kewirausahaan</a:t>
            </a:r>
            <a:r>
              <a:rPr lang="en-ID" sz="1800" dirty="0"/>
              <a:t> </a:t>
            </a:r>
            <a:r>
              <a:rPr lang="en-ID" sz="1800" dirty="0" err="1"/>
              <a:t>memiliki</a:t>
            </a:r>
            <a:r>
              <a:rPr lang="en-ID" sz="1800" dirty="0"/>
              <a:t> arti dan </a:t>
            </a:r>
            <a:r>
              <a:rPr lang="en-ID" sz="1800" dirty="0" err="1"/>
              <a:t>makna</a:t>
            </a:r>
            <a:r>
              <a:rPr lang="en-ID" sz="1800" dirty="0"/>
              <a:t> yang </a:t>
            </a:r>
            <a:r>
              <a:rPr lang="en-ID" sz="1800" dirty="0" err="1"/>
              <a:t>luas</a:t>
            </a:r>
            <a:r>
              <a:rPr lang="en-ID" sz="1800" dirty="0"/>
              <a:t>, </a:t>
            </a:r>
            <a:r>
              <a:rPr lang="en-ID" sz="1800" dirty="0" err="1"/>
              <a:t>tetapi</a:t>
            </a:r>
            <a:r>
              <a:rPr lang="en-ID" sz="1800" dirty="0"/>
              <a:t> </a:t>
            </a:r>
            <a:r>
              <a:rPr lang="en-ID" sz="1800" dirty="0" err="1"/>
              <a:t>selalu</a:t>
            </a:r>
            <a:r>
              <a:rPr lang="en-ID" sz="1800" dirty="0"/>
              <a:t> </a:t>
            </a:r>
            <a:r>
              <a:rPr lang="en-ID" sz="1800" dirty="0" err="1"/>
              <a:t>berpusat</a:t>
            </a:r>
            <a:r>
              <a:rPr lang="en-ID" sz="1800" dirty="0"/>
              <a:t> pada </a:t>
            </a:r>
            <a:r>
              <a:rPr lang="en-ID" sz="1800" dirty="0" err="1"/>
              <a:t>penciptaan</a:t>
            </a:r>
            <a:r>
              <a:rPr lang="en-ID" sz="1800" dirty="0"/>
              <a:t> dan </a:t>
            </a:r>
            <a:r>
              <a:rPr lang="en-ID" sz="1800" dirty="0" err="1"/>
              <a:t>inovasi</a:t>
            </a:r>
            <a:r>
              <a:rPr lang="en-ID" sz="1800" dirty="0"/>
              <a:t>:</a:t>
            </a:r>
          </a:p>
          <a:p>
            <a:endParaRPr lang="en-ID" sz="1800" b="1" dirty="0"/>
          </a:p>
          <a:p>
            <a:r>
              <a:rPr lang="en-ID" sz="1800" b="1" dirty="0"/>
              <a:t>Arti Luas:</a:t>
            </a:r>
            <a:r>
              <a:rPr lang="en-ID" sz="1800" dirty="0"/>
              <a:t> </a:t>
            </a:r>
            <a:r>
              <a:rPr lang="en-ID" sz="1800" dirty="0" err="1"/>
              <a:t>Kewirausahaan</a:t>
            </a:r>
            <a:r>
              <a:rPr lang="en-ID" sz="1800" dirty="0"/>
              <a:t> </a:t>
            </a:r>
            <a:r>
              <a:rPr lang="en-ID" sz="1800" dirty="0" err="1"/>
              <a:t>adalah</a:t>
            </a:r>
            <a:r>
              <a:rPr lang="en-ID" sz="1800" dirty="0"/>
              <a:t> </a:t>
            </a:r>
            <a:r>
              <a:rPr lang="en-ID" sz="1800" b="1" dirty="0" err="1"/>
              <a:t>sikap</a:t>
            </a:r>
            <a:r>
              <a:rPr lang="en-ID" sz="1800" b="1" dirty="0"/>
              <a:t>, </a:t>
            </a:r>
            <a:r>
              <a:rPr lang="en-ID" sz="1800" b="1" dirty="0" err="1"/>
              <a:t>semangat</a:t>
            </a:r>
            <a:r>
              <a:rPr lang="en-ID" sz="1800" b="1" dirty="0"/>
              <a:t>, </a:t>
            </a:r>
            <a:r>
              <a:rPr lang="en-ID" sz="1800" b="1" dirty="0" err="1"/>
              <a:t>perilaku</a:t>
            </a:r>
            <a:r>
              <a:rPr lang="en-ID" sz="1800" b="1" dirty="0"/>
              <a:t>, dan </a:t>
            </a:r>
            <a:r>
              <a:rPr lang="en-ID" sz="1800" b="1" dirty="0" err="1"/>
              <a:t>kemampuan</a:t>
            </a:r>
            <a:r>
              <a:rPr lang="en-ID" sz="1800" b="1" dirty="0"/>
              <a:t> </a:t>
            </a:r>
            <a:r>
              <a:rPr lang="en-ID" sz="1800" b="1" dirty="0" err="1"/>
              <a:t>seseorang</a:t>
            </a:r>
            <a:r>
              <a:rPr lang="en-ID" sz="1800" b="1" dirty="0"/>
              <a:t> </a:t>
            </a:r>
            <a:r>
              <a:rPr lang="en-ID" sz="1800" b="1" dirty="0" err="1"/>
              <a:t>dalam</a:t>
            </a:r>
            <a:r>
              <a:rPr lang="en-ID" sz="1800" b="1" dirty="0"/>
              <a:t> </a:t>
            </a:r>
            <a:r>
              <a:rPr lang="en-ID" sz="1800" b="1" dirty="0" err="1"/>
              <a:t>menangani</a:t>
            </a:r>
            <a:r>
              <a:rPr lang="en-ID" sz="1800" b="1" dirty="0"/>
              <a:t> </a:t>
            </a:r>
            <a:r>
              <a:rPr lang="en-ID" sz="1800" b="1" dirty="0" err="1"/>
              <a:t>usaha</a:t>
            </a:r>
            <a:r>
              <a:rPr lang="en-ID" sz="1800" b="1" dirty="0"/>
              <a:t> </a:t>
            </a:r>
            <a:r>
              <a:rPr lang="en-ID" sz="1800" b="1" dirty="0" err="1"/>
              <a:t>atau</a:t>
            </a:r>
            <a:r>
              <a:rPr lang="en-ID" sz="1800" b="1" dirty="0"/>
              <a:t> </a:t>
            </a:r>
            <a:r>
              <a:rPr lang="en-ID" sz="1800" b="1" dirty="0" err="1"/>
              <a:t>kegiatan</a:t>
            </a:r>
            <a:r>
              <a:rPr lang="en-ID" sz="1800" b="1" dirty="0"/>
              <a:t> yang </a:t>
            </a:r>
            <a:r>
              <a:rPr lang="en-ID" sz="1800" b="1" dirty="0" err="1"/>
              <a:t>mengarah</a:t>
            </a:r>
            <a:r>
              <a:rPr lang="en-ID" sz="1800" b="1" dirty="0"/>
              <a:t> pada </a:t>
            </a:r>
            <a:r>
              <a:rPr lang="en-ID" sz="1800" b="1" dirty="0" err="1"/>
              <a:t>upaya</a:t>
            </a:r>
            <a:r>
              <a:rPr lang="en-ID" sz="1800" b="1" dirty="0"/>
              <a:t> </a:t>
            </a:r>
            <a:r>
              <a:rPr lang="en-ID" sz="1800" b="1" dirty="0" err="1"/>
              <a:t>mencari</a:t>
            </a:r>
            <a:r>
              <a:rPr lang="en-ID" sz="1800" b="1" dirty="0"/>
              <a:t>, </a:t>
            </a:r>
            <a:r>
              <a:rPr lang="en-ID" sz="1800" b="1" dirty="0" err="1"/>
              <a:t>menciptakan</a:t>
            </a:r>
            <a:r>
              <a:rPr lang="en-ID" sz="1800" b="1" dirty="0"/>
              <a:t>, </a:t>
            </a:r>
            <a:r>
              <a:rPr lang="en-ID" sz="1800" b="1" dirty="0" err="1"/>
              <a:t>serta</a:t>
            </a:r>
            <a:r>
              <a:rPr lang="en-ID" sz="1800" b="1" dirty="0"/>
              <a:t> </a:t>
            </a:r>
            <a:r>
              <a:rPr lang="en-ID" sz="1800" b="1" dirty="0" err="1"/>
              <a:t>menerapkan</a:t>
            </a:r>
            <a:r>
              <a:rPr lang="en-ID" sz="1800" b="1" dirty="0"/>
              <a:t> </a:t>
            </a:r>
            <a:r>
              <a:rPr lang="en-ID" sz="1800" b="1" dirty="0" err="1"/>
              <a:t>cara</a:t>
            </a:r>
            <a:r>
              <a:rPr lang="en-ID" sz="1800" b="1" dirty="0"/>
              <a:t> </a:t>
            </a:r>
            <a:r>
              <a:rPr lang="en-ID" sz="1800" b="1" dirty="0" err="1"/>
              <a:t>kerja</a:t>
            </a:r>
            <a:r>
              <a:rPr lang="en-ID" sz="1800" b="1" dirty="0"/>
              <a:t>, </a:t>
            </a:r>
            <a:r>
              <a:rPr lang="en-ID" sz="1800" b="1" dirty="0" err="1"/>
              <a:t>teknologi</a:t>
            </a:r>
            <a:r>
              <a:rPr lang="en-ID" sz="1800" b="1" dirty="0"/>
              <a:t>, dan </a:t>
            </a:r>
            <a:r>
              <a:rPr lang="en-ID" sz="1800" b="1" dirty="0" err="1"/>
              <a:t>produk</a:t>
            </a:r>
            <a:r>
              <a:rPr lang="en-ID" sz="1800" b="1" dirty="0"/>
              <a:t> </a:t>
            </a:r>
            <a:r>
              <a:rPr lang="en-ID" sz="1800" b="1" dirty="0" err="1"/>
              <a:t>baru</a:t>
            </a:r>
            <a:r>
              <a:rPr lang="en-ID" sz="1800" b="1" dirty="0"/>
              <a:t> </a:t>
            </a:r>
            <a:r>
              <a:rPr lang="en-ID" sz="1800" b="1" dirty="0" err="1"/>
              <a:t>dengan</a:t>
            </a:r>
            <a:r>
              <a:rPr lang="en-ID" sz="1800" b="1" dirty="0"/>
              <a:t> </a:t>
            </a:r>
            <a:r>
              <a:rPr lang="en-ID" sz="1800" b="1" dirty="0" err="1"/>
              <a:t>meningkatkan</a:t>
            </a:r>
            <a:r>
              <a:rPr lang="en-ID" sz="1800" b="1" dirty="0"/>
              <a:t> </a:t>
            </a:r>
            <a:r>
              <a:rPr lang="en-ID" sz="1800" b="1" dirty="0" err="1"/>
              <a:t>efisiensi</a:t>
            </a:r>
            <a:r>
              <a:rPr lang="en-ID" sz="1800" dirty="0"/>
              <a:t>.</a:t>
            </a:r>
          </a:p>
          <a:p>
            <a:endParaRPr lang="en-ID" sz="1800" b="1" dirty="0"/>
          </a:p>
          <a:p>
            <a:endParaRPr lang="en-ID" sz="1800" dirty="0"/>
          </a:p>
        </p:txBody>
      </p:sp>
    </p:spTree>
    <p:extLst>
      <p:ext uri="{BB962C8B-B14F-4D97-AF65-F5344CB8AC3E}">
        <p14:creationId xmlns:p14="http://schemas.microsoft.com/office/powerpoint/2010/main" val="4244664867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dk2"/>
        </a:solidFill>
        <a:effectLst/>
      </p:bgPr>
    </p:bg>
    <p:spTree>
      <p:nvGrpSpPr>
        <p:cNvPr id="1" name="Shape 30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239;p37">
            <a:extLst>
              <a:ext uri="{FF2B5EF4-FFF2-40B4-BE49-F238E27FC236}">
                <a16:creationId xmlns:a16="http://schemas.microsoft.com/office/drawing/2014/main" id="{60E98D38-2964-4322-197E-AA26CBE10B25}"/>
              </a:ext>
            </a:extLst>
          </p:cNvPr>
          <p:cNvSpPr/>
          <p:nvPr/>
        </p:nvSpPr>
        <p:spPr>
          <a:xfrm rot="5399967" flipH="1">
            <a:off x="30283" y="-856842"/>
            <a:ext cx="5694570" cy="7068114"/>
          </a:xfrm>
          <a:prstGeom prst="flowChartDocumen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lt1"/>
              </a:solidFill>
            </a:endParaRPr>
          </a:p>
        </p:txBody>
      </p:sp>
      <p:sp>
        <p:nvSpPr>
          <p:cNvPr id="3" name="Google Shape;240;p37">
            <a:extLst>
              <a:ext uri="{FF2B5EF4-FFF2-40B4-BE49-F238E27FC236}">
                <a16:creationId xmlns:a16="http://schemas.microsoft.com/office/drawing/2014/main" id="{3816316E-6DAB-8DE7-FB5A-432AA7DFDFB0}"/>
              </a:ext>
            </a:extLst>
          </p:cNvPr>
          <p:cNvSpPr/>
          <p:nvPr/>
        </p:nvSpPr>
        <p:spPr>
          <a:xfrm rot="-5400032" flipH="1">
            <a:off x="3601466" y="-867066"/>
            <a:ext cx="5714982" cy="7068114"/>
          </a:xfrm>
          <a:prstGeom prst="flowChartDocumen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lt1"/>
              </a:solidFill>
            </a:endParaRPr>
          </a:p>
        </p:txBody>
      </p:sp>
      <p:sp>
        <p:nvSpPr>
          <p:cNvPr id="4" name="Google Shape;241;p37">
            <a:extLst>
              <a:ext uri="{FF2B5EF4-FFF2-40B4-BE49-F238E27FC236}">
                <a16:creationId xmlns:a16="http://schemas.microsoft.com/office/drawing/2014/main" id="{6DD41A9C-4CE3-C503-885A-E0F25653352C}"/>
              </a:ext>
            </a:extLst>
          </p:cNvPr>
          <p:cNvSpPr/>
          <p:nvPr/>
        </p:nvSpPr>
        <p:spPr>
          <a:xfrm rot="-5400021" flipH="1">
            <a:off x="1329088" y="-347286"/>
            <a:ext cx="8839206" cy="7171578"/>
          </a:xfrm>
          <a:prstGeom prst="flowChartDocumen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lt1"/>
              </a:solidFill>
            </a:endParaRPr>
          </a:p>
        </p:txBody>
      </p:sp>
      <p:sp>
        <p:nvSpPr>
          <p:cNvPr id="5" name="Google Shape;242;p37">
            <a:extLst>
              <a:ext uri="{FF2B5EF4-FFF2-40B4-BE49-F238E27FC236}">
                <a16:creationId xmlns:a16="http://schemas.microsoft.com/office/drawing/2014/main" id="{B5A70450-D3E8-42B4-734A-83AF00DE4348}"/>
              </a:ext>
            </a:extLst>
          </p:cNvPr>
          <p:cNvSpPr/>
          <p:nvPr/>
        </p:nvSpPr>
        <p:spPr>
          <a:xfrm rot="5399978" flipH="1">
            <a:off x="-270460" y="-1814572"/>
            <a:ext cx="8324802" cy="7068114"/>
          </a:xfrm>
          <a:prstGeom prst="flowChartDocumen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>
              <a:solidFill>
                <a:schemeClr val="lt1"/>
              </a:solidFill>
            </a:endParaRPr>
          </a:p>
        </p:txBody>
      </p:sp>
      <p:sp>
        <p:nvSpPr>
          <p:cNvPr id="3076" name="Google Shape;3076;p71"/>
          <p:cNvSpPr/>
          <p:nvPr/>
        </p:nvSpPr>
        <p:spPr>
          <a:xfrm rot="10800000" flipH="1">
            <a:off x="3644100" y="4914963"/>
            <a:ext cx="1855800" cy="1200900"/>
          </a:xfrm>
          <a:prstGeom prst="pie">
            <a:avLst>
              <a:gd name="adj1" fmla="val 0"/>
              <a:gd name="adj2" fmla="val 10831237"/>
            </a:avLst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078" name="Google Shape;3078;p71">
            <a:hlinkClick r:id="" action="ppaction://hlinkshowjump?jump=nextslide"/>
          </p:cNvPr>
          <p:cNvSpPr/>
          <p:nvPr/>
        </p:nvSpPr>
        <p:spPr>
          <a:xfrm>
            <a:off x="4619550" y="4724204"/>
            <a:ext cx="438300" cy="415800"/>
          </a:xfrm>
          <a:prstGeom prst="roundRect">
            <a:avLst>
              <a:gd name="adj" fmla="val 16667"/>
            </a:avLst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" name="Google Shape;3063;p71">
            <a:extLst>
              <a:ext uri="{FF2B5EF4-FFF2-40B4-BE49-F238E27FC236}">
                <a16:creationId xmlns:a16="http://schemas.microsoft.com/office/drawing/2014/main" id="{C61888FB-8E94-4D10-A427-C7AF6D8DA54E}"/>
              </a:ext>
            </a:extLst>
          </p:cNvPr>
          <p:cNvSpPr txBox="1">
            <a:spLocks/>
          </p:cNvSpPr>
          <p:nvPr/>
        </p:nvSpPr>
        <p:spPr>
          <a:xfrm>
            <a:off x="1205850" y="270165"/>
            <a:ext cx="7704000" cy="48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Montserrat ExtraBold"/>
              <a:buNone/>
              <a:defRPr sz="3500" b="0" i="0" u="none" strike="noStrike" cap="none">
                <a:solidFill>
                  <a:schemeClr val="dk1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pPr algn="ctr"/>
            <a:r>
              <a:rPr lang="en-ID" dirty="0"/>
              <a:t>Arti dan </a:t>
            </a:r>
            <a:r>
              <a:rPr lang="en-ID" dirty="0" err="1"/>
              <a:t>Makna</a:t>
            </a:r>
            <a:r>
              <a:rPr lang="en-ID" dirty="0"/>
              <a:t> </a:t>
            </a:r>
            <a:r>
              <a:rPr lang="en-ID" dirty="0" err="1"/>
              <a:t>Kewirausahaan</a:t>
            </a:r>
            <a:endParaRPr lang="en-ID" dirty="0">
              <a:solidFill>
                <a:srgbClr val="0C2054"/>
              </a:solidFill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8591A770-2EB6-45A9-896D-4FB371AD1488}"/>
              </a:ext>
            </a:extLst>
          </p:cNvPr>
          <p:cNvSpPr txBox="1"/>
          <p:nvPr/>
        </p:nvSpPr>
        <p:spPr>
          <a:xfrm>
            <a:off x="1078788" y="988304"/>
            <a:ext cx="7519824" cy="369331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D" sz="1800" b="1" dirty="0" err="1"/>
              <a:t>Makna</a:t>
            </a:r>
            <a:r>
              <a:rPr lang="en-ID" sz="1800" b="1" dirty="0"/>
              <a:t> </a:t>
            </a:r>
            <a:r>
              <a:rPr lang="en-ID" sz="1800" b="1" dirty="0" err="1"/>
              <a:t>Kunci</a:t>
            </a:r>
            <a:r>
              <a:rPr lang="en-ID" sz="1800" b="1" dirty="0"/>
              <a:t> (</a:t>
            </a:r>
            <a:r>
              <a:rPr lang="en-ID" sz="1800" b="1" dirty="0" err="1"/>
              <a:t>Menurut</a:t>
            </a:r>
            <a:r>
              <a:rPr lang="en-ID" sz="1800" b="1" dirty="0"/>
              <a:t> Ahli):</a:t>
            </a:r>
            <a:endParaRPr lang="en-ID" sz="1800" dirty="0"/>
          </a:p>
          <a:p>
            <a:pPr marL="266700" indent="-266700"/>
            <a:r>
              <a:rPr lang="en-ID" sz="1800" b="1" dirty="0"/>
              <a:t>1. Proses </a:t>
            </a:r>
            <a:r>
              <a:rPr lang="en-ID" sz="1800" b="1" dirty="0" err="1"/>
              <a:t>Penciptaan</a:t>
            </a:r>
            <a:r>
              <a:rPr lang="en-ID" sz="1800" b="1" dirty="0"/>
              <a:t>:</a:t>
            </a:r>
            <a:r>
              <a:rPr lang="en-ID" sz="1800" dirty="0"/>
              <a:t> </a:t>
            </a:r>
            <a:r>
              <a:rPr lang="en-ID" sz="1800" dirty="0" err="1"/>
              <a:t>Kewirausahaan</a:t>
            </a:r>
            <a:r>
              <a:rPr lang="en-ID" sz="1800" dirty="0"/>
              <a:t> </a:t>
            </a:r>
            <a:r>
              <a:rPr lang="en-ID" sz="1800" dirty="0" err="1"/>
              <a:t>adalah</a:t>
            </a:r>
            <a:r>
              <a:rPr lang="en-ID" sz="1800" dirty="0"/>
              <a:t> proses </a:t>
            </a:r>
            <a:r>
              <a:rPr lang="en-ID" sz="1800" dirty="0" err="1"/>
              <a:t>penciptaan</a:t>
            </a:r>
            <a:r>
              <a:rPr lang="en-ID" sz="1800" dirty="0"/>
              <a:t> </a:t>
            </a:r>
            <a:r>
              <a:rPr lang="en-ID" sz="1800" dirty="0" err="1"/>
              <a:t>sesuatu</a:t>
            </a:r>
            <a:r>
              <a:rPr lang="en-ID" sz="1800" dirty="0"/>
              <a:t> yang </a:t>
            </a:r>
            <a:r>
              <a:rPr lang="en-ID" sz="1800" b="1" dirty="0" err="1"/>
              <a:t>baru</a:t>
            </a:r>
            <a:r>
              <a:rPr lang="en-ID" sz="1800" b="1" dirty="0"/>
              <a:t> dan </a:t>
            </a:r>
            <a:r>
              <a:rPr lang="en-ID" sz="1800" b="1" dirty="0" err="1"/>
              <a:t>berbeda</a:t>
            </a:r>
            <a:r>
              <a:rPr lang="en-ID" sz="1800" dirty="0"/>
              <a:t> (</a:t>
            </a:r>
            <a:r>
              <a:rPr lang="en-ID" sz="1800" i="1" dirty="0"/>
              <a:t>ability to create the new and different</a:t>
            </a:r>
            <a:r>
              <a:rPr lang="en-ID" sz="1800" dirty="0"/>
              <a:t>).</a:t>
            </a:r>
          </a:p>
          <a:p>
            <a:pPr marL="266700" indent="-266700"/>
            <a:r>
              <a:rPr lang="en-ID" sz="1800" b="1" dirty="0"/>
              <a:t>2. </a:t>
            </a:r>
            <a:r>
              <a:rPr lang="en-ID" sz="1800" b="1" dirty="0" err="1"/>
              <a:t>Inovasi</a:t>
            </a:r>
            <a:r>
              <a:rPr lang="en-ID" sz="1800" b="1" dirty="0"/>
              <a:t> dan </a:t>
            </a:r>
            <a:r>
              <a:rPr lang="en-ID" sz="1800" b="1" dirty="0" err="1"/>
              <a:t>Kreativitas</a:t>
            </a:r>
            <a:r>
              <a:rPr lang="en-ID" sz="1800" b="1" dirty="0"/>
              <a:t>:</a:t>
            </a:r>
            <a:r>
              <a:rPr lang="en-ID" sz="1800" dirty="0"/>
              <a:t> </a:t>
            </a:r>
            <a:r>
              <a:rPr lang="en-ID" sz="1800" dirty="0" err="1"/>
              <a:t>Merupakan</a:t>
            </a:r>
            <a:r>
              <a:rPr lang="en-ID" sz="1800" dirty="0"/>
              <a:t> </a:t>
            </a:r>
            <a:r>
              <a:rPr lang="en-ID" sz="1800" dirty="0" err="1"/>
              <a:t>penerapan</a:t>
            </a:r>
            <a:r>
              <a:rPr lang="en-ID" sz="1800" dirty="0"/>
              <a:t> </a:t>
            </a:r>
            <a:r>
              <a:rPr lang="en-ID" sz="1800" b="1" dirty="0" err="1"/>
              <a:t>kreativitas</a:t>
            </a:r>
            <a:r>
              <a:rPr lang="en-ID" sz="1800" b="1" dirty="0"/>
              <a:t> dan </a:t>
            </a:r>
            <a:r>
              <a:rPr lang="en-ID" sz="1800" b="1" dirty="0" err="1"/>
              <a:t>inovasi</a:t>
            </a:r>
            <a:r>
              <a:rPr lang="en-ID" sz="1800" dirty="0"/>
              <a:t> </a:t>
            </a:r>
            <a:r>
              <a:rPr lang="en-ID" sz="1800" dirty="0" err="1"/>
              <a:t>dalam</a:t>
            </a:r>
            <a:r>
              <a:rPr lang="en-ID" sz="1800" dirty="0"/>
              <a:t> </a:t>
            </a:r>
            <a:r>
              <a:rPr lang="en-ID" sz="1800" dirty="0" err="1"/>
              <a:t>memecahkan</a:t>
            </a:r>
            <a:r>
              <a:rPr lang="en-ID" sz="1800" dirty="0"/>
              <a:t> </a:t>
            </a:r>
            <a:r>
              <a:rPr lang="en-ID" sz="1800" dirty="0" err="1"/>
              <a:t>persoalan</a:t>
            </a:r>
            <a:r>
              <a:rPr lang="en-ID" sz="1800" dirty="0"/>
              <a:t> dan </a:t>
            </a:r>
            <a:r>
              <a:rPr lang="en-ID" sz="1800" dirty="0" err="1"/>
              <a:t>menemukan</a:t>
            </a:r>
            <a:r>
              <a:rPr lang="en-ID" sz="1800" dirty="0"/>
              <a:t> </a:t>
            </a:r>
            <a:r>
              <a:rPr lang="en-ID" sz="1800" dirty="0" err="1"/>
              <a:t>peluang</a:t>
            </a:r>
            <a:r>
              <a:rPr lang="en-ID" sz="1800" dirty="0"/>
              <a:t> </a:t>
            </a:r>
            <a:r>
              <a:rPr lang="en-ID" sz="1800" dirty="0" err="1"/>
              <a:t>untuk</a:t>
            </a:r>
            <a:r>
              <a:rPr lang="en-ID" sz="1800" dirty="0"/>
              <a:t> </a:t>
            </a:r>
            <a:r>
              <a:rPr lang="en-ID" sz="1800" dirty="0" err="1"/>
              <a:t>memperbaiki</a:t>
            </a:r>
            <a:r>
              <a:rPr lang="en-ID" sz="1800" dirty="0"/>
              <a:t> </a:t>
            </a:r>
            <a:r>
              <a:rPr lang="en-ID" sz="1800" dirty="0" err="1"/>
              <a:t>kehidupan</a:t>
            </a:r>
            <a:r>
              <a:rPr lang="en-ID" sz="1800" dirty="0"/>
              <a:t>.</a:t>
            </a:r>
          </a:p>
          <a:p>
            <a:pPr marL="266700" indent="-266700"/>
            <a:r>
              <a:rPr lang="en-ID" sz="1800" b="1" dirty="0"/>
              <a:t>3. </a:t>
            </a:r>
            <a:r>
              <a:rPr lang="en-ID" sz="1800" b="1" dirty="0" err="1"/>
              <a:t>Pengambilan</a:t>
            </a:r>
            <a:r>
              <a:rPr lang="en-ID" sz="1800" b="1" dirty="0"/>
              <a:t> </a:t>
            </a:r>
            <a:r>
              <a:rPr lang="en-ID" sz="1800" b="1" dirty="0" err="1"/>
              <a:t>Risiko</a:t>
            </a:r>
            <a:r>
              <a:rPr lang="en-ID" sz="1800" b="1" dirty="0"/>
              <a:t>:</a:t>
            </a:r>
            <a:r>
              <a:rPr lang="en-ID" sz="1800" dirty="0"/>
              <a:t> </a:t>
            </a:r>
            <a:r>
              <a:rPr lang="en-ID" sz="1800" dirty="0" err="1"/>
              <a:t>Melibatkan</a:t>
            </a:r>
            <a:r>
              <a:rPr lang="en-ID" sz="1800" dirty="0"/>
              <a:t> </a:t>
            </a:r>
            <a:r>
              <a:rPr lang="en-ID" sz="1800" b="1" dirty="0" err="1"/>
              <a:t>pengambilan</a:t>
            </a:r>
            <a:r>
              <a:rPr lang="en-ID" sz="1800" b="1" dirty="0"/>
              <a:t> </a:t>
            </a:r>
            <a:r>
              <a:rPr lang="en-ID" sz="1800" b="1" dirty="0" err="1"/>
              <a:t>risiko</a:t>
            </a:r>
            <a:r>
              <a:rPr lang="en-ID" sz="1800" dirty="0"/>
              <a:t> (</a:t>
            </a:r>
            <a:r>
              <a:rPr lang="en-ID" sz="1800" dirty="0" err="1"/>
              <a:t>keuangan</a:t>
            </a:r>
            <a:r>
              <a:rPr lang="en-ID" sz="1800" dirty="0"/>
              <a:t>, </a:t>
            </a:r>
            <a:r>
              <a:rPr lang="en-ID" sz="1800" dirty="0" err="1"/>
              <a:t>fisik</a:t>
            </a:r>
            <a:r>
              <a:rPr lang="en-ID" sz="1800" dirty="0"/>
              <a:t>, </a:t>
            </a:r>
            <a:r>
              <a:rPr lang="en-ID" sz="1800" dirty="0" err="1"/>
              <a:t>sosial</a:t>
            </a:r>
            <a:r>
              <a:rPr lang="en-ID" sz="1800" dirty="0"/>
              <a:t>) </a:t>
            </a:r>
            <a:r>
              <a:rPr lang="en-ID" sz="1800" dirty="0" err="1"/>
              <a:t>dalam</a:t>
            </a:r>
            <a:r>
              <a:rPr lang="en-ID" sz="1800" dirty="0"/>
              <a:t> </a:t>
            </a:r>
            <a:r>
              <a:rPr lang="en-ID" sz="1800" dirty="0" err="1"/>
              <a:t>rangka</a:t>
            </a:r>
            <a:r>
              <a:rPr lang="en-ID" sz="1800" dirty="0"/>
              <a:t> </a:t>
            </a:r>
            <a:r>
              <a:rPr lang="en-ID" sz="1800" dirty="0" err="1"/>
              <a:t>menyediakan</a:t>
            </a:r>
            <a:r>
              <a:rPr lang="en-ID" sz="1800" dirty="0"/>
              <a:t> </a:t>
            </a:r>
            <a:r>
              <a:rPr lang="en-ID" sz="1800" dirty="0" err="1"/>
              <a:t>nilai</a:t>
            </a:r>
            <a:r>
              <a:rPr lang="en-ID" sz="1800" dirty="0"/>
              <a:t> (</a:t>
            </a:r>
            <a:r>
              <a:rPr lang="en-ID" sz="1800" dirty="0" err="1"/>
              <a:t>barang</a:t>
            </a:r>
            <a:r>
              <a:rPr lang="en-ID" sz="1800" dirty="0"/>
              <a:t> </a:t>
            </a:r>
            <a:r>
              <a:rPr lang="en-ID" sz="1800" dirty="0" err="1"/>
              <a:t>atau</a:t>
            </a:r>
            <a:r>
              <a:rPr lang="en-ID" sz="1800" dirty="0"/>
              <a:t> </a:t>
            </a:r>
            <a:r>
              <a:rPr lang="en-ID" sz="1800" dirty="0" err="1"/>
              <a:t>jasa</a:t>
            </a:r>
            <a:r>
              <a:rPr lang="en-ID" sz="1800" dirty="0"/>
              <a:t>) </a:t>
            </a:r>
            <a:r>
              <a:rPr lang="en-ID" sz="1800" dirty="0" err="1"/>
              <a:t>untuk</a:t>
            </a:r>
            <a:r>
              <a:rPr lang="en-ID" sz="1800" dirty="0"/>
              <a:t> </a:t>
            </a:r>
            <a:r>
              <a:rPr lang="en-ID" sz="1800" dirty="0" err="1"/>
              <a:t>mendapatkan</a:t>
            </a:r>
            <a:r>
              <a:rPr lang="en-ID" sz="1800" dirty="0"/>
              <a:t> </a:t>
            </a:r>
            <a:r>
              <a:rPr lang="en-ID" sz="1800" dirty="0" err="1"/>
              <a:t>imbalan</a:t>
            </a:r>
            <a:r>
              <a:rPr lang="en-ID" sz="1800" dirty="0"/>
              <a:t> </a:t>
            </a:r>
            <a:r>
              <a:rPr lang="en-ID" sz="1800" dirty="0" err="1"/>
              <a:t>moneter</a:t>
            </a:r>
            <a:r>
              <a:rPr lang="en-ID" sz="1800" dirty="0"/>
              <a:t> dan </a:t>
            </a:r>
            <a:r>
              <a:rPr lang="en-ID" sz="1800" dirty="0" err="1"/>
              <a:t>kepuasan</a:t>
            </a:r>
            <a:r>
              <a:rPr lang="en-ID" sz="1800" dirty="0"/>
              <a:t> </a:t>
            </a:r>
            <a:r>
              <a:rPr lang="en-ID" sz="1800" dirty="0" err="1"/>
              <a:t>pribadi</a:t>
            </a:r>
            <a:r>
              <a:rPr lang="en-ID" sz="1800" dirty="0"/>
              <a:t>.</a:t>
            </a:r>
          </a:p>
          <a:p>
            <a:pPr marL="266700" indent="-266700"/>
            <a:r>
              <a:rPr lang="en-ID" sz="1800" b="1" dirty="0"/>
              <a:t>4. </a:t>
            </a:r>
            <a:r>
              <a:rPr lang="en-ID" sz="1800" b="1" dirty="0" err="1"/>
              <a:t>Penciptaan</a:t>
            </a:r>
            <a:r>
              <a:rPr lang="en-ID" sz="1800" b="1" dirty="0"/>
              <a:t> Nilai:</a:t>
            </a:r>
            <a:r>
              <a:rPr lang="en-ID" sz="1800" dirty="0"/>
              <a:t> </a:t>
            </a:r>
            <a:r>
              <a:rPr lang="en-ID" sz="1800" dirty="0" err="1"/>
              <a:t>Upaya</a:t>
            </a:r>
            <a:r>
              <a:rPr lang="en-ID" sz="1800" dirty="0"/>
              <a:t> </a:t>
            </a:r>
            <a:r>
              <a:rPr lang="en-ID" sz="1800" dirty="0" err="1"/>
              <a:t>menciptakan</a:t>
            </a:r>
            <a:r>
              <a:rPr lang="en-ID" sz="1800" dirty="0"/>
              <a:t> </a:t>
            </a:r>
            <a:r>
              <a:rPr lang="en-ID" sz="1800" b="1" dirty="0" err="1"/>
              <a:t>nilai</a:t>
            </a:r>
            <a:r>
              <a:rPr lang="en-ID" sz="1800" b="1" dirty="0"/>
              <a:t> </a:t>
            </a:r>
            <a:r>
              <a:rPr lang="en-ID" sz="1800" b="1" dirty="0" err="1"/>
              <a:t>tambah</a:t>
            </a:r>
            <a:r>
              <a:rPr lang="en-ID" sz="1800" dirty="0"/>
              <a:t> </a:t>
            </a:r>
            <a:r>
              <a:rPr lang="en-ID" sz="1800" dirty="0" err="1"/>
              <a:t>dengan</a:t>
            </a:r>
            <a:r>
              <a:rPr lang="en-ID" sz="1800" dirty="0"/>
              <a:t> </a:t>
            </a:r>
            <a:r>
              <a:rPr lang="en-ID" sz="1800" dirty="0" err="1"/>
              <a:t>mengkombinasikan</a:t>
            </a:r>
            <a:r>
              <a:rPr lang="en-ID" sz="1800" dirty="0"/>
              <a:t> </a:t>
            </a:r>
            <a:r>
              <a:rPr lang="en-ID" sz="1800" dirty="0" err="1"/>
              <a:t>sumber</a:t>
            </a:r>
            <a:r>
              <a:rPr lang="en-ID" sz="1800" dirty="0"/>
              <a:t> </a:t>
            </a:r>
            <a:r>
              <a:rPr lang="en-ID" sz="1800" dirty="0" err="1"/>
              <a:t>daya</a:t>
            </a:r>
            <a:r>
              <a:rPr lang="en-ID" sz="1800" dirty="0"/>
              <a:t> </a:t>
            </a:r>
            <a:r>
              <a:rPr lang="en-ID" sz="1800" dirty="0" err="1"/>
              <a:t>melalui</a:t>
            </a:r>
            <a:r>
              <a:rPr lang="en-ID" sz="1800" dirty="0"/>
              <a:t> </a:t>
            </a:r>
            <a:r>
              <a:rPr lang="en-ID" sz="1800" dirty="0" err="1"/>
              <a:t>cara-cara</a:t>
            </a:r>
            <a:r>
              <a:rPr lang="en-ID" sz="1800" dirty="0"/>
              <a:t> </a:t>
            </a:r>
            <a:r>
              <a:rPr lang="en-ID" sz="1800" dirty="0" err="1"/>
              <a:t>baru</a:t>
            </a:r>
            <a:r>
              <a:rPr lang="en-ID" sz="1800" dirty="0"/>
              <a:t> dan </a:t>
            </a:r>
            <a:r>
              <a:rPr lang="en-ID" sz="1800" dirty="0" err="1"/>
              <a:t>berbeda</a:t>
            </a:r>
            <a:r>
              <a:rPr lang="en-ID" sz="1800" dirty="0"/>
              <a:t> </a:t>
            </a:r>
            <a:r>
              <a:rPr lang="en-ID" sz="1800" dirty="0" err="1"/>
              <a:t>untuk</a:t>
            </a:r>
            <a:r>
              <a:rPr lang="en-ID" sz="1800" dirty="0"/>
              <a:t> </a:t>
            </a:r>
            <a:r>
              <a:rPr lang="en-ID" sz="1800" dirty="0" err="1"/>
              <a:t>memenangkan</a:t>
            </a:r>
            <a:r>
              <a:rPr lang="en-ID" sz="1800" dirty="0"/>
              <a:t> </a:t>
            </a:r>
            <a:r>
              <a:rPr lang="en-ID" sz="1800" dirty="0" err="1"/>
              <a:t>persaingan</a:t>
            </a:r>
            <a:r>
              <a:rPr lang="en-ID" sz="18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96190357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71;p14">
            <a:extLst>
              <a:ext uri="{FF2B5EF4-FFF2-40B4-BE49-F238E27FC236}">
                <a16:creationId xmlns:a16="http://schemas.microsoft.com/office/drawing/2014/main" id="{DF061200-E24E-97BA-DF38-FACA683429F7}"/>
              </a:ext>
            </a:extLst>
          </p:cNvPr>
          <p:cNvSpPr/>
          <p:nvPr/>
        </p:nvSpPr>
        <p:spPr>
          <a:xfrm rot="10799942" flipH="1">
            <a:off x="225902" y="-710291"/>
            <a:ext cx="9663894" cy="9308520"/>
          </a:xfrm>
          <a:prstGeom prst="flowChartDocumen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lt1"/>
              </a:solidFill>
            </a:endParaRPr>
          </a:p>
        </p:txBody>
      </p:sp>
      <p:sp>
        <p:nvSpPr>
          <p:cNvPr id="1685" name="Google Shape;1685;p59"/>
          <p:cNvSpPr txBox="1">
            <a:spLocks noGrp="1"/>
          </p:cNvSpPr>
          <p:nvPr>
            <p:ph type="subTitle" idx="4294967295"/>
          </p:nvPr>
        </p:nvSpPr>
        <p:spPr>
          <a:xfrm>
            <a:off x="593632" y="1204935"/>
            <a:ext cx="8324545" cy="351752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139700" indent="0">
              <a:buNone/>
            </a:pPr>
            <a:r>
              <a:rPr lang="en-ID" sz="1800" dirty="0" err="1">
                <a:solidFill>
                  <a:schemeClr val="tx1"/>
                </a:solidFill>
              </a:rPr>
              <a:t>Hakikat</a:t>
            </a:r>
            <a:r>
              <a:rPr lang="en-ID" sz="1800" dirty="0">
                <a:solidFill>
                  <a:schemeClr val="tx1"/>
                </a:solidFill>
              </a:rPr>
              <a:t> </a:t>
            </a:r>
            <a:r>
              <a:rPr lang="en-ID" sz="1800" dirty="0" err="1">
                <a:solidFill>
                  <a:schemeClr val="tx1"/>
                </a:solidFill>
              </a:rPr>
              <a:t>kewirausahaan</a:t>
            </a:r>
            <a:r>
              <a:rPr lang="en-ID" sz="1800" dirty="0">
                <a:solidFill>
                  <a:schemeClr val="tx1"/>
                </a:solidFill>
              </a:rPr>
              <a:t> </a:t>
            </a:r>
            <a:r>
              <a:rPr lang="en-ID" sz="1800" dirty="0" err="1">
                <a:solidFill>
                  <a:schemeClr val="tx1"/>
                </a:solidFill>
              </a:rPr>
              <a:t>adalah</a:t>
            </a:r>
            <a:r>
              <a:rPr lang="en-ID" sz="1800" dirty="0">
                <a:solidFill>
                  <a:schemeClr val="tx1"/>
                </a:solidFill>
              </a:rPr>
              <a:t> </a:t>
            </a:r>
            <a:r>
              <a:rPr lang="en-ID" sz="1800" dirty="0" err="1">
                <a:solidFill>
                  <a:schemeClr val="tx1"/>
                </a:solidFill>
              </a:rPr>
              <a:t>sifat</a:t>
            </a:r>
            <a:r>
              <a:rPr lang="en-ID" sz="1800" dirty="0">
                <a:solidFill>
                  <a:schemeClr val="tx1"/>
                </a:solidFill>
              </a:rPr>
              <a:t> </a:t>
            </a:r>
            <a:r>
              <a:rPr lang="en-ID" sz="1800" dirty="0" err="1">
                <a:solidFill>
                  <a:schemeClr val="tx1"/>
                </a:solidFill>
              </a:rPr>
              <a:t>dasar</a:t>
            </a:r>
            <a:r>
              <a:rPr lang="en-ID" sz="1800" dirty="0">
                <a:solidFill>
                  <a:schemeClr val="tx1"/>
                </a:solidFill>
              </a:rPr>
              <a:t> yang </a:t>
            </a:r>
            <a:r>
              <a:rPr lang="en-ID" sz="1800" dirty="0" err="1">
                <a:solidFill>
                  <a:schemeClr val="tx1"/>
                </a:solidFill>
              </a:rPr>
              <a:t>mendasarinya</a:t>
            </a:r>
            <a:r>
              <a:rPr lang="en-ID" sz="1800" dirty="0">
                <a:solidFill>
                  <a:schemeClr val="tx1"/>
                </a:solidFill>
              </a:rPr>
              <a:t>, </a:t>
            </a:r>
            <a:r>
              <a:rPr lang="en-ID" sz="1800" dirty="0" err="1">
                <a:solidFill>
                  <a:schemeClr val="tx1"/>
                </a:solidFill>
              </a:rPr>
              <a:t>yaitu</a:t>
            </a:r>
            <a:r>
              <a:rPr lang="en-ID" sz="1800" dirty="0">
                <a:solidFill>
                  <a:schemeClr val="tx1"/>
                </a:solidFill>
              </a:rPr>
              <a:t> </a:t>
            </a:r>
            <a:r>
              <a:rPr lang="en-ID" sz="1800" dirty="0" err="1">
                <a:solidFill>
                  <a:schemeClr val="tx1"/>
                </a:solidFill>
              </a:rPr>
              <a:t>suatu</a:t>
            </a:r>
            <a:r>
              <a:rPr lang="en-ID" sz="1800" dirty="0">
                <a:solidFill>
                  <a:schemeClr val="tx1"/>
                </a:solidFill>
              </a:rPr>
              <a:t> </a:t>
            </a:r>
            <a:r>
              <a:rPr lang="en-ID" sz="1800" dirty="0" err="1">
                <a:solidFill>
                  <a:schemeClr val="tx1"/>
                </a:solidFill>
              </a:rPr>
              <a:t>kemampuan</a:t>
            </a:r>
            <a:r>
              <a:rPr lang="en-ID" sz="1800" dirty="0">
                <a:solidFill>
                  <a:schemeClr val="tx1"/>
                </a:solidFill>
              </a:rPr>
              <a:t> fundamental yang </a:t>
            </a:r>
            <a:r>
              <a:rPr lang="en-ID" sz="1800" dirty="0" err="1">
                <a:solidFill>
                  <a:schemeClr val="tx1"/>
                </a:solidFill>
              </a:rPr>
              <a:t>melekat</a:t>
            </a:r>
            <a:r>
              <a:rPr lang="en-ID" sz="1800" dirty="0">
                <a:solidFill>
                  <a:schemeClr val="tx1"/>
                </a:solidFill>
              </a:rPr>
              <a:t> pada </a:t>
            </a:r>
            <a:r>
              <a:rPr lang="en-ID" sz="1800" dirty="0" err="1">
                <a:solidFill>
                  <a:schemeClr val="tx1"/>
                </a:solidFill>
              </a:rPr>
              <a:t>diri</a:t>
            </a:r>
            <a:r>
              <a:rPr lang="en-ID" sz="1800" dirty="0">
                <a:solidFill>
                  <a:schemeClr val="tx1"/>
                </a:solidFill>
              </a:rPr>
              <a:t> </a:t>
            </a:r>
            <a:r>
              <a:rPr lang="en-ID" sz="1800" dirty="0" err="1">
                <a:solidFill>
                  <a:schemeClr val="tx1"/>
                </a:solidFill>
              </a:rPr>
              <a:t>seseorang</a:t>
            </a:r>
            <a:r>
              <a:rPr lang="en-ID" sz="1800" dirty="0">
                <a:solidFill>
                  <a:schemeClr val="tx1"/>
                </a:solidFill>
              </a:rPr>
              <a:t>.</a:t>
            </a:r>
          </a:p>
          <a:p>
            <a:pPr>
              <a:buFont typeface="+mj-lt"/>
              <a:buAutoNum type="arabicPeriod"/>
            </a:pPr>
            <a:r>
              <a:rPr lang="en-ID" sz="1800" b="1" dirty="0" err="1">
                <a:solidFill>
                  <a:schemeClr val="tx1"/>
                </a:solidFill>
              </a:rPr>
              <a:t>Kemampuan</a:t>
            </a:r>
            <a:r>
              <a:rPr lang="en-ID" sz="1800" b="1" dirty="0">
                <a:solidFill>
                  <a:schemeClr val="tx1"/>
                </a:solidFill>
              </a:rPr>
              <a:t> </a:t>
            </a:r>
            <a:r>
              <a:rPr lang="en-ID" sz="1800" b="1" dirty="0" err="1">
                <a:solidFill>
                  <a:schemeClr val="tx1"/>
                </a:solidFill>
              </a:rPr>
              <a:t>Berpikir</a:t>
            </a:r>
            <a:r>
              <a:rPr lang="en-ID" sz="1800" b="1" dirty="0">
                <a:solidFill>
                  <a:schemeClr val="tx1"/>
                </a:solidFill>
              </a:rPr>
              <a:t> dan </a:t>
            </a:r>
            <a:r>
              <a:rPr lang="en-ID" sz="1800" b="1" dirty="0" err="1">
                <a:solidFill>
                  <a:schemeClr val="tx1"/>
                </a:solidFill>
              </a:rPr>
              <a:t>Bertindak</a:t>
            </a:r>
            <a:r>
              <a:rPr lang="en-ID" sz="1800" b="1" dirty="0">
                <a:solidFill>
                  <a:schemeClr val="tx1"/>
                </a:solidFill>
              </a:rPr>
              <a:t>:</a:t>
            </a:r>
            <a:r>
              <a:rPr lang="en-ID" sz="1800" dirty="0">
                <a:solidFill>
                  <a:schemeClr val="tx1"/>
                </a:solidFill>
              </a:rPr>
              <a:t> </a:t>
            </a:r>
            <a:r>
              <a:rPr lang="en-ID" sz="1800" dirty="0" err="1">
                <a:solidFill>
                  <a:schemeClr val="tx1"/>
                </a:solidFill>
              </a:rPr>
              <a:t>Hakikatnya</a:t>
            </a:r>
            <a:r>
              <a:rPr lang="en-ID" sz="1800" dirty="0">
                <a:solidFill>
                  <a:schemeClr val="tx1"/>
                </a:solidFill>
              </a:rPr>
              <a:t> </a:t>
            </a:r>
            <a:r>
              <a:rPr lang="en-ID" sz="1800" dirty="0" err="1">
                <a:solidFill>
                  <a:schemeClr val="tx1"/>
                </a:solidFill>
              </a:rPr>
              <a:t>adalah</a:t>
            </a:r>
            <a:r>
              <a:rPr lang="en-ID" sz="1800" dirty="0">
                <a:solidFill>
                  <a:schemeClr val="tx1"/>
                </a:solidFill>
              </a:rPr>
              <a:t> </a:t>
            </a:r>
            <a:r>
              <a:rPr lang="en-ID" sz="1800" dirty="0" err="1">
                <a:solidFill>
                  <a:schemeClr val="tx1"/>
                </a:solidFill>
              </a:rPr>
              <a:t>kemampuan</a:t>
            </a:r>
            <a:r>
              <a:rPr lang="en-ID" sz="1800" dirty="0">
                <a:solidFill>
                  <a:schemeClr val="tx1"/>
                </a:solidFill>
              </a:rPr>
              <a:t> </a:t>
            </a:r>
            <a:r>
              <a:rPr lang="en-ID" sz="1800" dirty="0" err="1">
                <a:solidFill>
                  <a:schemeClr val="tx1"/>
                </a:solidFill>
              </a:rPr>
              <a:t>dalam</a:t>
            </a:r>
            <a:r>
              <a:rPr lang="en-ID" sz="1800" dirty="0">
                <a:solidFill>
                  <a:schemeClr val="tx1"/>
                </a:solidFill>
              </a:rPr>
              <a:t> </a:t>
            </a:r>
            <a:r>
              <a:rPr lang="en-ID" sz="1800" b="1" dirty="0" err="1">
                <a:solidFill>
                  <a:schemeClr val="tx1"/>
                </a:solidFill>
              </a:rPr>
              <a:t>berpikir</a:t>
            </a:r>
            <a:r>
              <a:rPr lang="en-ID" sz="1800" b="1" dirty="0">
                <a:solidFill>
                  <a:schemeClr val="tx1"/>
                </a:solidFill>
              </a:rPr>
              <a:t> </a:t>
            </a:r>
            <a:r>
              <a:rPr lang="en-ID" sz="1800" b="1" dirty="0" err="1">
                <a:solidFill>
                  <a:schemeClr val="tx1"/>
                </a:solidFill>
              </a:rPr>
              <a:t>kreatif</a:t>
            </a:r>
            <a:r>
              <a:rPr lang="en-ID" sz="1800" b="1" dirty="0">
                <a:solidFill>
                  <a:schemeClr val="tx1"/>
                </a:solidFill>
              </a:rPr>
              <a:t> dan </a:t>
            </a:r>
            <a:r>
              <a:rPr lang="en-ID" sz="1800" b="1" dirty="0" err="1">
                <a:solidFill>
                  <a:schemeClr val="tx1"/>
                </a:solidFill>
              </a:rPr>
              <a:t>berperilaku</a:t>
            </a:r>
            <a:r>
              <a:rPr lang="en-ID" sz="1800" b="1" dirty="0">
                <a:solidFill>
                  <a:schemeClr val="tx1"/>
                </a:solidFill>
              </a:rPr>
              <a:t> </a:t>
            </a:r>
            <a:r>
              <a:rPr lang="en-ID" sz="1800" b="1" dirty="0" err="1">
                <a:solidFill>
                  <a:schemeClr val="tx1"/>
                </a:solidFill>
              </a:rPr>
              <a:t>inovatif</a:t>
            </a:r>
            <a:r>
              <a:rPr lang="en-ID" sz="1800" dirty="0">
                <a:solidFill>
                  <a:schemeClr val="tx1"/>
                </a:solidFill>
              </a:rPr>
              <a:t> yang </a:t>
            </a:r>
            <a:r>
              <a:rPr lang="en-ID" sz="1800" dirty="0" err="1">
                <a:solidFill>
                  <a:schemeClr val="tx1"/>
                </a:solidFill>
              </a:rPr>
              <a:t>dijadikan</a:t>
            </a:r>
            <a:r>
              <a:rPr lang="en-ID" sz="1800" dirty="0">
                <a:solidFill>
                  <a:schemeClr val="tx1"/>
                </a:solidFill>
              </a:rPr>
              <a:t> </a:t>
            </a:r>
            <a:r>
              <a:rPr lang="en-ID" sz="1800" dirty="0" err="1">
                <a:solidFill>
                  <a:schemeClr val="tx1"/>
                </a:solidFill>
              </a:rPr>
              <a:t>dasar</a:t>
            </a:r>
            <a:r>
              <a:rPr lang="en-ID" sz="1800" dirty="0">
                <a:solidFill>
                  <a:schemeClr val="tx1"/>
                </a:solidFill>
              </a:rPr>
              <a:t>, </a:t>
            </a:r>
            <a:r>
              <a:rPr lang="en-ID" sz="1800" dirty="0" err="1">
                <a:solidFill>
                  <a:schemeClr val="tx1"/>
                </a:solidFill>
              </a:rPr>
              <a:t>sumber</a:t>
            </a:r>
            <a:r>
              <a:rPr lang="en-ID" sz="1800" dirty="0">
                <a:solidFill>
                  <a:schemeClr val="tx1"/>
                </a:solidFill>
              </a:rPr>
              <a:t> </a:t>
            </a:r>
            <a:r>
              <a:rPr lang="en-ID" sz="1800" dirty="0" err="1">
                <a:solidFill>
                  <a:schemeClr val="tx1"/>
                </a:solidFill>
              </a:rPr>
              <a:t>daya</a:t>
            </a:r>
            <a:r>
              <a:rPr lang="en-ID" sz="1800" dirty="0">
                <a:solidFill>
                  <a:schemeClr val="tx1"/>
                </a:solidFill>
              </a:rPr>
              <a:t>, </a:t>
            </a:r>
            <a:r>
              <a:rPr lang="en-ID" sz="1800" dirty="0" err="1">
                <a:solidFill>
                  <a:schemeClr val="tx1"/>
                </a:solidFill>
              </a:rPr>
              <a:t>tenaga</a:t>
            </a:r>
            <a:r>
              <a:rPr lang="en-ID" sz="1800" dirty="0">
                <a:solidFill>
                  <a:schemeClr val="tx1"/>
                </a:solidFill>
              </a:rPr>
              <a:t> </a:t>
            </a:r>
            <a:r>
              <a:rPr lang="en-ID" sz="1800" dirty="0" err="1">
                <a:solidFill>
                  <a:schemeClr val="tx1"/>
                </a:solidFill>
              </a:rPr>
              <a:t>penggerak</a:t>
            </a:r>
            <a:r>
              <a:rPr lang="en-ID" sz="1800" dirty="0">
                <a:solidFill>
                  <a:schemeClr val="tx1"/>
                </a:solidFill>
              </a:rPr>
              <a:t>, </a:t>
            </a:r>
            <a:r>
              <a:rPr lang="en-ID" sz="1800" dirty="0" err="1">
                <a:solidFill>
                  <a:schemeClr val="tx1"/>
                </a:solidFill>
              </a:rPr>
              <a:t>tujuan</a:t>
            </a:r>
            <a:r>
              <a:rPr lang="en-ID" sz="1800" dirty="0">
                <a:solidFill>
                  <a:schemeClr val="tx1"/>
                </a:solidFill>
              </a:rPr>
              <a:t>, </a:t>
            </a:r>
            <a:r>
              <a:rPr lang="en-ID" sz="1800" dirty="0" err="1">
                <a:solidFill>
                  <a:schemeClr val="tx1"/>
                </a:solidFill>
              </a:rPr>
              <a:t>siasat</a:t>
            </a:r>
            <a:r>
              <a:rPr lang="en-ID" sz="1800" dirty="0">
                <a:solidFill>
                  <a:schemeClr val="tx1"/>
                </a:solidFill>
              </a:rPr>
              <a:t>, dan </a:t>
            </a:r>
            <a:r>
              <a:rPr lang="en-ID" sz="1800" dirty="0" err="1">
                <a:solidFill>
                  <a:schemeClr val="tx1"/>
                </a:solidFill>
              </a:rPr>
              <a:t>kiat</a:t>
            </a:r>
            <a:r>
              <a:rPr lang="en-ID" sz="1800" dirty="0">
                <a:solidFill>
                  <a:schemeClr val="tx1"/>
                </a:solidFill>
              </a:rPr>
              <a:t> </a:t>
            </a:r>
            <a:r>
              <a:rPr lang="en-ID" sz="1800" dirty="0" err="1">
                <a:solidFill>
                  <a:schemeClr val="tx1"/>
                </a:solidFill>
              </a:rPr>
              <a:t>dalam</a:t>
            </a:r>
            <a:r>
              <a:rPr lang="en-ID" sz="1800" dirty="0">
                <a:solidFill>
                  <a:schemeClr val="tx1"/>
                </a:solidFill>
              </a:rPr>
              <a:t> </a:t>
            </a:r>
            <a:r>
              <a:rPr lang="en-ID" sz="1800" dirty="0" err="1">
                <a:solidFill>
                  <a:schemeClr val="tx1"/>
                </a:solidFill>
              </a:rPr>
              <a:t>menghadapi</a:t>
            </a:r>
            <a:r>
              <a:rPr lang="en-ID" sz="1800" dirty="0">
                <a:solidFill>
                  <a:schemeClr val="tx1"/>
                </a:solidFill>
              </a:rPr>
              <a:t> </a:t>
            </a:r>
            <a:r>
              <a:rPr lang="en-ID" sz="1800" dirty="0" err="1">
                <a:solidFill>
                  <a:schemeClr val="tx1"/>
                </a:solidFill>
              </a:rPr>
              <a:t>tantangan</a:t>
            </a:r>
            <a:r>
              <a:rPr lang="en-ID" sz="1800" dirty="0">
                <a:solidFill>
                  <a:schemeClr val="tx1"/>
                </a:solidFill>
              </a:rPr>
              <a:t> </a:t>
            </a:r>
            <a:r>
              <a:rPr lang="en-ID" sz="1800" dirty="0" err="1">
                <a:solidFill>
                  <a:schemeClr val="tx1"/>
                </a:solidFill>
              </a:rPr>
              <a:t>hidup</a:t>
            </a:r>
            <a:r>
              <a:rPr lang="en-ID" sz="1800" dirty="0">
                <a:solidFill>
                  <a:schemeClr val="tx1"/>
                </a:solidFill>
              </a:rPr>
              <a:t>.</a:t>
            </a:r>
          </a:p>
          <a:p>
            <a:pPr>
              <a:buFont typeface="+mj-lt"/>
              <a:buAutoNum type="arabicPeriod"/>
            </a:pPr>
            <a:endParaRPr lang="en-ID" sz="1800" dirty="0">
              <a:solidFill>
                <a:schemeClr val="tx1"/>
              </a:solidFill>
            </a:endParaRPr>
          </a:p>
          <a:p>
            <a:pPr>
              <a:buFont typeface="+mj-lt"/>
              <a:buAutoNum type="arabicPeriod"/>
            </a:pPr>
            <a:r>
              <a:rPr lang="en-ID" sz="1800" b="1" dirty="0" err="1">
                <a:solidFill>
                  <a:schemeClr val="tx1"/>
                </a:solidFill>
              </a:rPr>
              <a:t>Perwujudan</a:t>
            </a:r>
            <a:r>
              <a:rPr lang="en-ID" sz="1800" b="1" dirty="0">
                <a:solidFill>
                  <a:schemeClr val="tx1"/>
                </a:solidFill>
              </a:rPr>
              <a:t> </a:t>
            </a:r>
            <a:r>
              <a:rPr lang="en-ID" sz="1800" b="1" dirty="0" err="1">
                <a:solidFill>
                  <a:schemeClr val="tx1"/>
                </a:solidFill>
              </a:rPr>
              <a:t>Gagasan</a:t>
            </a:r>
            <a:r>
              <a:rPr lang="en-ID" sz="1800" b="1" dirty="0">
                <a:solidFill>
                  <a:schemeClr val="tx1"/>
                </a:solidFill>
              </a:rPr>
              <a:t>:</a:t>
            </a:r>
            <a:r>
              <a:rPr lang="en-ID" sz="1800" dirty="0">
                <a:solidFill>
                  <a:schemeClr val="tx1"/>
                </a:solidFill>
              </a:rPr>
              <a:t> </a:t>
            </a:r>
            <a:r>
              <a:rPr lang="en-ID" sz="1800" dirty="0" err="1">
                <a:solidFill>
                  <a:schemeClr val="tx1"/>
                </a:solidFill>
              </a:rPr>
              <a:t>Hakikat</a:t>
            </a:r>
            <a:r>
              <a:rPr lang="en-ID" sz="1800" dirty="0">
                <a:solidFill>
                  <a:schemeClr val="tx1"/>
                </a:solidFill>
              </a:rPr>
              <a:t> </a:t>
            </a:r>
            <a:r>
              <a:rPr lang="en-ID" sz="1800" dirty="0" err="1">
                <a:solidFill>
                  <a:schemeClr val="tx1"/>
                </a:solidFill>
              </a:rPr>
              <a:t>kewirausahaan</a:t>
            </a:r>
            <a:r>
              <a:rPr lang="en-ID" sz="1800" dirty="0">
                <a:solidFill>
                  <a:schemeClr val="tx1"/>
                </a:solidFill>
              </a:rPr>
              <a:t> </a:t>
            </a:r>
            <a:r>
              <a:rPr lang="en-ID" sz="1800" dirty="0" err="1">
                <a:solidFill>
                  <a:schemeClr val="tx1"/>
                </a:solidFill>
              </a:rPr>
              <a:t>adalah</a:t>
            </a:r>
            <a:r>
              <a:rPr lang="en-ID" sz="1800" dirty="0">
                <a:solidFill>
                  <a:schemeClr val="tx1"/>
                </a:solidFill>
              </a:rPr>
              <a:t> </a:t>
            </a:r>
            <a:r>
              <a:rPr lang="en-ID" sz="1800" b="1" dirty="0" err="1">
                <a:solidFill>
                  <a:schemeClr val="tx1"/>
                </a:solidFill>
              </a:rPr>
              <a:t>sifat</a:t>
            </a:r>
            <a:r>
              <a:rPr lang="en-ID" sz="1800" b="1" dirty="0">
                <a:solidFill>
                  <a:schemeClr val="tx1"/>
                </a:solidFill>
              </a:rPr>
              <a:t>, </a:t>
            </a:r>
            <a:r>
              <a:rPr lang="en-ID" sz="1800" b="1" dirty="0" err="1">
                <a:solidFill>
                  <a:schemeClr val="tx1"/>
                </a:solidFill>
              </a:rPr>
              <a:t>ciri</a:t>
            </a:r>
            <a:r>
              <a:rPr lang="en-ID" sz="1800" b="1" dirty="0">
                <a:solidFill>
                  <a:schemeClr val="tx1"/>
                </a:solidFill>
              </a:rPr>
              <a:t>, dan </a:t>
            </a:r>
            <a:r>
              <a:rPr lang="en-ID" sz="1800" b="1" dirty="0" err="1">
                <a:solidFill>
                  <a:schemeClr val="tx1"/>
                </a:solidFill>
              </a:rPr>
              <a:t>watak</a:t>
            </a:r>
            <a:r>
              <a:rPr lang="en-ID" sz="1800" b="1" dirty="0">
                <a:solidFill>
                  <a:schemeClr val="tx1"/>
                </a:solidFill>
              </a:rPr>
              <a:t> </a:t>
            </a:r>
            <a:r>
              <a:rPr lang="en-ID" sz="1800" b="1" dirty="0" err="1">
                <a:solidFill>
                  <a:schemeClr val="tx1"/>
                </a:solidFill>
              </a:rPr>
              <a:t>seseorang</a:t>
            </a:r>
            <a:r>
              <a:rPr lang="en-ID" sz="1800" b="1" dirty="0">
                <a:solidFill>
                  <a:schemeClr val="tx1"/>
                </a:solidFill>
              </a:rPr>
              <a:t> yang </a:t>
            </a:r>
            <a:r>
              <a:rPr lang="en-ID" sz="1800" b="1" dirty="0" err="1">
                <a:solidFill>
                  <a:schemeClr val="tx1"/>
                </a:solidFill>
              </a:rPr>
              <a:t>memiliki</a:t>
            </a:r>
            <a:r>
              <a:rPr lang="en-ID" sz="1800" b="1" dirty="0">
                <a:solidFill>
                  <a:schemeClr val="tx1"/>
                </a:solidFill>
              </a:rPr>
              <a:t> </a:t>
            </a:r>
            <a:r>
              <a:rPr lang="en-ID" sz="1800" b="1" dirty="0" err="1">
                <a:solidFill>
                  <a:schemeClr val="tx1"/>
                </a:solidFill>
              </a:rPr>
              <a:t>kemauan</a:t>
            </a:r>
            <a:r>
              <a:rPr lang="en-ID" sz="1800" b="1" dirty="0">
                <a:solidFill>
                  <a:schemeClr val="tx1"/>
                </a:solidFill>
              </a:rPr>
              <a:t> </a:t>
            </a:r>
            <a:r>
              <a:rPr lang="en-ID" sz="1800" b="1" dirty="0" err="1">
                <a:solidFill>
                  <a:schemeClr val="tx1"/>
                </a:solidFill>
              </a:rPr>
              <a:t>dalam</a:t>
            </a:r>
            <a:r>
              <a:rPr lang="en-ID" sz="1800" b="1" dirty="0">
                <a:solidFill>
                  <a:schemeClr val="tx1"/>
                </a:solidFill>
              </a:rPr>
              <a:t> </a:t>
            </a:r>
            <a:r>
              <a:rPr lang="en-ID" sz="1800" b="1" dirty="0" err="1">
                <a:solidFill>
                  <a:schemeClr val="tx1"/>
                </a:solidFill>
              </a:rPr>
              <a:t>mewujudkan</a:t>
            </a:r>
            <a:r>
              <a:rPr lang="en-ID" sz="1800" b="1" dirty="0">
                <a:solidFill>
                  <a:schemeClr val="tx1"/>
                </a:solidFill>
              </a:rPr>
              <a:t> </a:t>
            </a:r>
            <a:r>
              <a:rPr lang="en-ID" sz="1800" b="1" dirty="0" err="1">
                <a:solidFill>
                  <a:schemeClr val="tx1"/>
                </a:solidFill>
              </a:rPr>
              <a:t>gagasan</a:t>
            </a:r>
            <a:r>
              <a:rPr lang="en-ID" sz="1800" b="1" dirty="0">
                <a:solidFill>
                  <a:schemeClr val="tx1"/>
                </a:solidFill>
              </a:rPr>
              <a:t> </a:t>
            </a:r>
            <a:r>
              <a:rPr lang="en-ID" sz="1800" b="1" dirty="0" err="1">
                <a:solidFill>
                  <a:schemeClr val="tx1"/>
                </a:solidFill>
              </a:rPr>
              <a:t>inovatif</a:t>
            </a:r>
            <a:r>
              <a:rPr lang="en-ID" sz="1800" b="1" dirty="0">
                <a:solidFill>
                  <a:schemeClr val="tx1"/>
                </a:solidFill>
              </a:rPr>
              <a:t> </a:t>
            </a:r>
            <a:r>
              <a:rPr lang="en-ID" sz="1800" b="1" dirty="0" err="1">
                <a:solidFill>
                  <a:schemeClr val="tx1"/>
                </a:solidFill>
              </a:rPr>
              <a:t>ke</a:t>
            </a:r>
            <a:r>
              <a:rPr lang="en-ID" sz="1800" b="1" dirty="0">
                <a:solidFill>
                  <a:schemeClr val="tx1"/>
                </a:solidFill>
              </a:rPr>
              <a:t> </a:t>
            </a:r>
            <a:r>
              <a:rPr lang="en-ID" sz="1800" b="1" dirty="0" err="1">
                <a:solidFill>
                  <a:schemeClr val="tx1"/>
                </a:solidFill>
              </a:rPr>
              <a:t>dalam</a:t>
            </a:r>
            <a:r>
              <a:rPr lang="en-ID" sz="1800" b="1" dirty="0">
                <a:solidFill>
                  <a:schemeClr val="tx1"/>
                </a:solidFill>
              </a:rPr>
              <a:t> dunia </a:t>
            </a:r>
            <a:r>
              <a:rPr lang="en-ID" sz="1800" b="1" dirty="0" err="1">
                <a:solidFill>
                  <a:schemeClr val="tx1"/>
                </a:solidFill>
              </a:rPr>
              <a:t>nyata</a:t>
            </a:r>
            <a:r>
              <a:rPr lang="en-ID" sz="1800" b="1" dirty="0">
                <a:solidFill>
                  <a:schemeClr val="tx1"/>
                </a:solidFill>
              </a:rPr>
              <a:t> </a:t>
            </a:r>
            <a:r>
              <a:rPr lang="en-ID" sz="1800" b="1" dirty="0" err="1">
                <a:solidFill>
                  <a:schemeClr val="tx1"/>
                </a:solidFill>
              </a:rPr>
              <a:t>secara</a:t>
            </a:r>
            <a:r>
              <a:rPr lang="en-ID" sz="1800" b="1" dirty="0">
                <a:solidFill>
                  <a:schemeClr val="tx1"/>
                </a:solidFill>
              </a:rPr>
              <a:t> </a:t>
            </a:r>
            <a:r>
              <a:rPr lang="en-ID" sz="1800" b="1" dirty="0" err="1">
                <a:solidFill>
                  <a:schemeClr val="tx1"/>
                </a:solidFill>
              </a:rPr>
              <a:t>kreatif</a:t>
            </a:r>
            <a:r>
              <a:rPr lang="en-ID" sz="1800" dirty="0">
                <a:solidFill>
                  <a:schemeClr val="tx1"/>
                </a:solidFill>
              </a:rPr>
              <a:t>.</a:t>
            </a:r>
          </a:p>
        </p:txBody>
      </p:sp>
      <p:sp>
        <p:nvSpPr>
          <p:cNvPr id="1695" name="Google Shape;1695;p59"/>
          <p:cNvSpPr txBox="1">
            <a:spLocks noGrp="1"/>
          </p:cNvSpPr>
          <p:nvPr>
            <p:ph type="title" idx="4294967295"/>
          </p:nvPr>
        </p:nvSpPr>
        <p:spPr>
          <a:xfrm>
            <a:off x="719999" y="410708"/>
            <a:ext cx="7704000" cy="794227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ID" dirty="0" err="1"/>
              <a:t>Hakikat</a:t>
            </a:r>
            <a:r>
              <a:rPr lang="en-ID" dirty="0"/>
              <a:t> </a:t>
            </a:r>
            <a:r>
              <a:rPr lang="en-ID" dirty="0" err="1"/>
              <a:t>Kewirausahaan</a:t>
            </a:r>
            <a:endParaRPr lang="en-ID" dirty="0">
              <a:solidFill>
                <a:srgbClr val="0C2054"/>
              </a:solidFill>
            </a:endParaRPr>
          </a:p>
        </p:txBody>
      </p:sp>
      <p:sp>
        <p:nvSpPr>
          <p:cNvPr id="1704" name="Google Shape;1704;p59"/>
          <p:cNvSpPr/>
          <p:nvPr/>
        </p:nvSpPr>
        <p:spPr>
          <a:xfrm rot="10800000" flipH="1">
            <a:off x="3644100" y="4722455"/>
            <a:ext cx="1855800" cy="1200900"/>
          </a:xfrm>
          <a:prstGeom prst="pie">
            <a:avLst>
              <a:gd name="adj1" fmla="val 0"/>
              <a:gd name="adj2" fmla="val 10831237"/>
            </a:avLst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918420169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71;p14">
            <a:extLst>
              <a:ext uri="{FF2B5EF4-FFF2-40B4-BE49-F238E27FC236}">
                <a16:creationId xmlns:a16="http://schemas.microsoft.com/office/drawing/2014/main" id="{DF061200-E24E-97BA-DF38-FACA683429F7}"/>
              </a:ext>
            </a:extLst>
          </p:cNvPr>
          <p:cNvSpPr/>
          <p:nvPr/>
        </p:nvSpPr>
        <p:spPr>
          <a:xfrm rot="10799942" flipH="1">
            <a:off x="225902" y="-710291"/>
            <a:ext cx="9663894" cy="9308520"/>
          </a:xfrm>
          <a:prstGeom prst="flowChartDocumen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lt1"/>
              </a:solidFill>
            </a:endParaRPr>
          </a:p>
        </p:txBody>
      </p:sp>
      <p:sp>
        <p:nvSpPr>
          <p:cNvPr id="1685" name="Google Shape;1685;p59"/>
          <p:cNvSpPr txBox="1">
            <a:spLocks noGrp="1"/>
          </p:cNvSpPr>
          <p:nvPr>
            <p:ph type="subTitle" idx="4294967295"/>
          </p:nvPr>
        </p:nvSpPr>
        <p:spPr>
          <a:xfrm>
            <a:off x="593632" y="1204935"/>
            <a:ext cx="8324545" cy="3413364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358775" indent="-219075">
              <a:buNone/>
            </a:pPr>
            <a:r>
              <a:rPr lang="en-ID" sz="1800" b="1" dirty="0">
                <a:solidFill>
                  <a:schemeClr val="tx1"/>
                </a:solidFill>
              </a:rPr>
              <a:t>3. Inti Dasar:</a:t>
            </a:r>
            <a:r>
              <a:rPr lang="en-ID" sz="1800" dirty="0">
                <a:solidFill>
                  <a:schemeClr val="tx1"/>
                </a:solidFill>
              </a:rPr>
              <a:t> Inti </a:t>
            </a:r>
            <a:r>
              <a:rPr lang="en-ID" sz="1800" dirty="0" err="1">
                <a:solidFill>
                  <a:schemeClr val="tx1"/>
                </a:solidFill>
              </a:rPr>
              <a:t>dasar</a:t>
            </a:r>
            <a:r>
              <a:rPr lang="en-ID" sz="1800" dirty="0">
                <a:solidFill>
                  <a:schemeClr val="tx1"/>
                </a:solidFill>
              </a:rPr>
              <a:t> </a:t>
            </a:r>
            <a:r>
              <a:rPr lang="en-ID" sz="1800" dirty="0" err="1">
                <a:solidFill>
                  <a:schemeClr val="tx1"/>
                </a:solidFill>
              </a:rPr>
              <a:t>dari</a:t>
            </a:r>
            <a:r>
              <a:rPr lang="en-ID" sz="1800" dirty="0">
                <a:solidFill>
                  <a:schemeClr val="tx1"/>
                </a:solidFill>
              </a:rPr>
              <a:t> </a:t>
            </a:r>
            <a:r>
              <a:rPr lang="en-ID" sz="1800" dirty="0" err="1">
                <a:solidFill>
                  <a:schemeClr val="tx1"/>
                </a:solidFill>
              </a:rPr>
              <a:t>kewirausahaan</a:t>
            </a:r>
            <a:r>
              <a:rPr lang="en-ID" sz="1800" dirty="0">
                <a:solidFill>
                  <a:schemeClr val="tx1"/>
                </a:solidFill>
              </a:rPr>
              <a:t> </a:t>
            </a:r>
            <a:r>
              <a:rPr lang="en-ID" sz="1800" dirty="0" err="1">
                <a:solidFill>
                  <a:schemeClr val="tx1"/>
                </a:solidFill>
              </a:rPr>
              <a:t>adalah</a:t>
            </a:r>
            <a:r>
              <a:rPr lang="en-ID" sz="1800" dirty="0">
                <a:solidFill>
                  <a:schemeClr val="tx1"/>
                </a:solidFill>
              </a:rPr>
              <a:t> </a:t>
            </a:r>
            <a:r>
              <a:rPr lang="en-ID" sz="1800" b="1" dirty="0" err="1">
                <a:solidFill>
                  <a:schemeClr val="tx1"/>
                </a:solidFill>
              </a:rPr>
              <a:t>kreativitas</a:t>
            </a:r>
            <a:r>
              <a:rPr lang="en-ID" sz="1800" b="1" dirty="0">
                <a:solidFill>
                  <a:schemeClr val="tx1"/>
                </a:solidFill>
              </a:rPr>
              <a:t> dan </a:t>
            </a:r>
            <a:r>
              <a:rPr lang="en-ID" sz="1800" b="1" dirty="0" err="1">
                <a:solidFill>
                  <a:schemeClr val="tx1"/>
                </a:solidFill>
              </a:rPr>
              <a:t>keinovasian</a:t>
            </a:r>
            <a:r>
              <a:rPr lang="en-ID" sz="1800" dirty="0">
                <a:solidFill>
                  <a:schemeClr val="tx1"/>
                </a:solidFill>
              </a:rPr>
              <a:t> (</a:t>
            </a:r>
            <a:r>
              <a:rPr lang="en-ID" sz="1800" dirty="0" err="1">
                <a:solidFill>
                  <a:schemeClr val="tx1"/>
                </a:solidFill>
              </a:rPr>
              <a:t>daya</a:t>
            </a:r>
            <a:r>
              <a:rPr lang="en-ID" sz="1800" dirty="0">
                <a:solidFill>
                  <a:schemeClr val="tx1"/>
                </a:solidFill>
              </a:rPr>
              <a:t> </a:t>
            </a:r>
            <a:r>
              <a:rPr lang="en-ID" sz="1800" dirty="0" err="1">
                <a:solidFill>
                  <a:schemeClr val="tx1"/>
                </a:solidFill>
              </a:rPr>
              <a:t>cipta</a:t>
            </a:r>
            <a:r>
              <a:rPr lang="en-ID" sz="1800" dirty="0">
                <a:solidFill>
                  <a:schemeClr val="tx1"/>
                </a:solidFill>
              </a:rPr>
              <a:t> dan </a:t>
            </a:r>
            <a:r>
              <a:rPr lang="en-ID" sz="1800" dirty="0" err="1">
                <a:solidFill>
                  <a:schemeClr val="tx1"/>
                </a:solidFill>
              </a:rPr>
              <a:t>pembaruan</a:t>
            </a:r>
            <a:r>
              <a:rPr lang="en-ID" sz="1800" dirty="0">
                <a:solidFill>
                  <a:schemeClr val="tx1"/>
                </a:solidFill>
              </a:rPr>
              <a:t>) </a:t>
            </a:r>
            <a:r>
              <a:rPr lang="en-ID" sz="1800" dirty="0" err="1">
                <a:solidFill>
                  <a:schemeClr val="tx1"/>
                </a:solidFill>
              </a:rPr>
              <a:t>untuk</a:t>
            </a:r>
            <a:r>
              <a:rPr lang="en-ID" sz="1800" dirty="0">
                <a:solidFill>
                  <a:schemeClr val="tx1"/>
                </a:solidFill>
              </a:rPr>
              <a:t> </a:t>
            </a:r>
            <a:r>
              <a:rPr lang="en-ID" sz="1800" dirty="0" err="1">
                <a:solidFill>
                  <a:schemeClr val="tx1"/>
                </a:solidFill>
              </a:rPr>
              <a:t>menciptakan</a:t>
            </a:r>
            <a:r>
              <a:rPr lang="en-ID" sz="1800" dirty="0">
                <a:solidFill>
                  <a:schemeClr val="tx1"/>
                </a:solidFill>
              </a:rPr>
              <a:t> </a:t>
            </a:r>
            <a:r>
              <a:rPr lang="en-ID" sz="1800" dirty="0" err="1">
                <a:solidFill>
                  <a:schemeClr val="tx1"/>
                </a:solidFill>
              </a:rPr>
              <a:t>sesuatu</a:t>
            </a:r>
            <a:r>
              <a:rPr lang="en-ID" sz="1800" dirty="0">
                <a:solidFill>
                  <a:schemeClr val="tx1"/>
                </a:solidFill>
              </a:rPr>
              <a:t> yang </a:t>
            </a:r>
            <a:r>
              <a:rPr lang="en-ID" sz="1800" dirty="0" err="1">
                <a:solidFill>
                  <a:schemeClr val="tx1"/>
                </a:solidFill>
              </a:rPr>
              <a:t>baru</a:t>
            </a:r>
            <a:r>
              <a:rPr lang="en-ID" sz="1800" dirty="0">
                <a:solidFill>
                  <a:schemeClr val="tx1"/>
                </a:solidFill>
              </a:rPr>
              <a:t> dan </a:t>
            </a:r>
            <a:r>
              <a:rPr lang="en-ID" sz="1800" dirty="0" err="1">
                <a:solidFill>
                  <a:schemeClr val="tx1"/>
                </a:solidFill>
              </a:rPr>
              <a:t>berbeda</a:t>
            </a:r>
            <a:r>
              <a:rPr lang="en-ID" sz="1800" dirty="0">
                <a:solidFill>
                  <a:schemeClr val="tx1"/>
                </a:solidFill>
              </a:rPr>
              <a:t> yang </a:t>
            </a:r>
            <a:r>
              <a:rPr lang="en-ID" sz="1800" dirty="0" err="1">
                <a:solidFill>
                  <a:schemeClr val="tx1"/>
                </a:solidFill>
              </a:rPr>
              <a:t>bermanfaat</a:t>
            </a:r>
            <a:r>
              <a:rPr lang="en-ID" sz="1800" dirty="0">
                <a:solidFill>
                  <a:schemeClr val="tx1"/>
                </a:solidFill>
              </a:rPr>
              <a:t> </a:t>
            </a:r>
            <a:r>
              <a:rPr lang="en-ID" sz="1800" dirty="0" err="1">
                <a:solidFill>
                  <a:schemeClr val="tx1"/>
                </a:solidFill>
              </a:rPr>
              <a:t>serta</a:t>
            </a:r>
            <a:r>
              <a:rPr lang="en-ID" sz="1800" dirty="0">
                <a:solidFill>
                  <a:schemeClr val="tx1"/>
                </a:solidFill>
              </a:rPr>
              <a:t> </a:t>
            </a:r>
            <a:r>
              <a:rPr lang="en-ID" sz="1800" dirty="0" err="1">
                <a:solidFill>
                  <a:schemeClr val="tx1"/>
                </a:solidFill>
              </a:rPr>
              <a:t>memberi</a:t>
            </a:r>
            <a:r>
              <a:rPr lang="en-ID" sz="1800" dirty="0">
                <a:solidFill>
                  <a:schemeClr val="tx1"/>
                </a:solidFill>
              </a:rPr>
              <a:t> </a:t>
            </a:r>
            <a:r>
              <a:rPr lang="en-ID" sz="1800" dirty="0" err="1">
                <a:solidFill>
                  <a:schemeClr val="tx1"/>
                </a:solidFill>
              </a:rPr>
              <a:t>nilai</a:t>
            </a:r>
            <a:r>
              <a:rPr lang="en-ID" sz="1800" dirty="0">
                <a:solidFill>
                  <a:schemeClr val="tx1"/>
                </a:solidFill>
              </a:rPr>
              <a:t> </a:t>
            </a:r>
            <a:r>
              <a:rPr lang="en-ID" sz="1800" dirty="0" err="1">
                <a:solidFill>
                  <a:schemeClr val="tx1"/>
                </a:solidFill>
              </a:rPr>
              <a:t>lebih</a:t>
            </a:r>
            <a:r>
              <a:rPr lang="en-ID" sz="1800" dirty="0">
                <a:solidFill>
                  <a:schemeClr val="tx1"/>
                </a:solidFill>
              </a:rPr>
              <a:t>.</a:t>
            </a:r>
          </a:p>
          <a:p>
            <a:pPr marL="358775" indent="-219075">
              <a:buNone/>
            </a:pPr>
            <a:endParaRPr lang="en-ID" sz="1800" dirty="0">
              <a:solidFill>
                <a:schemeClr val="tx1"/>
              </a:solidFill>
            </a:endParaRPr>
          </a:p>
          <a:p>
            <a:pPr marL="139700" indent="0">
              <a:buNone/>
            </a:pPr>
            <a:r>
              <a:rPr lang="en-ID" sz="1800" dirty="0" err="1">
                <a:solidFill>
                  <a:schemeClr val="tx1"/>
                </a:solidFill>
              </a:rPr>
              <a:t>Dengan</a:t>
            </a:r>
            <a:r>
              <a:rPr lang="en-ID" sz="1800" dirty="0">
                <a:solidFill>
                  <a:schemeClr val="tx1"/>
                </a:solidFill>
              </a:rPr>
              <a:t> kata lain, </a:t>
            </a:r>
            <a:r>
              <a:rPr lang="en-ID" sz="1800" dirty="0" err="1">
                <a:solidFill>
                  <a:schemeClr val="tx1"/>
                </a:solidFill>
              </a:rPr>
              <a:t>hakikat</a:t>
            </a:r>
            <a:r>
              <a:rPr lang="en-ID" sz="1800" dirty="0">
                <a:solidFill>
                  <a:schemeClr val="tx1"/>
                </a:solidFill>
              </a:rPr>
              <a:t> </a:t>
            </a:r>
            <a:r>
              <a:rPr lang="en-ID" sz="1800" dirty="0" err="1">
                <a:solidFill>
                  <a:schemeClr val="tx1"/>
                </a:solidFill>
              </a:rPr>
              <a:t>kewirausahaan</a:t>
            </a:r>
            <a:r>
              <a:rPr lang="en-ID" sz="1800" dirty="0">
                <a:solidFill>
                  <a:schemeClr val="tx1"/>
                </a:solidFill>
              </a:rPr>
              <a:t> </a:t>
            </a:r>
            <a:r>
              <a:rPr lang="en-ID" sz="1800" dirty="0" err="1">
                <a:solidFill>
                  <a:schemeClr val="tx1"/>
                </a:solidFill>
              </a:rPr>
              <a:t>adalah</a:t>
            </a:r>
            <a:r>
              <a:rPr lang="en-ID" sz="1800" dirty="0">
                <a:solidFill>
                  <a:schemeClr val="tx1"/>
                </a:solidFill>
              </a:rPr>
              <a:t> </a:t>
            </a:r>
            <a:r>
              <a:rPr lang="en-ID" sz="1800" b="1" dirty="0" err="1">
                <a:solidFill>
                  <a:schemeClr val="tx1"/>
                </a:solidFill>
              </a:rPr>
              <a:t>kemampuan</a:t>
            </a:r>
            <a:r>
              <a:rPr lang="en-ID" sz="1800" b="1" dirty="0">
                <a:solidFill>
                  <a:schemeClr val="tx1"/>
                </a:solidFill>
              </a:rPr>
              <a:t> </a:t>
            </a:r>
            <a:r>
              <a:rPr lang="en-ID" sz="1800" b="1" dirty="0" err="1">
                <a:solidFill>
                  <a:schemeClr val="tx1"/>
                </a:solidFill>
              </a:rPr>
              <a:t>untuk</a:t>
            </a:r>
            <a:r>
              <a:rPr lang="en-ID" sz="1800" b="1" dirty="0">
                <a:solidFill>
                  <a:schemeClr val="tx1"/>
                </a:solidFill>
              </a:rPr>
              <a:t> </a:t>
            </a:r>
            <a:r>
              <a:rPr lang="en-ID" sz="1800" b="1" dirty="0" err="1">
                <a:solidFill>
                  <a:schemeClr val="tx1"/>
                </a:solidFill>
              </a:rPr>
              <a:t>mentransformasi</a:t>
            </a:r>
            <a:r>
              <a:rPr lang="en-ID" sz="1800" b="1" dirty="0">
                <a:solidFill>
                  <a:schemeClr val="tx1"/>
                </a:solidFill>
              </a:rPr>
              <a:t> ide </a:t>
            </a:r>
            <a:r>
              <a:rPr lang="en-ID" sz="1800" b="1" dirty="0" err="1">
                <a:solidFill>
                  <a:schemeClr val="tx1"/>
                </a:solidFill>
              </a:rPr>
              <a:t>menjadi</a:t>
            </a:r>
            <a:r>
              <a:rPr lang="en-ID" sz="1800" b="1" dirty="0">
                <a:solidFill>
                  <a:schemeClr val="tx1"/>
                </a:solidFill>
              </a:rPr>
              <a:t> </a:t>
            </a:r>
            <a:r>
              <a:rPr lang="en-ID" sz="1800" b="1" dirty="0" err="1">
                <a:solidFill>
                  <a:schemeClr val="tx1"/>
                </a:solidFill>
              </a:rPr>
              <a:t>kenyataan</a:t>
            </a:r>
            <a:r>
              <a:rPr lang="en-ID" sz="1800" b="1" dirty="0">
                <a:solidFill>
                  <a:schemeClr val="tx1"/>
                </a:solidFill>
              </a:rPr>
              <a:t> yang </a:t>
            </a:r>
            <a:r>
              <a:rPr lang="en-ID" sz="1800" b="1" dirty="0" err="1">
                <a:solidFill>
                  <a:schemeClr val="tx1"/>
                </a:solidFill>
              </a:rPr>
              <a:t>bernilai</a:t>
            </a:r>
            <a:r>
              <a:rPr lang="en-ID" sz="1800" b="1" dirty="0">
                <a:solidFill>
                  <a:schemeClr val="tx1"/>
                </a:solidFill>
              </a:rPr>
              <a:t> </a:t>
            </a:r>
            <a:r>
              <a:rPr lang="en-ID" sz="1800" b="1" dirty="0" err="1">
                <a:solidFill>
                  <a:schemeClr val="tx1"/>
                </a:solidFill>
              </a:rPr>
              <a:t>melalui</a:t>
            </a:r>
            <a:r>
              <a:rPr lang="en-ID" sz="1800" b="1" dirty="0">
                <a:solidFill>
                  <a:schemeClr val="tx1"/>
                </a:solidFill>
              </a:rPr>
              <a:t> proses yang </a:t>
            </a:r>
            <a:r>
              <a:rPr lang="en-ID" sz="1800" b="1" dirty="0" err="1">
                <a:solidFill>
                  <a:schemeClr val="tx1"/>
                </a:solidFill>
              </a:rPr>
              <a:t>penuh</a:t>
            </a:r>
            <a:r>
              <a:rPr lang="en-ID" sz="1800" b="1" dirty="0">
                <a:solidFill>
                  <a:schemeClr val="tx1"/>
                </a:solidFill>
              </a:rPr>
              <a:t> </a:t>
            </a:r>
            <a:r>
              <a:rPr lang="en-ID" sz="1800" b="1" dirty="0" err="1">
                <a:solidFill>
                  <a:schemeClr val="tx1"/>
                </a:solidFill>
              </a:rPr>
              <a:t>risiko</a:t>
            </a:r>
            <a:r>
              <a:rPr lang="en-ID" sz="1800" b="1" dirty="0">
                <a:solidFill>
                  <a:schemeClr val="tx1"/>
                </a:solidFill>
              </a:rPr>
              <a:t> dan </a:t>
            </a:r>
            <a:r>
              <a:rPr lang="en-ID" sz="1800" b="1" dirty="0" err="1">
                <a:solidFill>
                  <a:schemeClr val="tx1"/>
                </a:solidFill>
              </a:rPr>
              <a:t>inovasi</a:t>
            </a:r>
            <a:r>
              <a:rPr lang="en-ID" sz="1800" dirty="0">
                <a:solidFill>
                  <a:schemeClr val="tx1"/>
                </a:solidFill>
              </a:rPr>
              <a:t>.</a:t>
            </a:r>
          </a:p>
        </p:txBody>
      </p:sp>
      <p:sp>
        <p:nvSpPr>
          <p:cNvPr id="1695" name="Google Shape;1695;p59"/>
          <p:cNvSpPr txBox="1">
            <a:spLocks noGrp="1"/>
          </p:cNvSpPr>
          <p:nvPr>
            <p:ph type="title" idx="4294967295"/>
          </p:nvPr>
        </p:nvSpPr>
        <p:spPr>
          <a:xfrm>
            <a:off x="719999" y="410708"/>
            <a:ext cx="7704000" cy="794227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ID" dirty="0" err="1"/>
              <a:t>Hakikat</a:t>
            </a:r>
            <a:r>
              <a:rPr lang="en-ID" dirty="0"/>
              <a:t> </a:t>
            </a:r>
            <a:r>
              <a:rPr lang="en-ID" dirty="0" err="1"/>
              <a:t>Kewirausahaan</a:t>
            </a:r>
            <a:endParaRPr lang="en-ID" dirty="0">
              <a:solidFill>
                <a:srgbClr val="0C2054"/>
              </a:solidFill>
            </a:endParaRPr>
          </a:p>
        </p:txBody>
      </p:sp>
      <p:sp>
        <p:nvSpPr>
          <p:cNvPr id="1704" name="Google Shape;1704;p59"/>
          <p:cNvSpPr/>
          <p:nvPr/>
        </p:nvSpPr>
        <p:spPr>
          <a:xfrm rot="10800000" flipH="1">
            <a:off x="3644100" y="4722455"/>
            <a:ext cx="1855800" cy="1200900"/>
          </a:xfrm>
          <a:prstGeom prst="pie">
            <a:avLst>
              <a:gd name="adj1" fmla="val 0"/>
              <a:gd name="adj2" fmla="val 10831237"/>
            </a:avLst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498319947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71;p14">
            <a:extLst>
              <a:ext uri="{FF2B5EF4-FFF2-40B4-BE49-F238E27FC236}">
                <a16:creationId xmlns:a16="http://schemas.microsoft.com/office/drawing/2014/main" id="{DF061200-E24E-97BA-DF38-FACA683429F7}"/>
              </a:ext>
            </a:extLst>
          </p:cNvPr>
          <p:cNvSpPr/>
          <p:nvPr/>
        </p:nvSpPr>
        <p:spPr>
          <a:xfrm rot="10799942" flipH="1">
            <a:off x="163721" y="-1336368"/>
            <a:ext cx="9096759" cy="9308520"/>
          </a:xfrm>
          <a:prstGeom prst="flowChartDocumen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ID" dirty="0">
                <a:solidFill>
                  <a:schemeClr val="lt1"/>
                </a:solidFill>
              </a:rPr>
              <a:t>Governance (Tata</a:t>
            </a:r>
            <a:endParaRPr dirty="0">
              <a:solidFill>
                <a:schemeClr val="lt1"/>
              </a:solidFill>
            </a:endParaRPr>
          </a:p>
        </p:txBody>
      </p:sp>
      <p:sp>
        <p:nvSpPr>
          <p:cNvPr id="1706" name="Google Shape;1706;p59">
            <a:hlinkClick r:id="" action="ppaction://hlinkshowjump?jump=nextslide"/>
          </p:cNvPr>
          <p:cNvSpPr/>
          <p:nvPr/>
        </p:nvSpPr>
        <p:spPr>
          <a:xfrm>
            <a:off x="4619550" y="4760300"/>
            <a:ext cx="438300" cy="415800"/>
          </a:xfrm>
          <a:prstGeom prst="roundRect">
            <a:avLst>
              <a:gd name="adj" fmla="val 16667"/>
            </a:avLst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4" name="Google Shape;3063;p71">
            <a:extLst>
              <a:ext uri="{FF2B5EF4-FFF2-40B4-BE49-F238E27FC236}">
                <a16:creationId xmlns:a16="http://schemas.microsoft.com/office/drawing/2014/main" id="{7469CC84-D53B-43D1-B2C2-FBD62FC876E3}"/>
              </a:ext>
            </a:extLst>
          </p:cNvPr>
          <p:cNvSpPr txBox="1">
            <a:spLocks/>
          </p:cNvSpPr>
          <p:nvPr/>
        </p:nvSpPr>
        <p:spPr>
          <a:xfrm>
            <a:off x="416096" y="367936"/>
            <a:ext cx="8311807" cy="9012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Montserrat ExtraBold"/>
              <a:buNone/>
              <a:defRPr sz="3500" b="0" i="0" u="none" strike="noStrike" cap="none">
                <a:solidFill>
                  <a:schemeClr val="dk1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pPr algn="ctr"/>
            <a:r>
              <a:rPr lang="fi-FI" dirty="0"/>
              <a:t>Arti dan Hakikat Kewirausahaan dalam Kitab Suci</a:t>
            </a:r>
            <a:endParaRPr lang="en-ID" dirty="0">
              <a:solidFill>
                <a:srgbClr val="0C2054"/>
              </a:solidFill>
            </a:endParaRP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E185CE96-B2FE-44F6-A493-999D510E354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12549616"/>
              </p:ext>
            </p:extLst>
          </p:nvPr>
        </p:nvGraphicFramePr>
        <p:xfrm>
          <a:off x="879676" y="1554773"/>
          <a:ext cx="7677873" cy="3022600"/>
        </p:xfrm>
        <a:graphic>
          <a:graphicData uri="http://schemas.openxmlformats.org/drawingml/2006/table">
            <a:tbl>
              <a:tblPr firstRow="1" bandRow="1">
                <a:tableStyleId>{788B7EC2-C8F4-4E31-A353-E92C95E07674}</a:tableStyleId>
              </a:tblPr>
              <a:tblGrid>
                <a:gridCol w="625033">
                  <a:extLst>
                    <a:ext uri="{9D8B030D-6E8A-4147-A177-3AD203B41FA5}">
                      <a16:colId xmlns:a16="http://schemas.microsoft.com/office/drawing/2014/main" val="2011832923"/>
                    </a:ext>
                  </a:extLst>
                </a:gridCol>
                <a:gridCol w="1412111">
                  <a:extLst>
                    <a:ext uri="{9D8B030D-6E8A-4147-A177-3AD203B41FA5}">
                      <a16:colId xmlns:a16="http://schemas.microsoft.com/office/drawing/2014/main" val="4069139597"/>
                    </a:ext>
                  </a:extLst>
                </a:gridCol>
                <a:gridCol w="5640729">
                  <a:extLst>
                    <a:ext uri="{9D8B030D-6E8A-4147-A177-3AD203B41FA5}">
                      <a16:colId xmlns:a16="http://schemas.microsoft.com/office/drawing/2014/main" val="50104828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/>
                        <a:t>No.</a:t>
                      </a:r>
                      <a:endParaRPr lang="en-ID" sz="1800" b="1" dirty="0"/>
                    </a:p>
                  </a:txBody>
                  <a:tcPr>
                    <a:solidFill>
                      <a:schemeClr val="bg2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err="1"/>
                        <a:t>Aspek</a:t>
                      </a:r>
                      <a:endParaRPr lang="en-ID" sz="1800" b="1" dirty="0"/>
                    </a:p>
                  </a:txBody>
                  <a:tcPr>
                    <a:solidFill>
                      <a:schemeClr val="bg2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err="1"/>
                        <a:t>Perspektif</a:t>
                      </a:r>
                      <a:r>
                        <a:rPr lang="en-US" sz="1800" b="1" dirty="0"/>
                        <a:t> Islam</a:t>
                      </a:r>
                      <a:endParaRPr lang="en-ID" sz="1800" b="1" dirty="0"/>
                    </a:p>
                  </a:txBody>
                  <a:tcPr>
                    <a:solidFill>
                      <a:schemeClr val="bg2">
                        <a:lumMod val="25000"/>
                        <a:lumOff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1278624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1.</a:t>
                      </a:r>
                      <a:endParaRPr lang="en-ID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D" sz="1800" b="1" dirty="0"/>
                        <a:t>Arti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D" sz="1800" b="1" dirty="0"/>
                        <a:t>Ibadah (Amal Saleh)</a:t>
                      </a:r>
                      <a:r>
                        <a:rPr lang="en-ID" sz="1800" dirty="0"/>
                        <a:t> dan </a:t>
                      </a:r>
                      <a:r>
                        <a:rPr lang="en-ID" sz="1800" b="1" dirty="0" err="1"/>
                        <a:t>Pencarian</a:t>
                      </a:r>
                      <a:r>
                        <a:rPr lang="en-ID" sz="1800" b="1" dirty="0"/>
                        <a:t> </a:t>
                      </a:r>
                      <a:r>
                        <a:rPr lang="en-ID" sz="1800" b="1" dirty="0" err="1"/>
                        <a:t>Karunia</a:t>
                      </a:r>
                      <a:r>
                        <a:rPr lang="en-ID" sz="1800" b="1" dirty="0"/>
                        <a:t> Allah (</a:t>
                      </a:r>
                      <a:r>
                        <a:rPr lang="en-ID" sz="1800" b="1" dirty="0" err="1"/>
                        <a:t>Rezeki</a:t>
                      </a:r>
                      <a:r>
                        <a:rPr lang="en-ID" sz="1800" b="1" dirty="0"/>
                        <a:t> Halal).</a:t>
                      </a:r>
                      <a:r>
                        <a:rPr lang="en-ID" sz="1800" dirty="0"/>
                        <a:t> </a:t>
                      </a:r>
                      <a:r>
                        <a:rPr lang="en-ID" sz="1800" dirty="0" err="1"/>
                        <a:t>Bekerja</a:t>
                      </a:r>
                      <a:r>
                        <a:rPr lang="en-ID" sz="1800" dirty="0"/>
                        <a:t> </a:t>
                      </a:r>
                      <a:r>
                        <a:rPr lang="en-ID" sz="1800" dirty="0" err="1"/>
                        <a:t>adalah</a:t>
                      </a:r>
                      <a:r>
                        <a:rPr lang="en-ID" sz="1800" dirty="0"/>
                        <a:t> </a:t>
                      </a:r>
                      <a:r>
                        <a:rPr lang="en-ID" sz="1800" dirty="0" err="1"/>
                        <a:t>perintah</a:t>
                      </a:r>
                      <a:r>
                        <a:rPr lang="en-ID" sz="1800" dirty="0"/>
                        <a:t>, dan </a:t>
                      </a:r>
                      <a:r>
                        <a:rPr lang="en-ID" sz="1800" dirty="0" err="1"/>
                        <a:t>berniaga</a:t>
                      </a:r>
                      <a:r>
                        <a:rPr lang="en-ID" sz="1800" dirty="0"/>
                        <a:t> </a:t>
                      </a:r>
                      <a:r>
                        <a:rPr lang="en-ID" sz="1800" dirty="0" err="1"/>
                        <a:t>adalah</a:t>
                      </a:r>
                      <a:r>
                        <a:rPr lang="en-ID" sz="1800" dirty="0"/>
                        <a:t> </a:t>
                      </a:r>
                      <a:r>
                        <a:rPr lang="en-ID" sz="1800" dirty="0" err="1"/>
                        <a:t>profesi</a:t>
                      </a:r>
                      <a:r>
                        <a:rPr lang="en-ID" sz="1800" dirty="0"/>
                        <a:t> yang </a:t>
                      </a:r>
                      <a:r>
                        <a:rPr lang="en-ID" sz="1800" dirty="0" err="1"/>
                        <a:t>mulia</a:t>
                      </a:r>
                      <a:r>
                        <a:rPr lang="en-ID" sz="1800" dirty="0"/>
                        <a:t> (</a:t>
                      </a:r>
                      <a:r>
                        <a:rPr lang="en-ID" sz="1800" dirty="0" err="1"/>
                        <a:t>dicontohkan</a:t>
                      </a:r>
                      <a:r>
                        <a:rPr lang="en-ID" sz="1800" dirty="0"/>
                        <a:t> Nabi Muhammad SAW).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6275344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2.</a:t>
                      </a:r>
                      <a:endParaRPr lang="en-ID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D" sz="1800" b="1" dirty="0" err="1"/>
                        <a:t>Hakikat</a:t>
                      </a:r>
                      <a:endParaRPr lang="en-ID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D" sz="1800" b="1" dirty="0" err="1"/>
                        <a:t>Kemandirian</a:t>
                      </a:r>
                      <a:r>
                        <a:rPr lang="en-ID" sz="1800" b="1" dirty="0"/>
                        <a:t> dan </a:t>
                      </a:r>
                      <a:r>
                        <a:rPr lang="en-ID" sz="1800" b="1" dirty="0" err="1"/>
                        <a:t>Pemanfaatan</a:t>
                      </a:r>
                      <a:r>
                        <a:rPr lang="en-ID" sz="1800" b="1" dirty="0"/>
                        <a:t> </a:t>
                      </a:r>
                      <a:r>
                        <a:rPr lang="en-ID" sz="1800" b="1" dirty="0" err="1"/>
                        <a:t>Bumi</a:t>
                      </a:r>
                      <a:r>
                        <a:rPr lang="en-ID" sz="1800" b="1" dirty="0"/>
                        <a:t>.</a:t>
                      </a:r>
                      <a:r>
                        <a:rPr lang="en-ID" sz="1800" dirty="0"/>
                        <a:t> </a:t>
                      </a:r>
                      <a:r>
                        <a:rPr lang="en-ID" sz="1800" dirty="0" err="1"/>
                        <a:t>Manusia</a:t>
                      </a:r>
                      <a:r>
                        <a:rPr lang="en-ID" sz="1800" dirty="0"/>
                        <a:t> </a:t>
                      </a:r>
                      <a:r>
                        <a:rPr lang="en-ID" sz="1800" dirty="0" err="1"/>
                        <a:t>ditugaskan</a:t>
                      </a:r>
                      <a:r>
                        <a:rPr lang="en-ID" sz="1800" dirty="0"/>
                        <a:t> </a:t>
                      </a:r>
                      <a:r>
                        <a:rPr lang="en-ID" sz="1800" dirty="0" err="1"/>
                        <a:t>bertebaran</a:t>
                      </a:r>
                      <a:r>
                        <a:rPr lang="en-ID" sz="1800" dirty="0"/>
                        <a:t> di </a:t>
                      </a:r>
                      <a:r>
                        <a:rPr lang="en-ID" sz="1800" dirty="0" err="1"/>
                        <a:t>muka</a:t>
                      </a:r>
                      <a:r>
                        <a:rPr lang="en-ID" sz="1800" dirty="0"/>
                        <a:t> </a:t>
                      </a:r>
                      <a:r>
                        <a:rPr lang="en-ID" sz="1800" dirty="0" err="1"/>
                        <a:t>bumi</a:t>
                      </a:r>
                      <a:r>
                        <a:rPr lang="en-ID" sz="1800" dirty="0"/>
                        <a:t> (QS. Al-Jumu'ah: 10) dan </a:t>
                      </a:r>
                      <a:r>
                        <a:rPr lang="en-ID" sz="1800" dirty="0" err="1"/>
                        <a:t>memanfaatkan</a:t>
                      </a:r>
                      <a:r>
                        <a:rPr lang="en-ID" sz="1800" dirty="0"/>
                        <a:t> </a:t>
                      </a:r>
                      <a:r>
                        <a:rPr lang="en-ID" sz="1800" dirty="0" err="1"/>
                        <a:t>segala</a:t>
                      </a:r>
                      <a:r>
                        <a:rPr lang="en-ID" sz="1800" dirty="0"/>
                        <a:t> </a:t>
                      </a:r>
                      <a:r>
                        <a:rPr lang="en-ID" sz="1800" dirty="0" err="1"/>
                        <a:t>potensi</a:t>
                      </a:r>
                      <a:r>
                        <a:rPr lang="en-ID" sz="1800" dirty="0"/>
                        <a:t> </a:t>
                      </a:r>
                      <a:r>
                        <a:rPr lang="en-ID" sz="1800" dirty="0" err="1"/>
                        <a:t>alam</a:t>
                      </a:r>
                      <a:r>
                        <a:rPr lang="en-ID" sz="1800" dirty="0"/>
                        <a:t> (QS. Al-</a:t>
                      </a:r>
                      <a:r>
                        <a:rPr lang="en-ID" sz="1800" dirty="0" err="1"/>
                        <a:t>A'raaf</a:t>
                      </a:r>
                      <a:r>
                        <a:rPr lang="en-ID" sz="1800" dirty="0"/>
                        <a:t>: 10) </a:t>
                      </a:r>
                      <a:r>
                        <a:rPr lang="en-ID" sz="1800" dirty="0" err="1"/>
                        <a:t>melalui</a:t>
                      </a:r>
                      <a:r>
                        <a:rPr lang="en-ID" sz="1800" dirty="0"/>
                        <a:t> </a:t>
                      </a:r>
                      <a:r>
                        <a:rPr lang="en-ID" sz="1800" b="1" dirty="0" err="1"/>
                        <a:t>usaha</a:t>
                      </a:r>
                      <a:r>
                        <a:rPr lang="en-ID" sz="1800" b="1" dirty="0"/>
                        <a:t> </a:t>
                      </a:r>
                      <a:r>
                        <a:rPr lang="en-ID" sz="1800" b="1" dirty="0" err="1"/>
                        <a:t>keras</a:t>
                      </a:r>
                      <a:r>
                        <a:rPr lang="en-ID" sz="1800" dirty="0"/>
                        <a:t> (QS. An-</a:t>
                      </a:r>
                      <a:r>
                        <a:rPr lang="en-ID" sz="1800" dirty="0" err="1"/>
                        <a:t>Najm</a:t>
                      </a:r>
                      <a:r>
                        <a:rPr lang="en-ID" sz="1800" dirty="0"/>
                        <a:t>: 39).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1941055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47306775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71;p14">
            <a:extLst>
              <a:ext uri="{FF2B5EF4-FFF2-40B4-BE49-F238E27FC236}">
                <a16:creationId xmlns:a16="http://schemas.microsoft.com/office/drawing/2014/main" id="{DF061200-E24E-97BA-DF38-FACA683429F7}"/>
              </a:ext>
            </a:extLst>
          </p:cNvPr>
          <p:cNvSpPr/>
          <p:nvPr/>
        </p:nvSpPr>
        <p:spPr>
          <a:xfrm rot="10799942" flipH="1">
            <a:off x="163721" y="-1336368"/>
            <a:ext cx="9096759" cy="9308520"/>
          </a:xfrm>
          <a:prstGeom prst="flowChartDocumen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ID" dirty="0">
                <a:solidFill>
                  <a:schemeClr val="lt1"/>
                </a:solidFill>
              </a:rPr>
              <a:t>Governance (Tata</a:t>
            </a:r>
            <a:endParaRPr dirty="0">
              <a:solidFill>
                <a:schemeClr val="lt1"/>
              </a:solidFill>
            </a:endParaRPr>
          </a:p>
        </p:txBody>
      </p:sp>
      <p:sp>
        <p:nvSpPr>
          <p:cNvPr id="1706" name="Google Shape;1706;p59">
            <a:hlinkClick r:id="" action="ppaction://hlinkshowjump?jump=nextslide"/>
          </p:cNvPr>
          <p:cNvSpPr/>
          <p:nvPr/>
        </p:nvSpPr>
        <p:spPr>
          <a:xfrm>
            <a:off x="4619550" y="4760300"/>
            <a:ext cx="438300" cy="415800"/>
          </a:xfrm>
          <a:prstGeom prst="roundRect">
            <a:avLst>
              <a:gd name="adj" fmla="val 16667"/>
            </a:avLst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4" name="Google Shape;3063;p71">
            <a:extLst>
              <a:ext uri="{FF2B5EF4-FFF2-40B4-BE49-F238E27FC236}">
                <a16:creationId xmlns:a16="http://schemas.microsoft.com/office/drawing/2014/main" id="{7469CC84-D53B-43D1-B2C2-FBD62FC876E3}"/>
              </a:ext>
            </a:extLst>
          </p:cNvPr>
          <p:cNvSpPr txBox="1">
            <a:spLocks/>
          </p:cNvSpPr>
          <p:nvPr/>
        </p:nvSpPr>
        <p:spPr>
          <a:xfrm>
            <a:off x="416096" y="367936"/>
            <a:ext cx="8311807" cy="9012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Montserrat ExtraBold"/>
              <a:buNone/>
              <a:defRPr sz="3500" b="0" i="0" u="none" strike="noStrike" cap="none">
                <a:solidFill>
                  <a:schemeClr val="dk1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pPr algn="ctr"/>
            <a:r>
              <a:rPr lang="fi-FI" dirty="0"/>
              <a:t>Ciri-Ciri Utama Seorang Wirausahawan Sukses</a:t>
            </a:r>
            <a:endParaRPr lang="en-ID" dirty="0">
              <a:solidFill>
                <a:srgbClr val="0C2054"/>
              </a:solidFill>
            </a:endParaRP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E185CE96-B2FE-44F6-A493-999D510E3541}"/>
              </a:ext>
            </a:extLst>
          </p:cNvPr>
          <p:cNvGraphicFramePr>
            <a:graphicFrameLocks noGrp="1"/>
          </p:cNvGraphicFramePr>
          <p:nvPr/>
        </p:nvGraphicFramePr>
        <p:xfrm>
          <a:off x="879676" y="1554773"/>
          <a:ext cx="7677873" cy="3205480"/>
        </p:xfrm>
        <a:graphic>
          <a:graphicData uri="http://schemas.openxmlformats.org/drawingml/2006/table">
            <a:tbl>
              <a:tblPr firstRow="1" bandRow="1">
                <a:tableStyleId>{788B7EC2-C8F4-4E31-A353-E92C95E07674}</a:tableStyleId>
              </a:tblPr>
              <a:tblGrid>
                <a:gridCol w="474562">
                  <a:extLst>
                    <a:ext uri="{9D8B030D-6E8A-4147-A177-3AD203B41FA5}">
                      <a16:colId xmlns:a16="http://schemas.microsoft.com/office/drawing/2014/main" val="2011832923"/>
                    </a:ext>
                  </a:extLst>
                </a:gridCol>
                <a:gridCol w="2801073">
                  <a:extLst>
                    <a:ext uri="{9D8B030D-6E8A-4147-A177-3AD203B41FA5}">
                      <a16:colId xmlns:a16="http://schemas.microsoft.com/office/drawing/2014/main" val="4069139597"/>
                    </a:ext>
                  </a:extLst>
                </a:gridCol>
                <a:gridCol w="4402238">
                  <a:extLst>
                    <a:ext uri="{9D8B030D-6E8A-4147-A177-3AD203B41FA5}">
                      <a16:colId xmlns:a16="http://schemas.microsoft.com/office/drawing/2014/main" val="50104828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No.</a:t>
                      </a:r>
                      <a:endParaRPr lang="en-ID" b="1" dirty="0"/>
                    </a:p>
                  </a:txBody>
                  <a:tcPr>
                    <a:solidFill>
                      <a:schemeClr val="bg2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err="1"/>
                        <a:t>Karakter</a:t>
                      </a:r>
                      <a:endParaRPr lang="en-ID" b="1" dirty="0"/>
                    </a:p>
                  </a:txBody>
                  <a:tcPr>
                    <a:solidFill>
                      <a:schemeClr val="bg2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err="1"/>
                        <a:t>Deskripsi</a:t>
                      </a:r>
                      <a:endParaRPr lang="en-ID" b="1" dirty="0"/>
                    </a:p>
                  </a:txBody>
                  <a:tcPr>
                    <a:solidFill>
                      <a:schemeClr val="bg2">
                        <a:lumMod val="25000"/>
                        <a:lumOff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1278624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1.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D" b="1" dirty="0" err="1"/>
                        <a:t>Berorientasi</a:t>
                      </a:r>
                      <a:r>
                        <a:rPr lang="en-ID" b="1" dirty="0"/>
                        <a:t> pada Tindakan (Action-Oriented)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D" dirty="0" err="1"/>
                        <a:t>Mereka</a:t>
                      </a:r>
                      <a:r>
                        <a:rPr lang="en-ID" dirty="0"/>
                        <a:t> </a:t>
                      </a:r>
                      <a:r>
                        <a:rPr lang="en-ID" dirty="0" err="1"/>
                        <a:t>tidak</a:t>
                      </a:r>
                      <a:r>
                        <a:rPr lang="en-ID" dirty="0"/>
                        <a:t> </a:t>
                      </a:r>
                      <a:r>
                        <a:rPr lang="en-ID" dirty="0" err="1"/>
                        <a:t>menunggu</a:t>
                      </a:r>
                      <a:r>
                        <a:rPr lang="en-ID" dirty="0"/>
                        <a:t> </a:t>
                      </a:r>
                      <a:r>
                        <a:rPr lang="en-ID" dirty="0" err="1"/>
                        <a:t>peluang</a:t>
                      </a:r>
                      <a:r>
                        <a:rPr lang="en-ID" dirty="0"/>
                        <a:t> </a:t>
                      </a:r>
                      <a:r>
                        <a:rPr lang="en-ID" dirty="0" err="1"/>
                        <a:t>datang</a:t>
                      </a:r>
                      <a:r>
                        <a:rPr lang="en-ID" dirty="0"/>
                        <a:t>, </a:t>
                      </a:r>
                      <a:r>
                        <a:rPr lang="en-ID" dirty="0" err="1"/>
                        <a:t>melainkan</a:t>
                      </a:r>
                      <a:r>
                        <a:rPr lang="en-ID" dirty="0"/>
                        <a:t> </a:t>
                      </a:r>
                      <a:r>
                        <a:rPr lang="en-ID" dirty="0" err="1"/>
                        <a:t>menciptakannya</a:t>
                      </a:r>
                      <a:r>
                        <a:rPr lang="en-ID" dirty="0"/>
                        <a:t>. </a:t>
                      </a:r>
                      <a:r>
                        <a:rPr lang="en-ID" dirty="0" err="1"/>
                        <a:t>Mereka</a:t>
                      </a:r>
                      <a:r>
                        <a:rPr lang="en-ID" dirty="0"/>
                        <a:t> </a:t>
                      </a:r>
                      <a:r>
                        <a:rPr lang="en-ID" dirty="0" err="1"/>
                        <a:t>selalu</a:t>
                      </a:r>
                      <a:r>
                        <a:rPr lang="en-ID" dirty="0"/>
                        <a:t> </a:t>
                      </a:r>
                      <a:r>
                        <a:rPr lang="en-ID" dirty="0" err="1"/>
                        <a:t>berusaha</a:t>
                      </a:r>
                      <a:r>
                        <a:rPr lang="en-ID" dirty="0"/>
                        <a:t> </a:t>
                      </a:r>
                      <a:r>
                        <a:rPr lang="en-ID" dirty="0" err="1"/>
                        <a:t>mengubah</a:t>
                      </a:r>
                      <a:r>
                        <a:rPr lang="en-ID" dirty="0"/>
                        <a:t> ide </a:t>
                      </a:r>
                      <a:r>
                        <a:rPr lang="en-ID" dirty="0" err="1"/>
                        <a:t>menjadi</a:t>
                      </a:r>
                      <a:r>
                        <a:rPr lang="en-ID" dirty="0"/>
                        <a:t> </a:t>
                      </a:r>
                      <a:r>
                        <a:rPr lang="en-ID" dirty="0" err="1"/>
                        <a:t>hasil</a:t>
                      </a:r>
                      <a:r>
                        <a:rPr lang="en-ID" dirty="0"/>
                        <a:t> </a:t>
                      </a:r>
                      <a:r>
                        <a:rPr lang="en-ID" dirty="0" err="1"/>
                        <a:t>nyata</a:t>
                      </a:r>
                      <a:r>
                        <a:rPr lang="en-ID" dirty="0"/>
                        <a:t> </a:t>
                      </a:r>
                      <a:r>
                        <a:rPr lang="en-ID" dirty="0" err="1"/>
                        <a:t>secepat</a:t>
                      </a:r>
                      <a:r>
                        <a:rPr lang="en-ID" dirty="0"/>
                        <a:t> </a:t>
                      </a:r>
                      <a:r>
                        <a:rPr lang="en-ID" dirty="0" err="1"/>
                        <a:t>mungkin</a:t>
                      </a:r>
                      <a:r>
                        <a:rPr lang="en-ID" dirty="0"/>
                        <a:t> dan </a:t>
                      </a:r>
                      <a:r>
                        <a:rPr lang="en-ID" dirty="0" err="1"/>
                        <a:t>berfokus</a:t>
                      </a:r>
                      <a:r>
                        <a:rPr lang="en-ID" dirty="0"/>
                        <a:t> pada </a:t>
                      </a:r>
                      <a:r>
                        <a:rPr lang="en-ID" b="1" dirty="0" err="1"/>
                        <a:t>eksekusi</a:t>
                      </a:r>
                      <a:r>
                        <a:rPr lang="en-ID" dirty="0"/>
                        <a:t>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6275344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2.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D" b="1" dirty="0" err="1"/>
                        <a:t>Memiliki</a:t>
                      </a:r>
                      <a:r>
                        <a:rPr lang="en-ID" b="1" dirty="0"/>
                        <a:t> </a:t>
                      </a:r>
                      <a:r>
                        <a:rPr lang="en-ID" b="1" dirty="0" err="1"/>
                        <a:t>Komitmen</a:t>
                      </a:r>
                      <a:r>
                        <a:rPr lang="en-ID" b="1" dirty="0"/>
                        <a:t> Tinggi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D" dirty="0" err="1"/>
                        <a:t>Seorang</a:t>
                      </a:r>
                      <a:r>
                        <a:rPr lang="en-ID" dirty="0"/>
                        <a:t> </a:t>
                      </a:r>
                      <a:r>
                        <a:rPr lang="en-ID" dirty="0" err="1"/>
                        <a:t>wirausahawan</a:t>
                      </a:r>
                      <a:r>
                        <a:rPr lang="en-ID" dirty="0"/>
                        <a:t> </a:t>
                      </a:r>
                      <a:r>
                        <a:rPr lang="en-ID" dirty="0" err="1"/>
                        <a:t>memiliki</a:t>
                      </a:r>
                      <a:r>
                        <a:rPr lang="en-ID" dirty="0"/>
                        <a:t> </a:t>
                      </a:r>
                      <a:r>
                        <a:rPr lang="en-ID" dirty="0" err="1"/>
                        <a:t>ketekunan</a:t>
                      </a:r>
                      <a:r>
                        <a:rPr lang="en-ID" dirty="0"/>
                        <a:t> dan </a:t>
                      </a:r>
                      <a:r>
                        <a:rPr lang="en-ID" dirty="0" err="1"/>
                        <a:t>kesabaran</a:t>
                      </a:r>
                      <a:r>
                        <a:rPr lang="en-ID" dirty="0"/>
                        <a:t> yang </a:t>
                      </a:r>
                      <a:r>
                        <a:rPr lang="en-ID" dirty="0" err="1"/>
                        <a:t>luar</a:t>
                      </a:r>
                      <a:r>
                        <a:rPr lang="en-ID" dirty="0"/>
                        <a:t> </a:t>
                      </a:r>
                      <a:r>
                        <a:rPr lang="en-ID" dirty="0" err="1"/>
                        <a:t>biasa</a:t>
                      </a:r>
                      <a:r>
                        <a:rPr lang="en-ID" dirty="0"/>
                        <a:t>, </a:t>
                      </a:r>
                      <a:r>
                        <a:rPr lang="en-ID" dirty="0" err="1"/>
                        <a:t>tidak</a:t>
                      </a:r>
                      <a:r>
                        <a:rPr lang="en-ID" dirty="0"/>
                        <a:t> </a:t>
                      </a:r>
                      <a:r>
                        <a:rPr lang="en-ID" dirty="0" err="1"/>
                        <a:t>mudah</a:t>
                      </a:r>
                      <a:r>
                        <a:rPr lang="en-ID" dirty="0"/>
                        <a:t> </a:t>
                      </a:r>
                      <a:r>
                        <a:rPr lang="en-ID" dirty="0" err="1"/>
                        <a:t>menyerah</a:t>
                      </a:r>
                      <a:r>
                        <a:rPr lang="en-ID" dirty="0"/>
                        <a:t> </a:t>
                      </a:r>
                      <a:r>
                        <a:rPr lang="en-ID" dirty="0" err="1"/>
                        <a:t>saat</a:t>
                      </a:r>
                      <a:r>
                        <a:rPr lang="en-ID" dirty="0"/>
                        <a:t> </a:t>
                      </a:r>
                      <a:r>
                        <a:rPr lang="en-ID" dirty="0" err="1"/>
                        <a:t>menghadapi</a:t>
                      </a:r>
                      <a:r>
                        <a:rPr lang="en-ID" dirty="0"/>
                        <a:t> </a:t>
                      </a:r>
                      <a:r>
                        <a:rPr lang="en-ID" dirty="0" err="1"/>
                        <a:t>kegagalan</a:t>
                      </a:r>
                      <a:r>
                        <a:rPr lang="en-ID" dirty="0"/>
                        <a:t>, dan </a:t>
                      </a:r>
                      <a:r>
                        <a:rPr lang="en-ID" dirty="0" err="1"/>
                        <a:t>memiliki</a:t>
                      </a:r>
                      <a:r>
                        <a:rPr lang="en-ID" dirty="0"/>
                        <a:t> </a:t>
                      </a:r>
                      <a:r>
                        <a:rPr lang="en-ID" dirty="0" err="1"/>
                        <a:t>dedikasi</a:t>
                      </a:r>
                      <a:r>
                        <a:rPr lang="en-ID" dirty="0"/>
                        <a:t> </a:t>
                      </a:r>
                      <a:r>
                        <a:rPr lang="en-ID" dirty="0" err="1"/>
                        <a:t>penuh</a:t>
                      </a:r>
                      <a:r>
                        <a:rPr lang="en-ID" dirty="0"/>
                        <a:t> </a:t>
                      </a:r>
                      <a:r>
                        <a:rPr lang="en-ID" dirty="0" err="1"/>
                        <a:t>terhadap</a:t>
                      </a:r>
                      <a:r>
                        <a:rPr lang="en-ID" dirty="0"/>
                        <a:t> </a:t>
                      </a:r>
                      <a:r>
                        <a:rPr lang="en-ID" dirty="0" err="1"/>
                        <a:t>bisnisnya</a:t>
                      </a:r>
                      <a:r>
                        <a:rPr lang="en-ID" dirty="0"/>
                        <a:t>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1941055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3.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D" b="1" dirty="0" err="1"/>
                        <a:t>Percaya</a:t>
                      </a:r>
                      <a:r>
                        <a:rPr lang="en-ID" b="1" dirty="0"/>
                        <a:t> </a:t>
                      </a:r>
                      <a:r>
                        <a:rPr lang="en-ID" b="1" dirty="0" err="1"/>
                        <a:t>Diri</a:t>
                      </a:r>
                      <a:r>
                        <a:rPr lang="en-ID" b="1" dirty="0"/>
                        <a:t> (Self-Confidence)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D" dirty="0" err="1"/>
                        <a:t>Mereka</a:t>
                      </a:r>
                      <a:r>
                        <a:rPr lang="en-ID" dirty="0"/>
                        <a:t> </a:t>
                      </a:r>
                      <a:r>
                        <a:rPr lang="en-ID" dirty="0" err="1"/>
                        <a:t>memiliki</a:t>
                      </a:r>
                      <a:r>
                        <a:rPr lang="en-ID" dirty="0"/>
                        <a:t> </a:t>
                      </a:r>
                      <a:r>
                        <a:rPr lang="en-ID" dirty="0" err="1"/>
                        <a:t>keyakinan</a:t>
                      </a:r>
                      <a:r>
                        <a:rPr lang="en-ID" dirty="0"/>
                        <a:t> </a:t>
                      </a:r>
                      <a:r>
                        <a:rPr lang="en-ID" dirty="0" err="1"/>
                        <a:t>kuat</a:t>
                      </a:r>
                      <a:r>
                        <a:rPr lang="en-ID" dirty="0"/>
                        <a:t> pada </a:t>
                      </a:r>
                      <a:r>
                        <a:rPr lang="en-ID" dirty="0" err="1"/>
                        <a:t>kemampuan</a:t>
                      </a:r>
                      <a:r>
                        <a:rPr lang="en-ID" dirty="0"/>
                        <a:t> </a:t>
                      </a:r>
                      <a:r>
                        <a:rPr lang="en-ID" dirty="0" err="1"/>
                        <a:t>diri</a:t>
                      </a:r>
                      <a:r>
                        <a:rPr lang="en-ID" dirty="0"/>
                        <a:t> </a:t>
                      </a:r>
                      <a:r>
                        <a:rPr lang="en-ID" dirty="0" err="1"/>
                        <a:t>sendiri</a:t>
                      </a:r>
                      <a:r>
                        <a:rPr lang="en-ID" dirty="0"/>
                        <a:t> dan masa </a:t>
                      </a:r>
                      <a:r>
                        <a:rPr lang="en-ID" dirty="0" err="1"/>
                        <a:t>depan</a:t>
                      </a:r>
                      <a:r>
                        <a:rPr lang="en-ID" dirty="0"/>
                        <a:t> </a:t>
                      </a:r>
                      <a:r>
                        <a:rPr lang="en-ID" dirty="0" err="1"/>
                        <a:t>bisnisnya</a:t>
                      </a:r>
                      <a:r>
                        <a:rPr lang="en-ID" dirty="0"/>
                        <a:t>. </a:t>
                      </a:r>
                      <a:r>
                        <a:rPr lang="en-ID" dirty="0" err="1"/>
                        <a:t>Kepercayaan</a:t>
                      </a:r>
                      <a:r>
                        <a:rPr lang="en-ID" dirty="0"/>
                        <a:t> </a:t>
                      </a:r>
                      <a:r>
                        <a:rPr lang="en-ID" dirty="0" err="1"/>
                        <a:t>diri</a:t>
                      </a:r>
                      <a:r>
                        <a:rPr lang="en-ID" dirty="0"/>
                        <a:t> </a:t>
                      </a:r>
                      <a:r>
                        <a:rPr lang="en-ID" dirty="0" err="1"/>
                        <a:t>ini</a:t>
                      </a:r>
                      <a:r>
                        <a:rPr lang="en-ID" dirty="0"/>
                        <a:t> </a:t>
                      </a:r>
                      <a:r>
                        <a:rPr lang="en-ID" dirty="0" err="1"/>
                        <a:t>membuat</a:t>
                      </a:r>
                      <a:r>
                        <a:rPr lang="en-ID" dirty="0"/>
                        <a:t> </a:t>
                      </a:r>
                      <a:r>
                        <a:rPr lang="en-ID" dirty="0" err="1"/>
                        <a:t>mereka</a:t>
                      </a:r>
                      <a:r>
                        <a:rPr lang="en-ID" dirty="0"/>
                        <a:t> </a:t>
                      </a:r>
                      <a:r>
                        <a:rPr lang="en-ID" dirty="0" err="1"/>
                        <a:t>berani</a:t>
                      </a:r>
                      <a:r>
                        <a:rPr lang="en-ID" dirty="0"/>
                        <a:t> </a:t>
                      </a:r>
                      <a:r>
                        <a:rPr lang="en-ID" dirty="0" err="1"/>
                        <a:t>mengambil</a:t>
                      </a:r>
                      <a:r>
                        <a:rPr lang="en-ID" dirty="0"/>
                        <a:t> </a:t>
                      </a:r>
                      <a:r>
                        <a:rPr lang="en-ID" dirty="0" err="1"/>
                        <a:t>keputusan</a:t>
                      </a:r>
                      <a:r>
                        <a:rPr lang="en-ID" dirty="0"/>
                        <a:t> </a:t>
                      </a:r>
                      <a:r>
                        <a:rPr lang="en-ID" dirty="0" err="1"/>
                        <a:t>sulit</a:t>
                      </a:r>
                      <a:r>
                        <a:rPr lang="en-ID" dirty="0"/>
                        <a:t>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7475123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51779688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International Banking Day XL by Slidesgo">
  <a:themeElements>
    <a:clrScheme name="Simple Light">
      <a:dk1>
        <a:srgbClr val="191919"/>
      </a:dk1>
      <a:lt1>
        <a:srgbClr val="FFFFFF"/>
      </a:lt1>
      <a:dk2>
        <a:srgbClr val="0C2054"/>
      </a:dk2>
      <a:lt2>
        <a:srgbClr val="CCCCCC"/>
      </a:lt2>
      <a:accent1>
        <a:srgbClr val="EFEFEF"/>
      </a:accent1>
      <a:accent2>
        <a:srgbClr val="DC9526"/>
      </a:accent2>
      <a:accent3>
        <a:srgbClr val="F3AC3D"/>
      </a:accent3>
      <a:accent4>
        <a:srgbClr val="263238"/>
      </a:accent4>
      <a:accent5>
        <a:srgbClr val="999999"/>
      </a:accent5>
      <a:accent6>
        <a:srgbClr val="666666"/>
      </a:accent6>
      <a:hlink>
        <a:srgbClr val="191919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629</TotalTime>
  <Words>1381</Words>
  <Application>Microsoft Office PowerPoint</Application>
  <PresentationFormat>On-screen Show (16:9)</PresentationFormat>
  <Paragraphs>132</Paragraphs>
  <Slides>16</Slides>
  <Notes>16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1" baseType="lpstr">
      <vt:lpstr>Arial</vt:lpstr>
      <vt:lpstr>Verdana</vt:lpstr>
      <vt:lpstr>Poppins</vt:lpstr>
      <vt:lpstr>Montserrat ExtraBold</vt:lpstr>
      <vt:lpstr>International Banking Day XL by Slidesgo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Hakikat Kewirausahaan</vt:lpstr>
      <vt:lpstr>Hakikat Kewirausahaan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Rangkuman Sifat Kunci  Wirausaha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ACER</dc:creator>
  <cp:lastModifiedBy>amir indrabudiman</cp:lastModifiedBy>
  <cp:revision>51</cp:revision>
  <dcterms:modified xsi:type="dcterms:W3CDTF">2025-12-05T06:31:53Z</dcterms:modified>
</cp:coreProperties>
</file>