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4"/>
  </p:sldMasterIdLst>
  <p:sldIdLst>
    <p:sldId id="256" r:id="rId5"/>
    <p:sldId id="261" r:id="rId6"/>
    <p:sldId id="268" r:id="rId7"/>
    <p:sldId id="259" r:id="rId8"/>
    <p:sldId id="260" r:id="rId9"/>
    <p:sldId id="269" r:id="rId10"/>
    <p:sldId id="265" r:id="rId11"/>
    <p:sldId id="270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5746"/>
            <a:ext cx="10058400" cy="1781544"/>
          </a:xfrm>
        </p:spPr>
        <p:txBody>
          <a:bodyPr>
            <a:normAutofit/>
          </a:bodyPr>
          <a:lstStyle/>
          <a:p>
            <a:pPr algn="ctr"/>
            <a:r>
              <a:rPr sz="4000" dirty="0"/>
              <a:t>Strategi </a:t>
            </a:r>
            <a:r>
              <a:rPr sz="4000" dirty="0" err="1"/>
              <a:t>Diversifikasi</a:t>
            </a:r>
            <a:r>
              <a:rPr sz="4000" dirty="0"/>
              <a:t> </a:t>
            </a:r>
            <a:r>
              <a:rPr sz="4000" dirty="0" err="1"/>
              <a:t>Portofolio</a:t>
            </a:r>
            <a:r>
              <a:rPr sz="4000" dirty="0"/>
              <a:t>: </a:t>
            </a:r>
            <a:r>
              <a:rPr sz="4000" dirty="0" err="1"/>
              <a:t>Kombinasi</a:t>
            </a:r>
            <a:r>
              <a:rPr sz="4000" dirty="0"/>
              <a:t> Optimal Saham </a:t>
            </a:r>
            <a:br>
              <a:rPr lang="en-US" sz="4000" dirty="0"/>
            </a:br>
            <a:r>
              <a:rPr lang="en-US" sz="4000" dirty="0"/>
              <a:t>dan </a:t>
            </a:r>
            <a:r>
              <a:rPr sz="4000" dirty="0" err="1"/>
              <a:t>Reksa</a:t>
            </a:r>
            <a:r>
              <a:rPr sz="4000" dirty="0"/>
              <a:t> Dana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2FE324-CCFB-4E1D-B923-F6685D1E7536}"/>
              </a:ext>
            </a:extLst>
          </p:cNvPr>
          <p:cNvSpPr txBox="1"/>
          <p:nvPr/>
        </p:nvSpPr>
        <p:spPr>
          <a:xfrm>
            <a:off x="3196539" y="1130262"/>
            <a:ext cx="57989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/>
              <a:t>Webinar Nasional</a:t>
            </a:r>
          </a:p>
          <a:p>
            <a:pPr algn="ctr"/>
            <a:r>
              <a:rPr lang="pt-BR" sz="1600" b="1" dirty="0"/>
              <a:t>Investasi Cerdas dalam Saham, Reksa Dana, dan Aset Kripto: Strategi, Risiko, dan Peluang di Era Digital</a:t>
            </a:r>
          </a:p>
          <a:p>
            <a:pPr algn="ctr"/>
            <a:r>
              <a:rPr lang="nb-NO" sz="1200" dirty="0"/>
              <a:t>(Kamis, 25 September 2025, Semarang, Jawa Tengah)</a:t>
            </a:r>
            <a:endParaRPr lang="en-ID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7C1B6-253F-436B-8DD6-B5FF3F3ED90D}"/>
              </a:ext>
            </a:extLst>
          </p:cNvPr>
          <p:cNvSpPr txBox="1"/>
          <p:nvPr/>
        </p:nvSpPr>
        <p:spPr>
          <a:xfrm>
            <a:off x="3227021" y="4667111"/>
            <a:ext cx="5798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dirty="0"/>
              <a:t>Dr. Amir Indrabudiman P, S.E., M.M.</a:t>
            </a:r>
          </a:p>
          <a:p>
            <a:pPr algn="ctr"/>
            <a:r>
              <a:rPr lang="nb-NO" sz="1200" dirty="0"/>
              <a:t>Dosen Universitas Budi Luhur, Jakarta</a:t>
            </a:r>
            <a:endParaRPr lang="en-ID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19F5F4-95FB-4365-B1A6-1FE7F59B3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841" y="5357812"/>
            <a:ext cx="9439275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6E78D8-E43F-461A-BA2E-7DC0C7061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6" y="134437"/>
            <a:ext cx="1182052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B50B211-5964-4116-958B-AF17C5372326}"/>
              </a:ext>
            </a:extLst>
          </p:cNvPr>
          <p:cNvSpPr txBox="1">
            <a:spLocks/>
          </p:cNvSpPr>
          <p:nvPr/>
        </p:nvSpPr>
        <p:spPr>
          <a:xfrm>
            <a:off x="1066783" y="197824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i="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b="1" dirty="0" err="1"/>
              <a:t>Terima</a:t>
            </a:r>
            <a:r>
              <a:rPr lang="en-ID" b="1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6150"/>
            <a:ext cx="8229600" cy="685482"/>
          </a:xfrm>
        </p:spPr>
        <p:txBody>
          <a:bodyPr>
            <a:normAutofit fontScale="90000"/>
          </a:bodyPr>
          <a:lstStyle/>
          <a:p>
            <a:pPr algn="ctr"/>
            <a:r>
              <a:rPr b="1" dirty="0"/>
              <a:t>Saham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028824"/>
            <a:ext cx="8229600" cy="455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800" b="1" dirty="0" err="1"/>
              <a:t>Karakteristik</a:t>
            </a:r>
            <a:r>
              <a:rPr sz="2800" b="1" dirty="0"/>
              <a:t> </a:t>
            </a:r>
            <a:r>
              <a:rPr sz="2800" b="1" dirty="0" err="1"/>
              <a:t>saham</a:t>
            </a:r>
            <a:r>
              <a:rPr lang="en-US" sz="2800" b="1" dirty="0"/>
              <a:t>: </a:t>
            </a:r>
            <a:r>
              <a:rPr lang="en-US" sz="2800" dirty="0"/>
              <a:t>High Risk, High Return.</a:t>
            </a:r>
          </a:p>
          <a:p>
            <a:pPr marL="0" indent="0" algn="l">
              <a:buNone/>
            </a:pPr>
            <a:r>
              <a:rPr lang="en-ID" sz="2800" b="1" dirty="0" err="1">
                <a:solidFill>
                  <a:srgbClr val="0F1115"/>
                </a:solidFill>
                <a:latin typeface="quote-cjk-patch"/>
              </a:rPr>
              <a:t>Keunggulan</a:t>
            </a:r>
            <a:r>
              <a:rPr lang="en-ID" sz="2800" b="1" dirty="0">
                <a:solidFill>
                  <a:srgbClr val="0F1115"/>
                </a:solidFill>
                <a:latin typeface="quote-cjk-patch"/>
              </a:rPr>
              <a:t>:</a:t>
            </a:r>
            <a:endParaRPr lang="en-ID" sz="28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Potensi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capital gain dan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dividen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yang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tinggi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Likuiditas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tinggi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(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mudah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dijual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belikan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).</a:t>
            </a:r>
          </a:p>
          <a:p>
            <a:pPr marL="0" indent="0" algn="l">
              <a:buNone/>
            </a:pPr>
            <a:r>
              <a:rPr lang="en-ID" sz="2800" b="1" dirty="0" err="1">
                <a:solidFill>
                  <a:srgbClr val="0F1115"/>
                </a:solidFill>
                <a:latin typeface="quote-cjk-patch"/>
              </a:rPr>
              <a:t>Kelemahan</a:t>
            </a:r>
            <a:r>
              <a:rPr lang="en-ID" sz="2800" b="1" dirty="0">
                <a:solidFill>
                  <a:srgbClr val="0F1115"/>
                </a:solidFill>
                <a:latin typeface="quote-cjk-patch"/>
              </a:rPr>
              <a:t>:</a:t>
            </a:r>
            <a:endParaRPr lang="en-ID" sz="2800" dirty="0">
              <a:solidFill>
                <a:srgbClr val="0F1115"/>
              </a:solidFill>
              <a:latin typeface="quote-cjk-patch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Volatilitas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(naik-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turun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harga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) sangat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tinggi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Membutuhkan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waktu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dan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keahlian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untuk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analisis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Risiko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800" b="0" i="0" dirty="0" err="1">
                <a:solidFill>
                  <a:srgbClr val="0F1115"/>
                </a:solidFill>
                <a:effectLst/>
                <a:latin typeface="quote-cjk-patch"/>
              </a:rPr>
              <a:t>kerugian</a:t>
            </a:r>
            <a:r>
              <a:rPr lang="en-ID" sz="28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9AEFE758-044A-4DC6-97A1-A701BC47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72866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89013"/>
            <a:ext cx="8229600" cy="6854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Reksa</a:t>
            </a:r>
            <a:r>
              <a:rPr lang="en-US" b="1" dirty="0"/>
              <a:t> Dana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880" y="1885950"/>
            <a:ext cx="8961120" cy="4697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sz="2000" b="1" dirty="0" err="1"/>
              <a:t>Karakteristik</a:t>
            </a:r>
            <a:r>
              <a:rPr sz="2000" b="1" dirty="0"/>
              <a:t> </a:t>
            </a:r>
            <a:r>
              <a:rPr sz="2000" b="1" dirty="0" err="1"/>
              <a:t>saham</a:t>
            </a:r>
            <a:r>
              <a:rPr lang="en-US" sz="2000" b="1" dirty="0"/>
              <a:t>: </a:t>
            </a:r>
            <a:r>
              <a:rPr lang="en-US" sz="2000" dirty="0" err="1"/>
              <a:t>Praktis</a:t>
            </a:r>
            <a:r>
              <a:rPr lang="en-US" sz="2000" dirty="0"/>
              <a:t>.</a:t>
            </a:r>
          </a:p>
          <a:p>
            <a:pPr marL="0" indent="0" algn="l">
              <a:buNone/>
            </a:pP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Keunggulan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:</a:t>
            </a:r>
            <a:endParaRPr lang="en-ID" sz="2000" dirty="0">
              <a:solidFill>
                <a:srgbClr val="0F1115"/>
              </a:solidFill>
              <a:latin typeface="quote-cjk-patch"/>
            </a:endParaRP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Dikelola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oleh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manajer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investasi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profesional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Terdiversifikasi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secara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otomatis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dalam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satu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produk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rgbClr val="0F1115"/>
                </a:solidFill>
                <a:latin typeface="quote-cjk-patch"/>
              </a:rPr>
              <a:t>Modal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awal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terjangkau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cocok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untuk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pemula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).</a:t>
            </a:r>
          </a:p>
          <a:p>
            <a:pPr marL="0" indent="0" algn="l">
              <a:buNone/>
            </a:pPr>
            <a:r>
              <a:rPr lang="en-ID" sz="2000" b="1" dirty="0" err="1">
                <a:solidFill>
                  <a:srgbClr val="0F1115"/>
                </a:solidFill>
                <a:latin typeface="quote-cjk-patch"/>
              </a:rPr>
              <a:t>Kelemahan</a:t>
            </a:r>
            <a:r>
              <a:rPr lang="en-ID" sz="2000" b="1" dirty="0">
                <a:solidFill>
                  <a:srgbClr val="0F1115"/>
                </a:solidFill>
                <a:latin typeface="quote-cjk-patch"/>
              </a:rPr>
              <a:t>:</a:t>
            </a:r>
            <a:endParaRPr lang="en-ID" sz="2000" dirty="0">
              <a:solidFill>
                <a:srgbClr val="0F1115"/>
              </a:solidFill>
              <a:latin typeface="quote-cjk-patch"/>
            </a:endParaRP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rgbClr val="0F1115"/>
                </a:solidFill>
                <a:latin typeface="quote-cjk-patch"/>
              </a:rPr>
              <a:t>Ada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biaya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pengelolaan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(management fee).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rgbClr val="0F1115"/>
                </a:solidFill>
                <a:latin typeface="quote-cjk-patch"/>
              </a:rPr>
              <a:t>Return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biasanya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lebih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rendah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daripada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saham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individu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pilihan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terbaik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000" dirty="0">
                <a:solidFill>
                  <a:srgbClr val="0F1115"/>
                </a:solidFill>
                <a:latin typeface="quote-cjk-patch"/>
              </a:rPr>
              <a:t>Investor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tidak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memiliki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kendali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langsung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atas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pilihan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saham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 di </a:t>
            </a:r>
            <a:r>
              <a:rPr lang="en-ID" sz="2000" dirty="0" err="1">
                <a:solidFill>
                  <a:srgbClr val="0F1115"/>
                </a:solidFill>
                <a:latin typeface="quote-cjk-patch"/>
              </a:rPr>
              <a:t>dalamnya</a:t>
            </a:r>
            <a:r>
              <a:rPr lang="en-ID" sz="2000" dirty="0">
                <a:solidFill>
                  <a:srgbClr val="0F1115"/>
                </a:solidFill>
                <a:latin typeface="quote-cjk-patch"/>
              </a:rPr>
              <a:t>.</a:t>
            </a:r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D27ED242-65D8-4A82-8352-96A6DDFEA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5713" y="1"/>
            <a:ext cx="7762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29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529492"/>
            <a:ext cx="10058400" cy="1185010"/>
          </a:xfrm>
        </p:spPr>
        <p:txBody>
          <a:bodyPr/>
          <a:lstStyle/>
          <a:p>
            <a:pPr algn="ctr"/>
            <a:r>
              <a:rPr b="1" dirty="0" err="1"/>
              <a:t>Konsep</a:t>
            </a:r>
            <a:r>
              <a:rPr b="1" dirty="0"/>
              <a:t> </a:t>
            </a:r>
            <a:r>
              <a:rPr b="1" dirty="0" err="1"/>
              <a:t>Diversifikasi</a:t>
            </a:r>
            <a:r>
              <a:rPr b="1" dirty="0"/>
              <a:t> </a:t>
            </a:r>
            <a:r>
              <a:rPr b="1" dirty="0" err="1"/>
              <a:t>Portofolio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43125"/>
            <a:ext cx="8503920" cy="3983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b="1" dirty="0" err="1"/>
              <a:t>Diversifikasi</a:t>
            </a:r>
            <a:r>
              <a:rPr lang="en-ID" sz="2400" b="1" dirty="0"/>
              <a:t>: </a:t>
            </a:r>
            <a:r>
              <a:rPr lang="en-ID" sz="2400" dirty="0" err="1"/>
              <a:t>adalah</a:t>
            </a:r>
            <a:r>
              <a:rPr lang="en-ID" sz="2400" b="1" dirty="0"/>
              <a:t> </a:t>
            </a:r>
            <a:r>
              <a:rPr lang="en-ID" sz="2400" dirty="0"/>
              <a:t>strategi </a:t>
            </a:r>
            <a:r>
              <a:rPr lang="en-ID" sz="2400" dirty="0" err="1"/>
              <a:t>mengalokasikan</a:t>
            </a:r>
            <a:r>
              <a:rPr lang="en-ID" sz="2400" dirty="0"/>
              <a:t> modal </a:t>
            </a:r>
            <a:r>
              <a:rPr lang="en-ID" sz="2400" dirty="0" err="1"/>
              <a:t>ke</a:t>
            </a:r>
            <a:r>
              <a:rPr lang="en-ID" sz="2400" dirty="0"/>
              <a:t> </a:t>
            </a:r>
            <a:r>
              <a:rPr lang="en-ID" sz="2400" dirty="0" err="1"/>
              <a:t>berbagai</a:t>
            </a:r>
            <a:r>
              <a:rPr lang="en-ID" sz="2400" dirty="0"/>
              <a:t> </a:t>
            </a:r>
            <a:r>
              <a:rPr lang="en-ID" sz="2400" dirty="0" err="1"/>
              <a:t>jenis</a:t>
            </a:r>
            <a:r>
              <a:rPr lang="en-ID" sz="2400" dirty="0"/>
              <a:t> </a:t>
            </a:r>
            <a:r>
              <a:rPr lang="en-ID" sz="2400" dirty="0" err="1"/>
              <a:t>aset</a:t>
            </a:r>
            <a:r>
              <a:rPr lang="en-ID" sz="2400" dirty="0"/>
              <a:t> </a:t>
            </a:r>
            <a:r>
              <a:rPr lang="en-ID" sz="2400" dirty="0" err="1"/>
              <a:t>untuk</a:t>
            </a:r>
            <a:r>
              <a:rPr lang="en-ID" sz="2400" dirty="0"/>
              <a:t> </a:t>
            </a:r>
            <a:r>
              <a:rPr lang="en-ID" sz="2400" dirty="0" err="1"/>
              <a:t>mengurangi</a:t>
            </a:r>
            <a:r>
              <a:rPr lang="en-ID" sz="2400" dirty="0"/>
              <a:t> </a:t>
            </a:r>
            <a:r>
              <a:rPr lang="en-ID" sz="2400" dirty="0" err="1"/>
              <a:t>risiko</a:t>
            </a:r>
            <a:r>
              <a:rPr lang="en-ID" sz="2400" dirty="0"/>
              <a:t>.</a:t>
            </a:r>
          </a:p>
          <a:p>
            <a:endParaRPr lang="en-ID" sz="2400" dirty="0"/>
          </a:p>
          <a:p>
            <a:pPr marL="0" indent="0">
              <a:buNone/>
            </a:pPr>
            <a:r>
              <a:rPr lang="en-ID" sz="2400" b="1" dirty="0" err="1"/>
              <a:t>Tujuan</a:t>
            </a:r>
            <a:r>
              <a:rPr lang="en-ID" sz="2400" dirty="0"/>
              <a:t>: Ketika </a:t>
            </a:r>
            <a:r>
              <a:rPr lang="en-ID" sz="2400" dirty="0" err="1"/>
              <a:t>satu</a:t>
            </a:r>
            <a:r>
              <a:rPr lang="en-ID" sz="2400" dirty="0"/>
              <a:t> </a:t>
            </a:r>
            <a:r>
              <a:rPr lang="en-ID" sz="2400" dirty="0" err="1"/>
              <a:t>investasi</a:t>
            </a:r>
            <a:r>
              <a:rPr lang="en-ID" sz="2400" dirty="0"/>
              <a:t> </a:t>
            </a:r>
            <a:r>
              <a:rPr lang="en-ID" sz="2400" dirty="0" err="1"/>
              <a:t>merugi</a:t>
            </a:r>
            <a:r>
              <a:rPr lang="en-ID" sz="2400" dirty="0"/>
              <a:t>, </a:t>
            </a:r>
            <a:r>
              <a:rPr lang="en-ID" sz="2400" dirty="0" err="1"/>
              <a:t>kinerja</a:t>
            </a:r>
            <a:r>
              <a:rPr lang="en-ID" sz="2400" dirty="0"/>
              <a:t> </a:t>
            </a:r>
            <a:r>
              <a:rPr lang="en-ID" sz="2400" dirty="0" err="1"/>
              <a:t>investasi</a:t>
            </a:r>
            <a:r>
              <a:rPr lang="en-ID" sz="2400" dirty="0"/>
              <a:t> lain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mengimbanginya</a:t>
            </a:r>
            <a:r>
              <a:rPr lang="en-ID" sz="2400" dirty="0"/>
              <a:t>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sz="2400" b="1" dirty="0" err="1"/>
              <a:t>Prinsip</a:t>
            </a:r>
            <a:r>
              <a:rPr lang="en-US" sz="2400" b="1" dirty="0"/>
              <a:t>:</a:t>
            </a:r>
            <a:r>
              <a:rPr sz="2400" dirty="0"/>
              <a:t> “</a:t>
            </a:r>
            <a:r>
              <a:rPr lang="en-US" sz="2400" b="1" dirty="0">
                <a:solidFill>
                  <a:srgbClr val="002060"/>
                </a:solidFill>
              </a:rPr>
              <a:t>D</a:t>
            </a:r>
            <a:r>
              <a:rPr sz="2400" b="1" dirty="0">
                <a:solidFill>
                  <a:srgbClr val="002060"/>
                </a:solidFill>
              </a:rPr>
              <a:t>on’t put all your eggs in one basket</a:t>
            </a:r>
            <a:r>
              <a:rPr sz="2400" dirty="0"/>
              <a:t>”</a:t>
            </a:r>
            <a:r>
              <a:rPr lang="en-US" sz="2400" dirty="0"/>
              <a:t>.</a:t>
            </a:r>
            <a:endParaRPr sz="2400" dirty="0"/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06D0BCBF-55E5-419D-A8E3-4BE33A3CC3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72866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/>
              <a:t>Profil</a:t>
            </a:r>
            <a:r>
              <a:rPr b="1" dirty="0"/>
              <a:t> </a:t>
            </a:r>
            <a:r>
              <a:rPr b="1" dirty="0" err="1"/>
              <a:t>Risiko</a:t>
            </a:r>
            <a:r>
              <a:rPr b="1" dirty="0"/>
              <a:t> Investor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7480" y="2114550"/>
            <a:ext cx="7513320" cy="3996374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</a:t>
            </a:r>
            <a:r>
              <a:rPr sz="2400" dirty="0" err="1"/>
              <a:t>Konservatif</a:t>
            </a:r>
            <a:r>
              <a:rPr lang="en-US" sz="2400" dirty="0"/>
              <a:t> 		    Low Risk.</a:t>
            </a:r>
            <a:endParaRPr sz="2400" dirty="0"/>
          </a:p>
          <a:p>
            <a:pPr marL="0" indent="0">
              <a:buNone/>
            </a:pPr>
            <a:r>
              <a:rPr sz="2400" dirty="0"/>
              <a:t>• </a:t>
            </a:r>
            <a:r>
              <a:rPr sz="2400" dirty="0" err="1"/>
              <a:t>Moderat</a:t>
            </a:r>
            <a:r>
              <a:rPr lang="en-US" sz="2400" dirty="0"/>
              <a:t> 		    Medium Risk.</a:t>
            </a:r>
            <a:endParaRPr sz="2400" dirty="0"/>
          </a:p>
          <a:p>
            <a:pPr marL="0" indent="0">
              <a:buNone/>
            </a:pPr>
            <a:r>
              <a:rPr sz="2400" dirty="0"/>
              <a:t>• </a:t>
            </a:r>
            <a:r>
              <a:rPr sz="2400" dirty="0" err="1"/>
              <a:t>Agresif</a:t>
            </a:r>
            <a:r>
              <a:rPr lang="en-US" sz="2400" dirty="0"/>
              <a:t> 		    High Risk.</a:t>
            </a:r>
          </a:p>
          <a:p>
            <a:pPr marL="0" indent="0">
              <a:buNone/>
            </a:pPr>
            <a:endParaRPr sz="2400" dirty="0"/>
          </a:p>
          <a:p>
            <a:pPr marL="0" indent="0">
              <a:buNone/>
            </a:pPr>
            <a:r>
              <a:rPr sz="2400" dirty="0"/>
              <a:t>• Cara </a:t>
            </a:r>
            <a:r>
              <a:rPr sz="2400" dirty="0" err="1"/>
              <a:t>menilai</a:t>
            </a:r>
            <a:r>
              <a:rPr sz="2400" dirty="0"/>
              <a:t> </a:t>
            </a:r>
            <a:r>
              <a:rPr sz="2400" dirty="0" err="1"/>
              <a:t>profil</a:t>
            </a:r>
            <a:r>
              <a:rPr sz="2400" dirty="0"/>
              <a:t> </a:t>
            </a:r>
            <a:r>
              <a:rPr sz="2400" dirty="0" err="1"/>
              <a:t>risiko</a:t>
            </a:r>
            <a:r>
              <a:rPr lang="en-US" sz="2400" dirty="0"/>
              <a:t>:</a:t>
            </a:r>
            <a:r>
              <a:rPr sz="2400" dirty="0"/>
              <a:t> </a:t>
            </a:r>
            <a:endParaRPr lang="en-US" sz="2400" dirty="0"/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400" dirty="0"/>
              <a:t>Q</a:t>
            </a:r>
            <a:r>
              <a:rPr sz="2400" dirty="0" err="1"/>
              <a:t>uestionnaire</a:t>
            </a:r>
            <a:r>
              <a:rPr lang="en-US" sz="2400" dirty="0"/>
              <a:t>.</a:t>
            </a:r>
          </a:p>
          <a:p>
            <a:pPr marL="715963">
              <a:buFont typeface="Wingdings" panose="05000000000000000000" pitchFamily="2" charset="2"/>
              <a:buChar char="Ø"/>
            </a:pPr>
            <a:r>
              <a:rPr lang="en-ID" sz="2400" dirty="0"/>
              <a:t>S</a:t>
            </a:r>
            <a:r>
              <a:rPr sz="2400" dirty="0"/>
              <a:t>coring</a:t>
            </a:r>
            <a:r>
              <a:rPr lang="en-US" sz="2400" dirty="0"/>
              <a:t>.</a:t>
            </a:r>
            <a:endParaRPr sz="24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5E98E9E-49AC-4CF8-9B72-3CE33801D900}"/>
              </a:ext>
            </a:extLst>
          </p:cNvPr>
          <p:cNvSpPr/>
          <p:nvPr/>
        </p:nvSpPr>
        <p:spPr>
          <a:xfrm>
            <a:off x="4632961" y="2251472"/>
            <a:ext cx="807720" cy="198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6EB704A-5510-4497-8F69-C11A2E89519D}"/>
              </a:ext>
            </a:extLst>
          </p:cNvPr>
          <p:cNvSpPr/>
          <p:nvPr/>
        </p:nvSpPr>
        <p:spPr>
          <a:xfrm>
            <a:off x="4597719" y="2840236"/>
            <a:ext cx="807720" cy="198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DC0DE69-7FDE-436F-BCEA-A4E99421F58B}"/>
              </a:ext>
            </a:extLst>
          </p:cNvPr>
          <p:cNvSpPr/>
          <p:nvPr/>
        </p:nvSpPr>
        <p:spPr>
          <a:xfrm>
            <a:off x="4632961" y="3415546"/>
            <a:ext cx="807720" cy="19812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7" name="Picture 6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49FE88F4-3E70-4AEC-B811-81B14DDD8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3336" y="1"/>
            <a:ext cx="72866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 err="1"/>
              <a:t>Profil</a:t>
            </a:r>
            <a:r>
              <a:rPr b="1" dirty="0"/>
              <a:t> </a:t>
            </a:r>
            <a:r>
              <a:rPr b="1" dirty="0" err="1"/>
              <a:t>Risiko</a:t>
            </a:r>
            <a:r>
              <a:rPr b="1" dirty="0"/>
              <a:t> Investor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189B777-47A2-4CFF-9A85-4E126214B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194182"/>
              </p:ext>
            </p:extLst>
          </p:nvPr>
        </p:nvGraphicFramePr>
        <p:xfrm>
          <a:off x="1600200" y="2128838"/>
          <a:ext cx="8991599" cy="3674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313">
                  <a:extLst>
                    <a:ext uri="{9D8B030D-6E8A-4147-A177-3AD203B41FA5}">
                      <a16:colId xmlns:a16="http://schemas.microsoft.com/office/drawing/2014/main" val="3027678091"/>
                    </a:ext>
                  </a:extLst>
                </a:gridCol>
                <a:gridCol w="2314626">
                  <a:extLst>
                    <a:ext uri="{9D8B030D-6E8A-4147-A177-3AD203B41FA5}">
                      <a16:colId xmlns:a16="http://schemas.microsoft.com/office/drawing/2014/main" val="2032963409"/>
                    </a:ext>
                  </a:extLst>
                </a:gridCol>
                <a:gridCol w="1735969">
                  <a:extLst>
                    <a:ext uri="{9D8B030D-6E8A-4147-A177-3AD203B41FA5}">
                      <a16:colId xmlns:a16="http://schemas.microsoft.com/office/drawing/2014/main" val="583174467"/>
                    </a:ext>
                  </a:extLst>
                </a:gridCol>
                <a:gridCol w="1929584">
                  <a:extLst>
                    <a:ext uri="{9D8B030D-6E8A-4147-A177-3AD203B41FA5}">
                      <a16:colId xmlns:a16="http://schemas.microsoft.com/office/drawing/2014/main" val="1553736798"/>
                    </a:ext>
                  </a:extLst>
                </a:gridCol>
                <a:gridCol w="1854107">
                  <a:extLst>
                    <a:ext uri="{9D8B030D-6E8A-4147-A177-3AD203B41FA5}">
                      <a16:colId xmlns:a16="http://schemas.microsoft.com/office/drawing/2014/main" val="44062870"/>
                    </a:ext>
                  </a:extLst>
                </a:gridCol>
              </a:tblGrid>
              <a:tr h="169259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No.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Profil</a:t>
                      </a:r>
                      <a:r>
                        <a:rPr lang="en-US" sz="2800" dirty="0"/>
                        <a:t> Investor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Saham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Reksa</a:t>
                      </a:r>
                      <a:r>
                        <a:rPr lang="en-US" sz="2800" dirty="0"/>
                        <a:t> Dana </a:t>
                      </a:r>
                      <a:r>
                        <a:rPr lang="en-US" sz="2800" dirty="0" err="1"/>
                        <a:t>Campuran</a:t>
                      </a:r>
                      <a:endParaRPr lang="en-ID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Reksa</a:t>
                      </a:r>
                      <a:r>
                        <a:rPr lang="en-US" sz="2800" dirty="0"/>
                        <a:t> Dana Pasar Uang</a:t>
                      </a:r>
                      <a:endParaRPr lang="en-ID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9979"/>
                  </a:ext>
                </a:extLst>
              </a:tr>
              <a:tr h="6252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Konservatif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10%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30%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60%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501265"/>
                  </a:ext>
                </a:extLst>
              </a:tr>
              <a:tr h="6252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Moderat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40%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40%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20%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57574"/>
                  </a:ext>
                </a:extLst>
              </a:tr>
              <a:tr h="6252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Agresif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70%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20%</a:t>
                      </a:r>
                      <a:endParaRPr lang="en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10%</a:t>
                      </a:r>
                      <a:endParaRPr lang="en-ID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95227"/>
                  </a:ext>
                </a:extLst>
              </a:tr>
            </a:tbl>
          </a:graphicData>
        </a:graphic>
      </p:graphicFrame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0018676D-4E66-45A3-BB99-41E68DAE7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20002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6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6151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Strategi </a:t>
            </a:r>
            <a:r>
              <a:rPr b="1" dirty="0" err="1"/>
              <a:t>Diversifikasi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560" y="2100262"/>
            <a:ext cx="8229600" cy="44830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ID" sz="2400" b="1" i="0" dirty="0">
                <a:solidFill>
                  <a:schemeClr val="tx1"/>
                </a:solidFill>
                <a:effectLst/>
                <a:latin typeface="quote-cjk-patch"/>
              </a:rPr>
              <a:t>1.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quote-cjk-patch"/>
              </a:rPr>
              <a:t>Tentukan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quote-cjk-patch"/>
              </a:rPr>
              <a:t>Tujuan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quote-cjk-patch"/>
              </a:rPr>
              <a:t> &amp; Horizon </a:t>
            </a:r>
            <a:r>
              <a:rPr lang="en-ID" sz="2400" b="1" i="0" dirty="0" err="1">
                <a:solidFill>
                  <a:schemeClr val="tx1"/>
                </a:solidFill>
                <a:effectLst/>
                <a:latin typeface="quote-cjk-patch"/>
              </a:rPr>
              <a:t>Investasi</a:t>
            </a:r>
            <a:r>
              <a:rPr lang="en-ID" sz="2400" b="1" i="0" dirty="0">
                <a:solidFill>
                  <a:schemeClr val="tx1"/>
                </a:solidFill>
                <a:effectLst/>
                <a:latin typeface="quote-cjk-patch"/>
              </a:rPr>
              <a:t> </a:t>
            </a:r>
          </a:p>
          <a:p>
            <a:pPr marL="0" indent="0">
              <a:buNone/>
            </a:pP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     (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Contoh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: Dana Pendidikan 10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tahun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lagi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).</a:t>
            </a:r>
          </a:p>
          <a:p>
            <a:pPr marL="0" indent="0">
              <a:buNone/>
            </a:pP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2. 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Kenali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Profil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Risiko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 Anda (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Konservatif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,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Moderat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,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Agresif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).</a:t>
            </a:r>
          </a:p>
          <a:p>
            <a:pPr marL="0" indent="0">
              <a:buNone/>
            </a:pP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3. 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Tentukan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Alokasi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Aset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</a:p>
          <a:p>
            <a:pPr marL="0" indent="0">
              <a:buNone/>
            </a:pP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4. 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Pilih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Saham &amp;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Reksa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Dana yang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Tepat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:</a:t>
            </a:r>
            <a:endParaRPr lang="en-ID" sz="2400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457200" lvl="1" indent="0">
              <a:buNone/>
            </a:pP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a. Saham: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Analisis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 fundamental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perusahaan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marL="457200" lvl="1" indent="0">
              <a:buNone/>
            </a:pP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b.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Reksa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 Dana: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Lihat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 track record,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manajer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investasi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, dan </a:t>
            </a:r>
            <a:r>
              <a:rPr lang="en-ID" sz="2400" b="0" i="0" dirty="0" err="1">
                <a:solidFill>
                  <a:srgbClr val="0F1115"/>
                </a:solidFill>
                <a:effectLst/>
                <a:latin typeface="quote-cjk-patch"/>
              </a:rPr>
              <a:t>biaya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  <a:p>
            <a:pPr marL="0" indent="0">
              <a:buNone/>
            </a:pP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5. 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Lakukan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Investasi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Secara</a:t>
            </a:r>
            <a:r>
              <a:rPr lang="en-ID" sz="2400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ID" sz="2400" b="1" i="0" dirty="0" err="1">
                <a:solidFill>
                  <a:srgbClr val="0F1115"/>
                </a:solidFill>
                <a:effectLst/>
                <a:latin typeface="quote-cjk-patch"/>
              </a:rPr>
              <a:t>Berkala</a:t>
            </a:r>
            <a:r>
              <a:rPr lang="en-ID" sz="2400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9D031C6F-A60E-455D-99EA-E4227F2F3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49111" y="0"/>
            <a:ext cx="24288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Tips </a:t>
            </a:r>
            <a:r>
              <a:rPr b="1" dirty="0" err="1"/>
              <a:t>Praktis</a:t>
            </a:r>
            <a:r>
              <a:rPr b="1" dirty="0"/>
              <a:t> </a:t>
            </a:r>
            <a:r>
              <a:rPr b="1" dirty="0" err="1"/>
              <a:t>Diversifikasi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400" dirty="0"/>
              <a:t>• </a:t>
            </a:r>
            <a:r>
              <a:rPr sz="2400" dirty="0" err="1"/>
              <a:t>Evaluasi</a:t>
            </a:r>
            <a:r>
              <a:rPr sz="2400" dirty="0"/>
              <a:t> </a:t>
            </a:r>
            <a:r>
              <a:rPr sz="2400" dirty="0" err="1"/>
              <a:t>portofolio</a:t>
            </a:r>
            <a:r>
              <a:rPr sz="2400" dirty="0"/>
              <a:t> </a:t>
            </a:r>
            <a:r>
              <a:rPr sz="2400" dirty="0" err="1"/>
              <a:t>secara</a:t>
            </a:r>
            <a:r>
              <a:rPr sz="2400" dirty="0"/>
              <a:t> </a:t>
            </a:r>
            <a:r>
              <a:rPr sz="2400" dirty="0" err="1"/>
              <a:t>berkala</a:t>
            </a:r>
            <a:r>
              <a:rPr lang="en-US" sz="2400" dirty="0"/>
              <a:t>.</a:t>
            </a:r>
            <a:endParaRPr sz="2400" dirty="0"/>
          </a:p>
          <a:p>
            <a:pPr marL="0" indent="0">
              <a:buNone/>
            </a:pPr>
            <a:r>
              <a:rPr sz="2400" dirty="0"/>
              <a:t>• </a:t>
            </a:r>
            <a:r>
              <a:rPr sz="2400" dirty="0" err="1"/>
              <a:t>Gunakan</a:t>
            </a:r>
            <a:r>
              <a:rPr sz="2400" dirty="0"/>
              <a:t> platform </a:t>
            </a:r>
            <a:r>
              <a:rPr sz="2400" dirty="0" err="1"/>
              <a:t>investasi</a:t>
            </a:r>
            <a:r>
              <a:rPr sz="2400" dirty="0"/>
              <a:t> </a:t>
            </a:r>
            <a:r>
              <a:rPr sz="2400" dirty="0" err="1"/>
              <a:t>tepercaya</a:t>
            </a:r>
            <a:r>
              <a:rPr lang="en-US" sz="2400" dirty="0"/>
              <a:t>.</a:t>
            </a:r>
            <a:endParaRPr sz="2400" dirty="0"/>
          </a:p>
          <a:p>
            <a:pPr marL="0" indent="0">
              <a:buNone/>
            </a:pPr>
            <a:r>
              <a:rPr sz="2400" dirty="0"/>
              <a:t>• </a:t>
            </a:r>
            <a:r>
              <a:rPr sz="2400" dirty="0" err="1"/>
              <a:t>Perhatikan</a:t>
            </a:r>
            <a:r>
              <a:rPr sz="2400" dirty="0"/>
              <a:t> </a:t>
            </a:r>
            <a:r>
              <a:rPr sz="2400" dirty="0" err="1"/>
              <a:t>biaya</a:t>
            </a:r>
            <a:r>
              <a:rPr sz="2400" dirty="0"/>
              <a:t> &amp; </a:t>
            </a:r>
            <a:r>
              <a:rPr sz="2400" dirty="0" err="1"/>
              <a:t>pajak</a:t>
            </a:r>
            <a:r>
              <a:rPr lang="en-US" sz="2400" dirty="0"/>
              <a:t>.</a:t>
            </a:r>
            <a:endParaRPr sz="2400" dirty="0"/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A588FAF0-C30B-4455-AD42-5F9A58D6A6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21431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1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dirty="0"/>
              <a:t>Kesimpulan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638" indent="-274638">
              <a:buNone/>
            </a:pPr>
            <a:r>
              <a:rPr dirty="0"/>
              <a:t>• </a:t>
            </a:r>
            <a:r>
              <a:rPr sz="2400" dirty="0" err="1"/>
              <a:t>Diversifikasi</a:t>
            </a:r>
            <a:r>
              <a:rPr sz="2400" dirty="0"/>
              <a:t> </a:t>
            </a:r>
            <a:r>
              <a:rPr sz="2400" dirty="0" err="1"/>
              <a:t>membantu</a:t>
            </a:r>
            <a:r>
              <a:rPr sz="2400" dirty="0"/>
              <a:t> </a:t>
            </a:r>
            <a:r>
              <a:rPr sz="2400" dirty="0" err="1"/>
              <a:t>mengurangi</a:t>
            </a:r>
            <a:r>
              <a:rPr sz="2400" dirty="0"/>
              <a:t> </a:t>
            </a:r>
            <a:r>
              <a:rPr sz="2400" dirty="0" err="1"/>
              <a:t>risiko</a:t>
            </a:r>
            <a:r>
              <a:rPr sz="2400" dirty="0"/>
              <a:t> &amp; </a:t>
            </a:r>
            <a:r>
              <a:rPr sz="2400" dirty="0" err="1"/>
              <a:t>meningkatkan</a:t>
            </a:r>
            <a:r>
              <a:rPr sz="2400" dirty="0"/>
              <a:t> </a:t>
            </a:r>
            <a:r>
              <a:rPr sz="2400" dirty="0" err="1"/>
              <a:t>stabilitas</a:t>
            </a:r>
            <a:r>
              <a:rPr sz="2400" dirty="0"/>
              <a:t> return</a:t>
            </a:r>
            <a:r>
              <a:rPr lang="en-US" sz="2400" dirty="0"/>
              <a:t>.</a:t>
            </a:r>
            <a:endParaRPr sz="2400" dirty="0"/>
          </a:p>
          <a:p>
            <a:pPr marL="274638" indent="-274638">
              <a:buNone/>
            </a:pPr>
            <a:r>
              <a:rPr sz="2400" dirty="0"/>
              <a:t>• </a:t>
            </a:r>
            <a:r>
              <a:rPr sz="2400" dirty="0" err="1"/>
              <a:t>Kombinasi</a:t>
            </a:r>
            <a:r>
              <a:rPr sz="2400" dirty="0"/>
              <a:t> </a:t>
            </a:r>
            <a:r>
              <a:rPr sz="2400" dirty="0" err="1"/>
              <a:t>saham</a:t>
            </a:r>
            <a:r>
              <a:rPr sz="2400" dirty="0"/>
              <a:t> &amp; </a:t>
            </a:r>
            <a:r>
              <a:rPr sz="2400" dirty="0" err="1"/>
              <a:t>reksa</a:t>
            </a:r>
            <a:r>
              <a:rPr sz="2400" dirty="0"/>
              <a:t> dana </a:t>
            </a:r>
            <a:r>
              <a:rPr sz="2400" dirty="0" err="1"/>
              <a:t>harus</a:t>
            </a:r>
            <a:r>
              <a:rPr sz="2400" dirty="0"/>
              <a:t> </a:t>
            </a:r>
            <a:r>
              <a:rPr sz="2400" dirty="0" err="1"/>
              <a:t>sesuai</a:t>
            </a:r>
            <a:r>
              <a:rPr sz="2400" dirty="0"/>
              <a:t> </a:t>
            </a:r>
            <a:r>
              <a:rPr sz="2400" dirty="0" err="1"/>
              <a:t>profil</a:t>
            </a:r>
            <a:r>
              <a:rPr sz="2400" dirty="0"/>
              <a:t> </a:t>
            </a:r>
            <a:r>
              <a:rPr sz="2400" dirty="0" err="1"/>
              <a:t>risiko</a:t>
            </a:r>
            <a:r>
              <a:rPr lang="en-US" sz="2400" dirty="0"/>
              <a:t>.</a:t>
            </a:r>
            <a:endParaRPr sz="2400" dirty="0"/>
          </a:p>
          <a:p>
            <a:pPr marL="274638" indent="-274638">
              <a:buNone/>
            </a:pPr>
            <a:r>
              <a:rPr sz="2400" dirty="0"/>
              <a:t>• </a:t>
            </a:r>
            <a:r>
              <a:rPr sz="2400" dirty="0" err="1"/>
              <a:t>Perlu</a:t>
            </a:r>
            <a:r>
              <a:rPr sz="2400" dirty="0"/>
              <a:t> </a:t>
            </a:r>
            <a:r>
              <a:rPr sz="2400" dirty="0" err="1"/>
              <a:t>disiplin</a:t>
            </a:r>
            <a:r>
              <a:rPr sz="2400" dirty="0"/>
              <a:t> &amp; </a:t>
            </a:r>
            <a:r>
              <a:rPr sz="2400" dirty="0" err="1"/>
              <a:t>evaluasi</a:t>
            </a:r>
            <a:r>
              <a:rPr sz="2400" dirty="0"/>
              <a:t> </a:t>
            </a:r>
            <a:r>
              <a:rPr sz="2400" dirty="0" err="1"/>
              <a:t>berkala</a:t>
            </a:r>
            <a:r>
              <a:rPr lang="en-US" sz="2400" dirty="0"/>
              <a:t>.</a:t>
            </a:r>
          </a:p>
        </p:txBody>
      </p:sp>
      <p:pic>
        <p:nvPicPr>
          <p:cNvPr id="4" name="Picture 3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5378A637-4CBE-4DEE-B02D-B406F3A97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77686" y="1"/>
            <a:ext cx="214314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80AA9D2D-EE59-4148-A11E-A51EEE828B28}" vid="{AEAFD717-D3C8-4034-8F7E-D5220B0CCE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F4D41-822D-40F2-A7AC-E4E6CB36CA7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DAD249-BF80-48EF-9AFB-36A11BCDC2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A59D56-2157-4202-9D02-F44E447A2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{11E68508-C1F4-450F-9179-17801C8F8DA9}TFf0a5ceae-4542-492d-822e-d65a94fb0e1e3b562c5a_win32-009a0557e699</Template>
  <TotalTime>79</TotalTime>
  <Words>424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Franklin Gothic Book</vt:lpstr>
      <vt:lpstr>quote-cjk-patch</vt:lpstr>
      <vt:lpstr>Wingdings</vt:lpstr>
      <vt:lpstr>Custom</vt:lpstr>
      <vt:lpstr>Strategi Diversifikasi Portofolio: Kombinasi Optimal Saham  dan Reksa Dana</vt:lpstr>
      <vt:lpstr>Saham</vt:lpstr>
      <vt:lpstr>Reksa Dana</vt:lpstr>
      <vt:lpstr>Konsep Diversifikasi Portofolio</vt:lpstr>
      <vt:lpstr>Profil Risiko Investor</vt:lpstr>
      <vt:lpstr>Profil Risiko Investor</vt:lpstr>
      <vt:lpstr>Strategi Diversifikasi</vt:lpstr>
      <vt:lpstr>Tips Praktis Diversifikasi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amir indrabudiman</dc:creator>
  <cp:lastModifiedBy>amir indrabudiman</cp:lastModifiedBy>
  <cp:revision>6</cp:revision>
  <dcterms:created xsi:type="dcterms:W3CDTF">2025-09-24T15:50:24Z</dcterms:created>
  <dcterms:modified xsi:type="dcterms:W3CDTF">2025-09-24T17:10:04Z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