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66" r:id="rId2"/>
    <p:sldId id="258" r:id="rId3"/>
    <p:sldId id="257" r:id="rId4"/>
    <p:sldId id="259" r:id="rId5"/>
    <p:sldId id="260" r:id="rId6"/>
    <p:sldId id="262" r:id="rId7"/>
    <p:sldId id="263" r:id="rId8"/>
    <p:sldId id="264" r:id="rId9"/>
    <p:sldId id="265" r:id="rId10"/>
    <p:sldId id="256" r:id="rId11"/>
  </p:sldIdLst>
  <p:sldSz cx="14630400" cy="8229600"/>
  <p:notesSz cx="8229600" cy="146304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Montserrat ExtraBold" panose="00000900000000000000" pitchFamily="2" charset="0"/>
      <p:bold r:id="rId17"/>
    </p:embeddedFont>
    <p:embeddedFont>
      <p:font typeface="Open Sans" panose="020B0606030504020204" pitchFamily="34" charset="0"/>
      <p:regular r:id="rId18"/>
      <p:bold r:id="rId19"/>
      <p:italic r:id="rId20"/>
      <p:boldItalic r:id="rId21"/>
    </p:embeddedFont>
    <p:embeddedFont>
      <p:font typeface="Playfair Display Bold" panose="00000800000000000000" pitchFamily="2" charset="0"/>
      <p:bold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56" d="100"/>
          <a:sy n="56" d="100"/>
        </p:scale>
        <p:origin x="76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1989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f60c6f113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f60c6f113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Assalamualaikum</a:t>
            </a:r>
            <a:r>
              <a:rPr lang="en-US" dirty="0"/>
              <a:t> </a:t>
            </a:r>
            <a:r>
              <a:rPr lang="en-US" dirty="0" err="1"/>
              <a:t>wr.wn</a:t>
            </a:r>
            <a:r>
              <a:rPr lang="en-US" dirty="0"/>
              <a:t>. </a:t>
            </a:r>
            <a:r>
              <a:rPr lang="en-US" dirty="0" err="1"/>
              <a:t>Selamat</a:t>
            </a:r>
            <a:r>
              <a:rPr lang="en-US" dirty="0"/>
              <a:t> Pagi, </a:t>
            </a:r>
            <a:r>
              <a:rPr lang="en-US" dirty="0" err="1"/>
              <a:t>salam</a:t>
            </a:r>
            <a:r>
              <a:rPr lang="en-US" dirty="0"/>
              <a:t> </a:t>
            </a:r>
            <a:r>
              <a:rPr lang="en-US" dirty="0" err="1"/>
              <a:t>sejahtera</a:t>
            </a:r>
            <a:r>
              <a:rPr lang="en-US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Yth</a:t>
            </a:r>
            <a:r>
              <a:rPr lang="en-US" dirty="0"/>
              <a:t>, Ibu </a:t>
            </a:r>
            <a:r>
              <a:rPr lang="en-US" dirty="0" err="1"/>
              <a:t>Ratna</a:t>
            </a:r>
            <a:r>
              <a:rPr lang="en-US" dirty="0"/>
              <a:t> </a:t>
            </a:r>
            <a:r>
              <a:rPr lang="en-US" dirty="0" err="1"/>
              <a:t>selaku</a:t>
            </a:r>
            <a:r>
              <a:rPr lang="en-US" dirty="0"/>
              <a:t> </a:t>
            </a:r>
            <a:r>
              <a:rPr lang="en-US" dirty="0" err="1"/>
              <a:t>Kaprodi</a:t>
            </a:r>
            <a:r>
              <a:rPr lang="en-US" dirty="0"/>
              <a:t> S1 Akt Univ. STEKOM Semarang, dan </a:t>
            </a:r>
            <a:r>
              <a:rPr lang="en-US" dirty="0" err="1"/>
              <a:t>Bpk</a:t>
            </a:r>
            <a:r>
              <a:rPr lang="en-US" dirty="0"/>
              <a:t>, Ibu </a:t>
            </a:r>
            <a:r>
              <a:rPr lang="en-US" dirty="0" err="1"/>
              <a:t>Narasumber</a:t>
            </a:r>
            <a:r>
              <a:rPr lang="en-US" dirty="0"/>
              <a:t>, </a:t>
            </a:r>
            <a:r>
              <a:rPr lang="en-US" dirty="0" err="1"/>
              <a:t>serta</a:t>
            </a:r>
            <a:r>
              <a:rPr lang="en-US" dirty="0"/>
              <a:t> </a:t>
            </a:r>
            <a:r>
              <a:rPr lang="en-US" dirty="0" err="1"/>
              <a:t>peserta</a:t>
            </a:r>
            <a:r>
              <a:rPr lang="en-US" dirty="0"/>
              <a:t> webinar </a:t>
            </a:r>
            <a:r>
              <a:rPr lang="en-US" dirty="0" err="1"/>
              <a:t>nasional</a:t>
            </a:r>
            <a:r>
              <a:rPr lang="en-US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7172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Title 1">
            <a:extLst>
              <a:ext uri="{FF2B5EF4-FFF2-40B4-BE49-F238E27FC236}">
                <a16:creationId xmlns:a16="http://schemas.microsoft.com/office/drawing/2014/main" id="{E8809081-39C7-4983-AC00-843EB4EB8341}"/>
              </a:ext>
            </a:extLst>
          </p:cNvPr>
          <p:cNvSpPr txBox="1">
            <a:spLocks/>
          </p:cNvSpPr>
          <p:nvPr/>
        </p:nvSpPr>
        <p:spPr>
          <a:xfrm>
            <a:off x="3400062" y="2164996"/>
            <a:ext cx="10126688" cy="2000611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ID" sz="5120" dirty="0">
                <a:latin typeface="Montserrat ExtraBold" panose="00000900000000000000" pitchFamily="2" charset="0"/>
              </a:rPr>
              <a:t>Peran </a:t>
            </a:r>
            <a:r>
              <a:rPr lang="en-ID" sz="5120" dirty="0" err="1">
                <a:latin typeface="Montserrat ExtraBold" panose="00000900000000000000" pitchFamily="2" charset="0"/>
              </a:rPr>
              <a:t>Akuntansi</a:t>
            </a:r>
            <a:r>
              <a:rPr lang="en-ID" sz="5120" dirty="0">
                <a:latin typeface="Montserrat ExtraBold" panose="00000900000000000000" pitchFamily="2" charset="0"/>
              </a:rPr>
              <a:t> </a:t>
            </a:r>
            <a:r>
              <a:rPr lang="en-ID" sz="5120" dirty="0" err="1">
                <a:latin typeface="Montserrat ExtraBold" panose="00000900000000000000" pitchFamily="2" charset="0"/>
              </a:rPr>
              <a:t>Forensik</a:t>
            </a:r>
            <a:r>
              <a:rPr lang="en-ID" sz="5120" dirty="0">
                <a:latin typeface="Montserrat ExtraBold" panose="00000900000000000000" pitchFamily="2" charset="0"/>
              </a:rPr>
              <a:t> </a:t>
            </a:r>
            <a:r>
              <a:rPr lang="en-ID" sz="5120" dirty="0" err="1">
                <a:latin typeface="Montserrat ExtraBold" panose="00000900000000000000" pitchFamily="2" charset="0"/>
              </a:rPr>
              <a:t>dalam</a:t>
            </a:r>
            <a:r>
              <a:rPr lang="en-ID" sz="5120" dirty="0">
                <a:latin typeface="Montserrat ExtraBold" panose="00000900000000000000" pitchFamily="2" charset="0"/>
              </a:rPr>
              <a:t> </a:t>
            </a:r>
            <a:r>
              <a:rPr lang="en-ID" sz="5120" dirty="0" err="1">
                <a:latin typeface="Montserrat ExtraBold" panose="00000900000000000000" pitchFamily="2" charset="0"/>
              </a:rPr>
              <a:t>Mendeteksi</a:t>
            </a:r>
            <a:r>
              <a:rPr lang="en-ID" sz="5120" dirty="0">
                <a:latin typeface="Montserrat ExtraBold" panose="00000900000000000000" pitchFamily="2" charset="0"/>
              </a:rPr>
              <a:t> dan </a:t>
            </a:r>
            <a:r>
              <a:rPr lang="en-ID" sz="5120" dirty="0" err="1">
                <a:latin typeface="Montserrat ExtraBold" panose="00000900000000000000" pitchFamily="2" charset="0"/>
              </a:rPr>
              <a:t>Mencegah</a:t>
            </a:r>
            <a:r>
              <a:rPr lang="en-ID" sz="5120" dirty="0">
                <a:latin typeface="Montserrat ExtraBold" panose="00000900000000000000" pitchFamily="2" charset="0"/>
              </a:rPr>
              <a:t> </a:t>
            </a:r>
            <a:r>
              <a:rPr lang="en-ID" sz="5120" dirty="0" err="1">
                <a:latin typeface="Montserrat ExtraBold" panose="00000900000000000000" pitchFamily="2" charset="0"/>
              </a:rPr>
              <a:t>Kecurangan</a:t>
            </a:r>
            <a:r>
              <a:rPr lang="en-ID" sz="5120" dirty="0">
                <a:latin typeface="Montserrat ExtraBold" panose="00000900000000000000" pitchFamily="2" charset="0"/>
              </a:rPr>
              <a:t> di Era Digital</a:t>
            </a:r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id="{2F5CBDBC-5E77-4265-B567-45368B628FD1}"/>
              </a:ext>
            </a:extLst>
          </p:cNvPr>
          <p:cNvSpPr txBox="1"/>
          <p:nvPr/>
        </p:nvSpPr>
        <p:spPr>
          <a:xfrm>
            <a:off x="4065027" y="5596419"/>
            <a:ext cx="8796758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sz="2880" dirty="0"/>
              <a:t>Oleh:</a:t>
            </a:r>
          </a:p>
          <a:p>
            <a:pPr algn="ctr"/>
            <a:r>
              <a:rPr lang="en-ID" sz="2880" b="1" dirty="0" err="1"/>
              <a:t>Dr.</a:t>
            </a:r>
            <a:r>
              <a:rPr lang="en-ID" sz="2880" b="1" dirty="0"/>
              <a:t> Amir Indrabudiman P, S.E., M.M.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840AC79-28E1-47F0-B1BA-B7294BCE2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638" y="152634"/>
            <a:ext cx="2137082" cy="200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CF8CA96-12DE-4612-83FD-8D12AD57D2F3}"/>
              </a:ext>
            </a:extLst>
          </p:cNvPr>
          <p:cNvSpPr txBox="1"/>
          <p:nvPr/>
        </p:nvSpPr>
        <p:spPr>
          <a:xfrm>
            <a:off x="3870575" y="7363685"/>
            <a:ext cx="8630083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80" dirty="0"/>
              <a:t>	,</a:t>
            </a:r>
            <a:endParaRPr lang="en-ID" sz="288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A6C782-FDDE-4CA4-BEA7-26723AF5CA18}"/>
              </a:ext>
            </a:extLst>
          </p:cNvPr>
          <p:cNvSpPr txBox="1"/>
          <p:nvPr/>
        </p:nvSpPr>
        <p:spPr>
          <a:xfrm>
            <a:off x="4516654" y="228042"/>
            <a:ext cx="927826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560" dirty="0"/>
              <a:t>Webinar Nasional</a:t>
            </a:r>
          </a:p>
          <a:p>
            <a:pPr algn="ctr"/>
            <a:r>
              <a:rPr lang="pt-BR" sz="2560" b="1" dirty="0"/>
              <a:t>Menumbuhkan Kepercayaan di Era Digital: Akuntansi Forensik Sebagai Pilar Transparansi dan Akuntabilitas</a:t>
            </a:r>
          </a:p>
          <a:p>
            <a:pPr algn="ctr"/>
            <a:r>
              <a:rPr lang="nb-NO" sz="1920" dirty="0"/>
              <a:t>(Senin, 15 September 2025, Semarang, Jawa Tengah)</a:t>
            </a:r>
            <a:endParaRPr lang="en-ID" sz="1920" dirty="0"/>
          </a:p>
        </p:txBody>
      </p:sp>
      <p:pic>
        <p:nvPicPr>
          <p:cNvPr id="11" name="Image 0" descr="preencoded.png">
            <a:extLst>
              <a:ext uri="{FF2B5EF4-FFF2-40B4-BE49-F238E27FC236}">
                <a16:creationId xmlns:a16="http://schemas.microsoft.com/office/drawing/2014/main" id="{401E83A6-E81E-4AC0-9E8D-552D24C82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768615" cy="822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29F636-BF81-451E-A6EC-FE3C3AAB8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6156" y="7030008"/>
            <a:ext cx="9334500" cy="971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801297"/>
            <a:ext cx="7556421" cy="970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b="1" dirty="0" err="1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Penutup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2922691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80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Transformasi digital membawa kemudahan, namun juga membuka celah baru bagi kejahatan keuangan. </a:t>
            </a:r>
          </a:p>
          <a:p>
            <a:pPr marL="0" indent="0" algn="l">
              <a:lnSpc>
                <a:spcPts val="2850"/>
              </a:lnSpc>
              <a:buNone/>
            </a:pPr>
            <a:endParaRPr lang="en-US" sz="2800" dirty="0">
              <a:solidFill>
                <a:srgbClr val="39393C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2800" dirty="0" err="1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Akuntansi</a:t>
            </a:r>
            <a:r>
              <a:rPr lang="en-US" sz="280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Forensik kini menjadi pilar utama untuk menjaga integritas dan kepercayaan di tengah lanskap digital yang kompleks.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B9400F-5AF8-4CD3-9B30-72EFC57175E7}"/>
              </a:ext>
            </a:extLst>
          </p:cNvPr>
          <p:cNvSpPr txBox="1"/>
          <p:nvPr/>
        </p:nvSpPr>
        <p:spPr>
          <a:xfrm>
            <a:off x="793789" y="6243637"/>
            <a:ext cx="75564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sz="3200" dirty="0">
                <a:solidFill>
                  <a:srgbClr val="0070C0"/>
                </a:solidFill>
              </a:rPr>
              <a:t>"Digital Era Needs Digital Accountability"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56134"/>
            <a:ext cx="1155834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Era Digital dan Tantangan Baru Kecurangan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618542"/>
            <a:ext cx="4196358" cy="3173849"/>
          </a:xfrm>
          <a:prstGeom prst="roundRect">
            <a:avLst>
              <a:gd name="adj" fmla="val 4610"/>
            </a:avLst>
          </a:prstGeom>
          <a:solidFill>
            <a:srgbClr val="F3F3F7"/>
          </a:solidFill>
          <a:ln w="30480">
            <a:solidFill>
              <a:srgbClr val="C6C6D2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63310" y="2618542"/>
            <a:ext cx="121920" cy="3173849"/>
          </a:xfrm>
          <a:prstGeom prst="roundRect">
            <a:avLst>
              <a:gd name="adj" fmla="val 27907"/>
            </a:avLst>
          </a:prstGeom>
          <a:solidFill>
            <a:srgbClr val="101014"/>
          </a:solidFill>
          <a:ln/>
        </p:spPr>
      </p:sp>
      <p:sp>
        <p:nvSpPr>
          <p:cNvPr id="5" name="Text 3"/>
          <p:cNvSpPr/>
          <p:nvPr/>
        </p:nvSpPr>
        <p:spPr>
          <a:xfrm>
            <a:off x="1142524" y="2875836"/>
            <a:ext cx="3590330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Peningkatan Transaksi Digital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142524" y="3720584"/>
            <a:ext cx="359033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Peningkatan pesat dalam transaksi online membuka peluang baru bagi fraud siber, menuntut pengawasan yang lebih ketat.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5216962" y="2618542"/>
            <a:ext cx="4196358" cy="3173849"/>
          </a:xfrm>
          <a:prstGeom prst="roundRect">
            <a:avLst>
              <a:gd name="adj" fmla="val 4610"/>
            </a:avLst>
          </a:prstGeom>
          <a:solidFill>
            <a:srgbClr val="F3F3F7"/>
          </a:solidFill>
          <a:ln w="30480">
            <a:solidFill>
              <a:srgbClr val="C6C6D2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5186482" y="2618542"/>
            <a:ext cx="121920" cy="3173849"/>
          </a:xfrm>
          <a:prstGeom prst="roundRect">
            <a:avLst>
              <a:gd name="adj" fmla="val 27907"/>
            </a:avLst>
          </a:prstGeom>
          <a:solidFill>
            <a:srgbClr val="101014"/>
          </a:solidFill>
          <a:ln/>
        </p:spPr>
      </p:sp>
      <p:sp>
        <p:nvSpPr>
          <p:cNvPr id="9" name="Text 7"/>
          <p:cNvSpPr/>
          <p:nvPr/>
        </p:nvSpPr>
        <p:spPr>
          <a:xfrm>
            <a:off x="5565696" y="2875836"/>
            <a:ext cx="315313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Kompleksitas Kejahatan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5565696" y="3366254"/>
            <a:ext cx="359033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Kecurangan semakin canggih, melibatkan manipulasi data elektronik, algoritma, dan sistem keuangan terdistribusi.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9640133" y="2618542"/>
            <a:ext cx="4196358" cy="3173849"/>
          </a:xfrm>
          <a:prstGeom prst="roundRect">
            <a:avLst>
              <a:gd name="adj" fmla="val 4610"/>
            </a:avLst>
          </a:prstGeom>
          <a:solidFill>
            <a:srgbClr val="F3F3F7"/>
          </a:solidFill>
          <a:ln w="30480">
            <a:solidFill>
              <a:srgbClr val="C6C6D2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9609653" y="2618542"/>
            <a:ext cx="121920" cy="3173849"/>
          </a:xfrm>
          <a:prstGeom prst="roundRect">
            <a:avLst>
              <a:gd name="adj" fmla="val 27907"/>
            </a:avLst>
          </a:prstGeom>
          <a:solidFill>
            <a:srgbClr val="101014"/>
          </a:solidFill>
          <a:ln/>
        </p:spPr>
      </p:sp>
      <p:sp>
        <p:nvSpPr>
          <p:cNvPr id="13" name="Text 11"/>
          <p:cNvSpPr/>
          <p:nvPr/>
        </p:nvSpPr>
        <p:spPr>
          <a:xfrm>
            <a:off x="9988868" y="287583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Jenis Fraud Baru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9988868" y="3366254"/>
            <a:ext cx="359033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Mencakup cyber fraud, penggelapan aset digital, penipuan investasi online, dan teknik pencucian uang yang berbasis kripto.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793790" y="6047542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Pergeseran ini membuat metode investigasi konvensional menjadi tidak memadai untuk menangani kejahatan kerah putih modern.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194673"/>
            <a:ext cx="740818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Apa Itu Akuntansi Forensik?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2243614"/>
            <a:ext cx="7556421" cy="4791313"/>
          </a:xfrm>
          <a:prstGeom prst="roundRect">
            <a:avLst>
              <a:gd name="adj" fmla="val 710"/>
            </a:avLst>
          </a:prstGeom>
          <a:solidFill>
            <a:srgbClr val="E0E0EC"/>
          </a:solidFill>
          <a:ln/>
        </p:spPr>
      </p:sp>
      <p:sp>
        <p:nvSpPr>
          <p:cNvPr id="5" name="Shape 2"/>
          <p:cNvSpPr/>
          <p:nvPr/>
        </p:nvSpPr>
        <p:spPr>
          <a:xfrm>
            <a:off x="793790" y="2243614"/>
            <a:ext cx="3778210" cy="2758559"/>
          </a:xfrm>
          <a:prstGeom prst="roundRect">
            <a:avLst>
              <a:gd name="adj" fmla="val 1233"/>
            </a:avLst>
          </a:prstGeom>
          <a:solidFill>
            <a:srgbClr val="E0E0EC"/>
          </a:solidFill>
          <a:ln/>
        </p:spPr>
      </p:sp>
      <p:sp>
        <p:nvSpPr>
          <p:cNvPr id="6" name="Text 3"/>
          <p:cNvSpPr/>
          <p:nvPr/>
        </p:nvSpPr>
        <p:spPr>
          <a:xfrm>
            <a:off x="1020604" y="247042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Disiplin Gabungan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20604" y="2960846"/>
            <a:ext cx="2984421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Kombinasi mendalam antara keahlian akuntansi, audit, dan investigasi untuk mengungkap segala bentuk kecurangan.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4572000" y="2243614"/>
            <a:ext cx="3778210" cy="2758559"/>
          </a:xfrm>
          <a:prstGeom prst="rect">
            <a:avLst/>
          </a:prstGeom>
          <a:solidFill>
            <a:srgbClr val="E0E0EC"/>
          </a:solidFill>
          <a:ln/>
        </p:spPr>
      </p:sp>
      <p:sp>
        <p:nvSpPr>
          <p:cNvPr id="9" name="Shape 6"/>
          <p:cNvSpPr/>
          <p:nvPr/>
        </p:nvSpPr>
        <p:spPr>
          <a:xfrm>
            <a:off x="4572000" y="2243614"/>
            <a:ext cx="30480" cy="2758559"/>
          </a:xfrm>
          <a:prstGeom prst="roundRect">
            <a:avLst>
              <a:gd name="adj" fmla="val 111628"/>
            </a:avLst>
          </a:prstGeom>
          <a:solidFill>
            <a:srgbClr val="C6C6D2"/>
          </a:solidFill>
          <a:ln/>
        </p:spPr>
      </p:sp>
      <p:sp>
        <p:nvSpPr>
          <p:cNvPr id="10" name="Text 7"/>
          <p:cNvSpPr/>
          <p:nvPr/>
        </p:nvSpPr>
        <p:spPr>
          <a:xfrm>
            <a:off x="5138976" y="247042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Dasar Bukti Hukum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5138976" y="2960846"/>
            <a:ext cx="2984421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Berfungsi sebagai penyedia bukti yang kuat dan sah untuk digunakan dalam proses hukum dan persidangan.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4288512" y="3339346"/>
            <a:ext cx="566976" cy="566976"/>
          </a:xfrm>
          <a:prstGeom prst="roundRect">
            <a:avLst>
              <a:gd name="adj" fmla="val 6001"/>
            </a:avLst>
          </a:prstGeom>
          <a:solidFill>
            <a:srgbClr val="F3F3F7"/>
          </a:solidFill>
          <a:ln w="30480">
            <a:solidFill>
              <a:srgbClr val="C6C6D2"/>
            </a:solidFill>
            <a:prstDash val="solid"/>
          </a:ln>
        </p:spPr>
      </p:sp>
      <p:pic>
        <p:nvPicPr>
          <p:cNvPr id="1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0197" y="3445669"/>
            <a:ext cx="283488" cy="354330"/>
          </a:xfrm>
          <a:prstGeom prst="rect">
            <a:avLst/>
          </a:prstGeom>
        </p:spPr>
      </p:pic>
      <p:sp>
        <p:nvSpPr>
          <p:cNvPr id="14" name="Shape 10"/>
          <p:cNvSpPr/>
          <p:nvPr/>
        </p:nvSpPr>
        <p:spPr>
          <a:xfrm>
            <a:off x="793790" y="5002173"/>
            <a:ext cx="7556421" cy="2032754"/>
          </a:xfrm>
          <a:prstGeom prst="rect">
            <a:avLst/>
          </a:prstGeom>
          <a:solidFill>
            <a:srgbClr val="E0E0EC"/>
          </a:solidFill>
          <a:ln/>
        </p:spPr>
      </p:sp>
      <p:sp>
        <p:nvSpPr>
          <p:cNvPr id="15" name="Shape 11"/>
          <p:cNvSpPr/>
          <p:nvPr/>
        </p:nvSpPr>
        <p:spPr>
          <a:xfrm>
            <a:off x="793790" y="5002173"/>
            <a:ext cx="7556421" cy="30480"/>
          </a:xfrm>
          <a:prstGeom prst="roundRect">
            <a:avLst>
              <a:gd name="adj" fmla="val 111628"/>
            </a:avLst>
          </a:prstGeom>
          <a:solidFill>
            <a:srgbClr val="C6C6D2"/>
          </a:solidFill>
          <a:ln/>
        </p:spPr>
      </p:sp>
      <p:sp>
        <p:nvSpPr>
          <p:cNvPr id="16" name="Text 12"/>
          <p:cNvSpPr/>
          <p:nvPr/>
        </p:nvSpPr>
        <p:spPr>
          <a:xfrm>
            <a:off x="1020604" y="522898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Fokus Investigatif</a:t>
            </a:r>
            <a:endParaRPr lang="en-US" sz="2200" dirty="0"/>
          </a:p>
        </p:txBody>
      </p:sp>
      <p:sp>
        <p:nvSpPr>
          <p:cNvPr id="17" name="Text 13"/>
          <p:cNvSpPr/>
          <p:nvPr/>
        </p:nvSpPr>
        <p:spPr>
          <a:xfrm>
            <a:off x="1020604" y="5719405"/>
            <a:ext cx="6762631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Akuntansi</a:t>
            </a:r>
            <a:r>
              <a:rPr lang="en-US" sz="17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Forensik berfokus pada </a:t>
            </a:r>
            <a:r>
              <a:rPr lang="en-US" sz="1750" dirty="0" err="1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investigasi</a:t>
            </a:r>
            <a:r>
              <a:rPr lang="en-US" sz="17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keuangan</a:t>
            </a:r>
            <a:r>
              <a:rPr lang="en-US" sz="17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analisis</a:t>
            </a:r>
            <a:r>
              <a:rPr lang="en-US" sz="17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pola</a:t>
            </a:r>
            <a:r>
              <a:rPr lang="en-US" sz="17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transaksi</a:t>
            </a:r>
            <a:r>
              <a:rPr lang="en-US" sz="17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mencurigakan</a:t>
            </a:r>
            <a:r>
              <a:rPr lang="en-US" sz="17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dan </a:t>
            </a:r>
            <a:r>
              <a:rPr lang="en-US" sz="1750" dirty="0" err="1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pencegahan</a:t>
            </a:r>
            <a:r>
              <a:rPr lang="en-US" sz="17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fraud.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9257" y="565071"/>
            <a:ext cx="13191887" cy="12842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00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Digital Forensic Accounting: Evolusi Akuntansi Forensik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719257" y="2342436"/>
            <a:ext cx="7029926" cy="6574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Akuntansi Forensik Digital (AFD) adalah integrasi keahlian forensik dan teknologi untuk menganalisis bukti-bukti elektronik.</a:t>
            </a:r>
            <a:endParaRPr lang="en-US" dirty="0"/>
          </a:p>
        </p:txBody>
      </p:sp>
      <p:sp>
        <p:nvSpPr>
          <p:cNvPr id="4" name="Text 2"/>
          <p:cNvSpPr/>
          <p:nvPr/>
        </p:nvSpPr>
        <p:spPr>
          <a:xfrm>
            <a:off x="719257" y="3184803"/>
            <a:ext cx="7029926" cy="6574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Teknik </a:t>
            </a:r>
            <a:r>
              <a:rPr lang="en-US" b="1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Computer Forensic</a:t>
            </a:r>
            <a:r>
              <a:rPr lang="en-US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digunakan untuk mengamankan dan mengisolasi perangkat digital.</a:t>
            </a:r>
            <a:endParaRPr lang="en-US" dirty="0"/>
          </a:p>
        </p:txBody>
      </p:sp>
      <p:sp>
        <p:nvSpPr>
          <p:cNvPr id="5" name="Text 3"/>
          <p:cNvSpPr/>
          <p:nvPr/>
        </p:nvSpPr>
        <p:spPr>
          <a:xfrm>
            <a:off x="719257" y="3914180"/>
            <a:ext cx="7029926" cy="6574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Metode seperti </a:t>
            </a:r>
            <a:r>
              <a:rPr lang="en-US" b="1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Hashing dan Fingerprinting</a:t>
            </a:r>
            <a:r>
              <a:rPr lang="en-US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diterapkan untuk memastikan integritas dan keaslian bukti digital.</a:t>
            </a:r>
            <a:endParaRPr lang="en-US" dirty="0"/>
          </a:p>
        </p:txBody>
      </p:sp>
      <p:sp>
        <p:nvSpPr>
          <p:cNvPr id="6" name="Text 4"/>
          <p:cNvSpPr/>
          <p:nvPr/>
        </p:nvSpPr>
        <p:spPr>
          <a:xfrm>
            <a:off x="719257" y="4643557"/>
            <a:ext cx="7029926" cy="6574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Melakukan pembuatan </a:t>
            </a:r>
            <a:r>
              <a:rPr lang="en-US" b="1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Salinan Log Data</a:t>
            </a:r>
            <a:r>
              <a:rPr lang="en-US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sistem secara forensik untuk analisis mendalam.</a:t>
            </a:r>
            <a:endParaRPr lang="en-US" dirty="0"/>
          </a:p>
        </p:txBody>
      </p:sp>
      <p:sp>
        <p:nvSpPr>
          <p:cNvPr id="7" name="Text 5"/>
          <p:cNvSpPr/>
          <p:nvPr/>
        </p:nvSpPr>
        <p:spPr>
          <a:xfrm>
            <a:off x="719257" y="5485924"/>
            <a:ext cx="7029926" cy="6574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Evolusi ini memungkinkan investigasi yang lebih cepat, efisien, dan menghasilkan bukti yang tidak terbantahkan di pengadilan.</a:t>
            </a:r>
            <a:endParaRPr lang="en-US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9812" y="2470726"/>
            <a:ext cx="5660588" cy="566058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4855" y="755213"/>
            <a:ext cx="13140690" cy="13301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Metode dan Tahapan Akuntansi Forensik di Era Digital</a:t>
            </a:r>
            <a:endParaRPr lang="en-US" sz="4150" dirty="0"/>
          </a:p>
        </p:txBody>
      </p:sp>
      <p:sp>
        <p:nvSpPr>
          <p:cNvPr id="3" name="Shape 1"/>
          <p:cNvSpPr/>
          <p:nvPr/>
        </p:nvSpPr>
        <p:spPr>
          <a:xfrm>
            <a:off x="744855" y="2511028"/>
            <a:ext cx="6463903" cy="638413"/>
          </a:xfrm>
          <a:prstGeom prst="roundRect">
            <a:avLst>
              <a:gd name="adj" fmla="val 480072"/>
            </a:avLst>
          </a:prstGeom>
          <a:solidFill>
            <a:srgbClr val="E0E0EC"/>
          </a:solidFill>
          <a:ln/>
        </p:spPr>
      </p:sp>
      <p:sp>
        <p:nvSpPr>
          <p:cNvPr id="4" name="Text 2"/>
          <p:cNvSpPr/>
          <p:nvPr/>
        </p:nvSpPr>
        <p:spPr>
          <a:xfrm>
            <a:off x="3817144" y="2630686"/>
            <a:ext cx="319207" cy="3989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50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1</a:t>
            </a:r>
            <a:endParaRPr lang="en-US" sz="2500" dirty="0"/>
          </a:p>
        </p:txBody>
      </p:sp>
      <p:sp>
        <p:nvSpPr>
          <p:cNvPr id="5" name="Text 3"/>
          <p:cNvSpPr/>
          <p:nvPr/>
        </p:nvSpPr>
        <p:spPr>
          <a:xfrm>
            <a:off x="957620" y="3362206"/>
            <a:ext cx="2660333" cy="3324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Identifikasi Kasus</a:t>
            </a:r>
            <a:endParaRPr lang="en-US" sz="2050" dirty="0"/>
          </a:p>
        </p:txBody>
      </p:sp>
      <p:sp>
        <p:nvSpPr>
          <p:cNvPr id="6" name="Text 4"/>
          <p:cNvSpPr/>
          <p:nvPr/>
        </p:nvSpPr>
        <p:spPr>
          <a:xfrm>
            <a:off x="957620" y="3822263"/>
            <a:ext cx="6038374" cy="681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Penetapan ruang lingkup dan tujuan investigasi berdasarkan dugaan atau bukti awal kecurangan.</a:t>
            </a:r>
            <a:endParaRPr lang="en-US" dirty="0"/>
          </a:p>
        </p:txBody>
      </p:sp>
      <p:sp>
        <p:nvSpPr>
          <p:cNvPr id="7" name="Shape 5"/>
          <p:cNvSpPr/>
          <p:nvPr/>
        </p:nvSpPr>
        <p:spPr>
          <a:xfrm>
            <a:off x="7421523" y="2511028"/>
            <a:ext cx="6464022" cy="638413"/>
          </a:xfrm>
          <a:prstGeom prst="roundRect">
            <a:avLst>
              <a:gd name="adj" fmla="val 480072"/>
            </a:avLst>
          </a:prstGeom>
          <a:solidFill>
            <a:srgbClr val="E0E0EC"/>
          </a:solidFill>
          <a:ln/>
        </p:spPr>
      </p:sp>
      <p:sp>
        <p:nvSpPr>
          <p:cNvPr id="8" name="Text 6"/>
          <p:cNvSpPr/>
          <p:nvPr/>
        </p:nvSpPr>
        <p:spPr>
          <a:xfrm>
            <a:off x="10493931" y="2630686"/>
            <a:ext cx="319207" cy="3989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50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2</a:t>
            </a:r>
            <a:endParaRPr lang="en-US" sz="2500" dirty="0"/>
          </a:p>
        </p:txBody>
      </p:sp>
      <p:sp>
        <p:nvSpPr>
          <p:cNvPr id="9" name="Text 7"/>
          <p:cNvSpPr/>
          <p:nvPr/>
        </p:nvSpPr>
        <p:spPr>
          <a:xfrm>
            <a:off x="7634288" y="3362206"/>
            <a:ext cx="2660333" cy="3324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Pengumpulan Bukti</a:t>
            </a:r>
            <a:endParaRPr lang="en-US" sz="2050" dirty="0"/>
          </a:p>
        </p:txBody>
      </p:sp>
      <p:sp>
        <p:nvSpPr>
          <p:cNvPr id="10" name="Text 8"/>
          <p:cNvSpPr/>
          <p:nvPr/>
        </p:nvSpPr>
        <p:spPr>
          <a:xfrm>
            <a:off x="7634288" y="3822263"/>
            <a:ext cx="6038493" cy="681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Mengumpulkan bukti digital (log transaksi, email, metadata) dan non-digital (dokumen fisik, wawancara saksi).</a:t>
            </a:r>
            <a:endParaRPr lang="en-US" dirty="0"/>
          </a:p>
        </p:txBody>
      </p:sp>
      <p:sp>
        <p:nvSpPr>
          <p:cNvPr id="11" name="Shape 9"/>
          <p:cNvSpPr/>
          <p:nvPr/>
        </p:nvSpPr>
        <p:spPr>
          <a:xfrm>
            <a:off x="744855" y="4928830"/>
            <a:ext cx="6463903" cy="638413"/>
          </a:xfrm>
          <a:prstGeom prst="roundRect">
            <a:avLst>
              <a:gd name="adj" fmla="val 480072"/>
            </a:avLst>
          </a:prstGeom>
          <a:solidFill>
            <a:srgbClr val="E0E0EC"/>
          </a:solidFill>
          <a:ln/>
        </p:spPr>
      </p:sp>
      <p:sp>
        <p:nvSpPr>
          <p:cNvPr id="12" name="Text 10"/>
          <p:cNvSpPr/>
          <p:nvPr/>
        </p:nvSpPr>
        <p:spPr>
          <a:xfrm>
            <a:off x="3817144" y="5048488"/>
            <a:ext cx="319207" cy="3989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50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3</a:t>
            </a:r>
            <a:endParaRPr lang="en-US" sz="2500" dirty="0"/>
          </a:p>
        </p:txBody>
      </p:sp>
      <p:sp>
        <p:nvSpPr>
          <p:cNvPr id="13" name="Text 11"/>
          <p:cNvSpPr/>
          <p:nvPr/>
        </p:nvSpPr>
        <p:spPr>
          <a:xfrm>
            <a:off x="957620" y="5780008"/>
            <a:ext cx="2697361" cy="3324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Analisis Data Canggih</a:t>
            </a:r>
            <a:endParaRPr lang="en-US" sz="2050" dirty="0"/>
          </a:p>
        </p:txBody>
      </p:sp>
      <p:sp>
        <p:nvSpPr>
          <p:cNvPr id="14" name="Text 12"/>
          <p:cNvSpPr/>
          <p:nvPr/>
        </p:nvSpPr>
        <p:spPr>
          <a:xfrm>
            <a:off x="957620" y="6240066"/>
            <a:ext cx="6038374" cy="10215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Menggunakan software khusus seperti ACL, CaseWare IDEA, atau Python untuk mendeteksi anomali dan pola fraud dalam big data.</a:t>
            </a:r>
            <a:endParaRPr lang="en-US" dirty="0"/>
          </a:p>
        </p:txBody>
      </p:sp>
      <p:sp>
        <p:nvSpPr>
          <p:cNvPr id="15" name="Shape 13"/>
          <p:cNvSpPr/>
          <p:nvPr/>
        </p:nvSpPr>
        <p:spPr>
          <a:xfrm>
            <a:off x="7421523" y="4928830"/>
            <a:ext cx="6464022" cy="638413"/>
          </a:xfrm>
          <a:prstGeom prst="roundRect">
            <a:avLst>
              <a:gd name="adj" fmla="val 480072"/>
            </a:avLst>
          </a:prstGeom>
          <a:solidFill>
            <a:srgbClr val="E0E0EC"/>
          </a:solidFill>
          <a:ln/>
        </p:spPr>
      </p:sp>
      <p:sp>
        <p:nvSpPr>
          <p:cNvPr id="16" name="Text 14"/>
          <p:cNvSpPr/>
          <p:nvPr/>
        </p:nvSpPr>
        <p:spPr>
          <a:xfrm>
            <a:off x="10493931" y="5048488"/>
            <a:ext cx="319207" cy="3989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50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4</a:t>
            </a:r>
            <a:endParaRPr lang="en-US" sz="2500" dirty="0"/>
          </a:p>
        </p:txBody>
      </p:sp>
      <p:sp>
        <p:nvSpPr>
          <p:cNvPr id="17" name="Text 15"/>
          <p:cNvSpPr/>
          <p:nvPr/>
        </p:nvSpPr>
        <p:spPr>
          <a:xfrm>
            <a:off x="7634288" y="5780008"/>
            <a:ext cx="3254335" cy="3324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Rekonstruksi &amp; Pelacakan</a:t>
            </a:r>
            <a:endParaRPr lang="en-US" sz="2050" dirty="0"/>
          </a:p>
        </p:txBody>
      </p:sp>
      <p:sp>
        <p:nvSpPr>
          <p:cNvPr id="18" name="Text 16"/>
          <p:cNvSpPr/>
          <p:nvPr/>
        </p:nvSpPr>
        <p:spPr>
          <a:xfrm>
            <a:off x="7634288" y="6240066"/>
            <a:ext cx="6038493" cy="10215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Merekonstruksi urutan kejadian untuk melacak aliran dana dan mengidentifikasi pelaku serta modus operandi kecurangan.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30329" y="573881"/>
            <a:ext cx="7683341" cy="13039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Alat Digital Pendukung Akuntansi Forensik</a:t>
            </a:r>
            <a:endParaRPr lang="en-US" sz="4100" dirty="0"/>
          </a:p>
        </p:txBody>
      </p:sp>
      <p:sp>
        <p:nvSpPr>
          <p:cNvPr id="4" name="Text 1"/>
          <p:cNvSpPr/>
          <p:nvPr/>
        </p:nvSpPr>
        <p:spPr>
          <a:xfrm>
            <a:off x="730329" y="2190750"/>
            <a:ext cx="7683341" cy="6677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Investigator forensik mengandalkan serangkaian perangkat lunak canggih untuk memproses volume data yang masif dan rumit.</a:t>
            </a:r>
            <a:endParaRPr lang="en-US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329" y="3093125"/>
            <a:ext cx="521613" cy="521613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12689" y="3216950"/>
            <a:ext cx="2699266" cy="3259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Software Analisis Data</a:t>
            </a:r>
            <a:endParaRPr lang="en-US" dirty="0"/>
          </a:p>
        </p:txBody>
      </p:sp>
      <p:sp>
        <p:nvSpPr>
          <p:cNvPr id="7" name="Text 3"/>
          <p:cNvSpPr/>
          <p:nvPr/>
        </p:nvSpPr>
        <p:spPr>
          <a:xfrm>
            <a:off x="1512689" y="3668078"/>
            <a:ext cx="6900982" cy="6677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Untuk mengolah big data, mendeteksi anomali, dan menemukan hubungan tersembunyi antar transaksi.</a:t>
            </a:r>
            <a:endParaRPr lang="en-US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329" y="4753094"/>
            <a:ext cx="521613" cy="521613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512689" y="4876919"/>
            <a:ext cx="3026331" cy="3259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Computer Forensic Tools</a:t>
            </a:r>
            <a:endParaRPr lang="en-US" dirty="0"/>
          </a:p>
        </p:txBody>
      </p:sp>
      <p:sp>
        <p:nvSpPr>
          <p:cNvPr id="10" name="Text 5"/>
          <p:cNvSpPr/>
          <p:nvPr/>
        </p:nvSpPr>
        <p:spPr>
          <a:xfrm>
            <a:off x="1512689" y="5328047"/>
            <a:ext cx="6900982" cy="6677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Digunakan untuk mengamankan bukti digital, termasuk forensic imaging dan ekstraksi data dari perangkat yang rusak.</a:t>
            </a:r>
            <a:endParaRPr lang="en-US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329" y="6413063"/>
            <a:ext cx="521613" cy="521613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1512689" y="6536888"/>
            <a:ext cx="2881313" cy="3259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Audit Investigasi Digital</a:t>
            </a:r>
            <a:endParaRPr lang="en-US" dirty="0"/>
          </a:p>
        </p:txBody>
      </p:sp>
      <p:sp>
        <p:nvSpPr>
          <p:cNvPr id="13" name="Text 7"/>
          <p:cNvSpPr/>
          <p:nvPr/>
        </p:nvSpPr>
        <p:spPr>
          <a:xfrm>
            <a:off x="1512689" y="6988016"/>
            <a:ext cx="6900982" cy="6677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Memanfaatkan teknologi seperti Hash Masterlist untuk memastikan integritas data dan melacak modifikasi bukti.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4730" y="707112"/>
            <a:ext cx="13240941" cy="12406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Dampak Akuntansi Forensik dalam Mencegah Kecurangan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303770" y="2344698"/>
            <a:ext cx="22860" cy="5177671"/>
          </a:xfrm>
          <a:prstGeom prst="roundRect">
            <a:avLst>
              <a:gd name="adj" fmla="val 130246"/>
            </a:avLst>
          </a:prstGeom>
          <a:solidFill>
            <a:srgbClr val="C6C6D2"/>
          </a:solidFill>
          <a:ln/>
        </p:spPr>
      </p:sp>
      <p:sp>
        <p:nvSpPr>
          <p:cNvPr id="4" name="Shape 2"/>
          <p:cNvSpPr/>
          <p:nvPr/>
        </p:nvSpPr>
        <p:spPr>
          <a:xfrm>
            <a:off x="671870" y="2344697"/>
            <a:ext cx="6620470" cy="1858207"/>
          </a:xfrm>
          <a:prstGeom prst="roundRect">
            <a:avLst>
              <a:gd name="adj" fmla="val 2038"/>
            </a:avLst>
          </a:prstGeom>
          <a:solidFill>
            <a:srgbClr val="E0E0EC"/>
          </a:solidFill>
          <a:ln/>
        </p:spPr>
      </p:sp>
      <p:sp>
        <p:nvSpPr>
          <p:cNvPr id="5" name="Text 3"/>
          <p:cNvSpPr/>
          <p:nvPr/>
        </p:nvSpPr>
        <p:spPr>
          <a:xfrm>
            <a:off x="4070628" y="2543175"/>
            <a:ext cx="302323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Peningkatan Akuntabilitas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870347" y="2972395"/>
            <a:ext cx="622351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Memaksa perusahaan untuk meningkatkan transparansi internal dan kepatuhan regulasi, mengurangi peluang fraud.</a:t>
            </a:r>
            <a:endParaRPr lang="en-US" dirty="0"/>
          </a:p>
        </p:txBody>
      </p:sp>
      <p:sp>
        <p:nvSpPr>
          <p:cNvPr id="7" name="Shape 5"/>
          <p:cNvSpPr/>
          <p:nvPr/>
        </p:nvSpPr>
        <p:spPr>
          <a:xfrm>
            <a:off x="7338060" y="4202905"/>
            <a:ext cx="6620470" cy="1858209"/>
          </a:xfrm>
          <a:prstGeom prst="rect">
            <a:avLst/>
          </a:prstGeom>
          <a:solidFill>
            <a:srgbClr val="E0E0EC"/>
          </a:solidFill>
          <a:ln/>
        </p:spPr>
      </p:sp>
      <p:sp>
        <p:nvSpPr>
          <p:cNvPr id="8" name="Text 6"/>
          <p:cNvSpPr/>
          <p:nvPr/>
        </p:nvSpPr>
        <p:spPr>
          <a:xfrm>
            <a:off x="7536537" y="4401383"/>
            <a:ext cx="259889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Minimalisasi Kerugian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7536537" y="4830604"/>
            <a:ext cx="622351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Identifikasi risiko dan deteksi dini secara proaktif menurunkan secara signifikan potensi kerugian finansial perusahaan.</a:t>
            </a:r>
            <a:endParaRPr lang="en-US" dirty="0"/>
          </a:p>
        </p:txBody>
      </p:sp>
      <p:sp>
        <p:nvSpPr>
          <p:cNvPr id="10" name="Shape 8"/>
          <p:cNvSpPr/>
          <p:nvPr/>
        </p:nvSpPr>
        <p:spPr>
          <a:xfrm>
            <a:off x="671870" y="6061114"/>
            <a:ext cx="6620470" cy="1788923"/>
          </a:xfrm>
          <a:prstGeom prst="roundRect">
            <a:avLst>
              <a:gd name="adj" fmla="val 2038"/>
            </a:avLst>
          </a:prstGeom>
          <a:solidFill>
            <a:srgbClr val="E0E0EC"/>
          </a:solidFill>
          <a:ln/>
        </p:spPr>
      </p:sp>
      <p:sp>
        <p:nvSpPr>
          <p:cNvPr id="11" name="Text 9"/>
          <p:cNvSpPr/>
          <p:nvPr/>
        </p:nvSpPr>
        <p:spPr>
          <a:xfrm>
            <a:off x="4612719" y="6259592"/>
            <a:ext cx="248114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Efek Jera Hukum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870347" y="6688812"/>
            <a:ext cx="622351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Bukti forensik yang kuat memastikan bahwa pelaku kecurangan dapat dituntut, menciptakan disinsentif bagi calon pelaku lain.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69320" y="488990"/>
            <a:ext cx="435768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600" b="1" dirty="0" err="1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Tantangan</a:t>
            </a:r>
            <a:r>
              <a:rPr lang="en-US" sz="3600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 dan</a:t>
            </a:r>
          </a:p>
          <a:p>
            <a:pPr marL="0" indent="0" algn="l">
              <a:lnSpc>
                <a:spcPts val="2750"/>
              </a:lnSpc>
              <a:buNone/>
            </a:pPr>
            <a:r>
              <a:rPr lang="en-US" sz="3600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 </a:t>
            </a:r>
          </a:p>
          <a:p>
            <a:pPr marL="0" indent="0" algn="l">
              <a:lnSpc>
                <a:spcPts val="2750"/>
              </a:lnSpc>
              <a:buNone/>
            </a:pPr>
            <a:r>
              <a:rPr lang="en-US" sz="3600" b="1" dirty="0" err="1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Peluang</a:t>
            </a:r>
            <a:r>
              <a:rPr lang="en-US" sz="3600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 ke Depan</a:t>
            </a:r>
            <a:endParaRPr lang="en-US" sz="36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9663" y="141167"/>
            <a:ext cx="8472573" cy="794726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166839" y="1696957"/>
            <a:ext cx="3457322" cy="3891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Pelatihan Berkelanjutan</a:t>
            </a:r>
            <a:endParaRPr lang="en-US" sz="1800" dirty="0"/>
          </a:p>
        </p:txBody>
      </p:sp>
      <p:sp>
        <p:nvSpPr>
          <p:cNvPr id="5" name="Text 2"/>
          <p:cNvSpPr/>
          <p:nvPr/>
        </p:nvSpPr>
        <p:spPr>
          <a:xfrm>
            <a:off x="3570812" y="5821797"/>
            <a:ext cx="3507587" cy="7783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Perkembangan Teknologi</a:t>
            </a:r>
            <a:endParaRPr lang="en-US" sz="1800" dirty="0"/>
          </a:p>
        </p:txBody>
      </p:sp>
      <p:sp>
        <p:nvSpPr>
          <p:cNvPr id="6" name="Text 3"/>
          <p:cNvSpPr/>
          <p:nvPr/>
        </p:nvSpPr>
        <p:spPr>
          <a:xfrm>
            <a:off x="8712602" y="5873368"/>
            <a:ext cx="3507587" cy="7783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Kolaborasi Lintas Disiplin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5434282" y="3379860"/>
            <a:ext cx="2080684" cy="11674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Keahlian Digital Forensic</a:t>
            </a:r>
            <a:endParaRPr lang="en-US" sz="1800" dirty="0"/>
          </a:p>
        </p:txBody>
      </p:sp>
      <p:sp>
        <p:nvSpPr>
          <p:cNvPr id="8" name="Text 5"/>
          <p:cNvSpPr/>
          <p:nvPr/>
        </p:nvSpPr>
        <p:spPr>
          <a:xfrm>
            <a:off x="8347759" y="3537962"/>
            <a:ext cx="2080684" cy="7783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Tim Multidisiplin</a:t>
            </a:r>
            <a:endParaRPr lang="en-US" sz="1800" dirty="0"/>
          </a:p>
        </p:txBody>
      </p:sp>
      <p:sp>
        <p:nvSpPr>
          <p:cNvPr id="9" name="Text 6"/>
          <p:cNvSpPr/>
          <p:nvPr/>
        </p:nvSpPr>
        <p:spPr>
          <a:xfrm>
            <a:off x="7309173" y="6010401"/>
            <a:ext cx="1172654" cy="11674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Integrasi AI/ML</a:t>
            </a:r>
            <a:endParaRPr lang="en-US" sz="1800" dirty="0"/>
          </a:p>
        </p:txBody>
      </p:sp>
      <p:sp>
        <p:nvSpPr>
          <p:cNvPr id="10" name="Text 7"/>
          <p:cNvSpPr/>
          <p:nvPr/>
        </p:nvSpPr>
        <p:spPr>
          <a:xfrm>
            <a:off x="7229904" y="4178457"/>
            <a:ext cx="1432092" cy="15566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FFFFFF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Deteksi Fraud Berbasis AI</a:t>
            </a:r>
            <a:endParaRPr lang="en-US" sz="1800" dirty="0"/>
          </a:p>
        </p:txBody>
      </p:sp>
      <p:sp>
        <p:nvSpPr>
          <p:cNvPr id="11" name="Text 8"/>
          <p:cNvSpPr/>
          <p:nvPr/>
        </p:nvSpPr>
        <p:spPr>
          <a:xfrm>
            <a:off x="396835" y="10754558"/>
            <a:ext cx="13836729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8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Perkembangan teknologi baru (AI, Blockchain, IoT) menuntut peningkatan kapabilitas </a:t>
            </a:r>
            <a:r>
              <a:rPr lang="en-US" sz="850" b="1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Digital Forensic</a:t>
            </a:r>
            <a:r>
              <a:rPr lang="en-US" sz="8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secara konstan.</a:t>
            </a:r>
            <a:endParaRPr lang="en-US" sz="850" dirty="0"/>
          </a:p>
        </p:txBody>
      </p:sp>
      <p:sp>
        <p:nvSpPr>
          <p:cNvPr id="12" name="Text 9"/>
          <p:cNvSpPr/>
          <p:nvPr/>
        </p:nvSpPr>
        <p:spPr>
          <a:xfrm>
            <a:off x="396835" y="10975658"/>
            <a:ext cx="13836729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8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Perluasan fokus ke </a:t>
            </a:r>
            <a:r>
              <a:rPr lang="en-US" sz="850" b="1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Analisis Big Data</a:t>
            </a:r>
            <a:r>
              <a:rPr lang="en-US" sz="8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dan implementasi </a:t>
            </a:r>
            <a:r>
              <a:rPr lang="en-US" sz="850" b="1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Machine Learning</a:t>
            </a:r>
            <a:r>
              <a:rPr lang="en-US" sz="8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untuk identifikasi pola fraud yang sangat tersembunyi.</a:t>
            </a:r>
            <a:endParaRPr lang="en-US" sz="850" dirty="0"/>
          </a:p>
        </p:txBody>
      </p:sp>
      <p:sp>
        <p:nvSpPr>
          <p:cNvPr id="13" name="Text 10"/>
          <p:cNvSpPr/>
          <p:nvPr/>
        </p:nvSpPr>
        <p:spPr>
          <a:xfrm>
            <a:off x="396835" y="11196757"/>
            <a:ext cx="13836729" cy="181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8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Membangun sinergi yang kuat antara ahli forensik, profesional TI, dan penegak hukum adalah kunci keberhasilan di masa depan.</a:t>
            </a:r>
            <a:endParaRPr lang="en-US" sz="8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85654" y="843677"/>
            <a:ext cx="7745492" cy="17233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750"/>
              </a:lnSpc>
              <a:buNone/>
            </a:pPr>
            <a:r>
              <a:rPr lang="en-US" sz="5400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Kunci Keamanan Finansial di Era Digital</a:t>
            </a:r>
            <a:endParaRPr lang="en-US" sz="54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0544" y="2866608"/>
            <a:ext cx="299680" cy="37457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834902" y="2866668"/>
            <a:ext cx="3844409" cy="3745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5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Garda Terdepan Anti-Fraud</a:t>
            </a:r>
            <a:endParaRPr lang="en-US" sz="2350" dirty="0"/>
          </a:p>
        </p:txBody>
      </p:sp>
      <p:sp>
        <p:nvSpPr>
          <p:cNvPr id="6" name="Text 2"/>
          <p:cNvSpPr/>
          <p:nvPr/>
        </p:nvSpPr>
        <p:spPr>
          <a:xfrm>
            <a:off x="6834902" y="3361015"/>
            <a:ext cx="7096244" cy="9586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Akuntansi Forensik bertindak sebagai pertahanan utama untuk mendeteksi, menyelidiki, dan mencegah kejahatan keuangan digital yang semakin canggih.</a:t>
            </a:r>
            <a:endParaRPr lang="en-US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0544" y="4719221"/>
            <a:ext cx="299680" cy="37457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834902" y="4719280"/>
            <a:ext cx="3101102" cy="3745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5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Penguasaan Teknologi</a:t>
            </a:r>
            <a:endParaRPr lang="en-US" sz="2350" dirty="0"/>
          </a:p>
        </p:txBody>
      </p:sp>
      <p:sp>
        <p:nvSpPr>
          <p:cNvPr id="9" name="Text 4"/>
          <p:cNvSpPr/>
          <p:nvPr/>
        </p:nvSpPr>
        <p:spPr>
          <a:xfrm>
            <a:off x="6834902" y="5213628"/>
            <a:ext cx="7096244" cy="6391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Adopsi dan penguasaan alat digital forensik meningkatkan efektivitas investigasi, memastikan bukti yang akurat dan sah.</a:t>
            </a:r>
            <a:endParaRPr lang="en-US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0544" y="6252270"/>
            <a:ext cx="299680" cy="37457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834902" y="6252329"/>
            <a:ext cx="3383161" cy="3745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5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Investasi pada Integritas</a:t>
            </a:r>
            <a:endParaRPr lang="en-US" sz="2350" dirty="0"/>
          </a:p>
        </p:txBody>
      </p:sp>
      <p:sp>
        <p:nvSpPr>
          <p:cNvPr id="12" name="Text 6"/>
          <p:cNvSpPr/>
          <p:nvPr/>
        </p:nvSpPr>
        <p:spPr>
          <a:xfrm>
            <a:off x="6834902" y="6746677"/>
            <a:ext cx="7096244" cy="6391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Investasi dalam literasi forensik dan teknologi adalah investasi pada integritas organisasi, kepatuhan, dan kepercayaan publik jangka panjang.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745</Words>
  <Application>Microsoft Office PowerPoint</Application>
  <PresentationFormat>Custom</PresentationFormat>
  <Paragraphs>92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Montserrat ExtraBold</vt:lpstr>
      <vt:lpstr>Playfair Display Bold</vt:lpstr>
      <vt:lpstr>Calibri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amir indrabudiman</dc:creator>
  <cp:lastModifiedBy>amir indrabudiman</cp:lastModifiedBy>
  <cp:revision>6</cp:revision>
  <dcterms:created xsi:type="dcterms:W3CDTF">2025-10-12T12:30:40Z</dcterms:created>
  <dcterms:modified xsi:type="dcterms:W3CDTF">2025-10-12T13:19:39Z</dcterms:modified>
</cp:coreProperties>
</file>