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6" r:id="rId1"/>
  </p:sldMasterIdLst>
  <p:notesMasterIdLst>
    <p:notesMasterId r:id="rId13"/>
  </p:notesMasterIdLst>
  <p:sldIdLst>
    <p:sldId id="256" r:id="rId2"/>
    <p:sldId id="380" r:id="rId3"/>
    <p:sldId id="378" r:id="rId4"/>
    <p:sldId id="275" r:id="rId5"/>
    <p:sldId id="381" r:id="rId6"/>
    <p:sldId id="368" r:id="rId7"/>
    <p:sldId id="379" r:id="rId8"/>
    <p:sldId id="369" r:id="rId9"/>
    <p:sldId id="382" r:id="rId10"/>
    <p:sldId id="362" r:id="rId11"/>
    <p:sldId id="264" r:id="rId12"/>
  </p:sldIdLst>
  <p:sldSz cx="9144000" cy="5143500" type="screen16x9"/>
  <p:notesSz cx="6858000" cy="9144000"/>
  <p:embeddedFontLst>
    <p:embeddedFont>
      <p:font typeface="Montserrat ExtraBold" panose="00000900000000000000" pitchFamily="2" charset="0"/>
      <p:bold r:id="rId14"/>
      <p:italic r:id="rId15"/>
      <p:boldItalic r:id="rId16"/>
    </p:embeddedFont>
    <p:embeddedFont>
      <p:font typeface="Poppins" panose="000005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8B7EC2-C8F4-4E31-A353-E92C95E07674}">
  <a:tblStyle styleId="{788B7EC2-C8F4-4E31-A353-E92C95E076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E12CFB-1E7D-4192-A13B-BF2DBD4AF0EE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173" autoAdjust="0"/>
  </p:normalViewPr>
  <p:slideViewPr>
    <p:cSldViewPr snapToGrid="0">
      <p:cViewPr varScale="1">
        <p:scale>
          <a:sx n="104" d="100"/>
          <a:sy n="104" d="100"/>
        </p:scale>
        <p:origin x="73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1602" y="-6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f60c6f11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f60c6f11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Assalamualaikum</a:t>
            </a:r>
            <a:r>
              <a:rPr lang="en-US" dirty="0"/>
              <a:t> </a:t>
            </a:r>
            <a:r>
              <a:rPr lang="en-US" dirty="0" err="1"/>
              <a:t>wr.wn</a:t>
            </a:r>
            <a:r>
              <a:rPr lang="en-US" dirty="0"/>
              <a:t>. </a:t>
            </a:r>
            <a:r>
              <a:rPr lang="en-US" dirty="0" err="1"/>
              <a:t>Selamat</a:t>
            </a:r>
            <a:r>
              <a:rPr lang="en-US" dirty="0"/>
              <a:t> Pagi, </a:t>
            </a:r>
            <a:r>
              <a:rPr lang="en-US" dirty="0" err="1"/>
              <a:t>salam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Yth</a:t>
            </a:r>
            <a:r>
              <a:rPr lang="en-US" dirty="0"/>
              <a:t>, Ibu </a:t>
            </a:r>
            <a:r>
              <a:rPr lang="en-US" dirty="0" err="1"/>
              <a:t>Ratna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/>
              <a:t>Kaprodi</a:t>
            </a:r>
            <a:r>
              <a:rPr lang="en-US" dirty="0"/>
              <a:t> S1 Akt Univ. STEKOM Semarang, dan </a:t>
            </a:r>
            <a:r>
              <a:rPr lang="en-US" dirty="0" err="1"/>
              <a:t>Bpk</a:t>
            </a:r>
            <a:r>
              <a:rPr lang="en-US" dirty="0"/>
              <a:t>, Ibu </a:t>
            </a:r>
            <a:r>
              <a:rPr lang="en-US" dirty="0" err="1"/>
              <a:t>Narasumber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webinar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>
          <a:extLst>
            <a:ext uri="{FF2B5EF4-FFF2-40B4-BE49-F238E27FC236}">
              <a16:creationId xmlns:a16="http://schemas.microsoft.com/office/drawing/2014/main" id="{66530D11-D71D-3BDB-732A-8F082718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>
            <a:extLst>
              <a:ext uri="{FF2B5EF4-FFF2-40B4-BE49-F238E27FC236}">
                <a16:creationId xmlns:a16="http://schemas.microsoft.com/office/drawing/2014/main" id="{409E037A-B448-A291-A1A4-4981ADEB60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>
            <a:extLst>
              <a:ext uri="{FF2B5EF4-FFF2-40B4-BE49-F238E27FC236}">
                <a16:creationId xmlns:a16="http://schemas.microsoft.com/office/drawing/2014/main" id="{4DA6EFCA-FDC7-5582-93B5-004B8DB991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5524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" name="Google Shape;1714;gf1e29d71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5" name="Google Shape;1715;gf1e29d71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5958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600" dirty="0"/>
              <a:t>navigator </a:t>
            </a:r>
            <a:r>
              <a:rPr lang="en-ID" sz="3600" dirty="0" err="1"/>
              <a:t>adalah</a:t>
            </a:r>
            <a:r>
              <a:rPr lang="en-ID" sz="3600" dirty="0"/>
              <a:t> </a:t>
            </a:r>
            <a:r>
              <a:rPr lang="en-ID" sz="3600" dirty="0" err="1"/>
              <a:t>pemimpin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profesional</a:t>
            </a:r>
            <a:r>
              <a:rPr lang="en-ID" sz="3600" dirty="0"/>
              <a:t> yang </a:t>
            </a:r>
            <a:r>
              <a:rPr lang="en-ID" sz="3600" dirty="0" err="1"/>
              <a:t>berperan</a:t>
            </a:r>
            <a:r>
              <a:rPr lang="en-ID" sz="3600" dirty="0"/>
              <a:t> </a:t>
            </a:r>
            <a:r>
              <a:rPr lang="en-ID" sz="3600" b="1" dirty="0" err="1"/>
              <a:t>menentukan</a:t>
            </a:r>
            <a:r>
              <a:rPr lang="en-ID" sz="3600" b="1" dirty="0"/>
              <a:t> </a:t>
            </a:r>
            <a:r>
              <a:rPr lang="en-ID" sz="3600" b="1" dirty="0" err="1"/>
              <a:t>arah</a:t>
            </a:r>
            <a:r>
              <a:rPr lang="en-ID" sz="3600" b="1" dirty="0"/>
              <a:t>, strategi, dan </a:t>
            </a:r>
            <a:r>
              <a:rPr lang="en-ID" sz="3600" b="1" dirty="0" err="1"/>
              <a:t>jalur</a:t>
            </a:r>
            <a:r>
              <a:rPr lang="en-ID" sz="3600" dirty="0"/>
              <a:t> agar </a:t>
            </a:r>
            <a:r>
              <a:rPr lang="en-ID" sz="3600" dirty="0" err="1"/>
              <a:t>bisnis</a:t>
            </a:r>
            <a:r>
              <a:rPr lang="en-ID" sz="3600" dirty="0"/>
              <a:t> </a:t>
            </a:r>
            <a:r>
              <a:rPr lang="en-ID" sz="3600" dirty="0" err="1"/>
              <a:t>tetap</a:t>
            </a:r>
            <a:r>
              <a:rPr lang="en-ID" sz="3600" dirty="0"/>
              <a:t> </a:t>
            </a:r>
            <a:r>
              <a:rPr lang="en-ID" sz="3600" dirty="0" err="1"/>
              <a:t>relevan</a:t>
            </a:r>
            <a:r>
              <a:rPr lang="en-ID" sz="3600" dirty="0"/>
              <a:t> dan </a:t>
            </a:r>
            <a:r>
              <a:rPr lang="en-ID" sz="3600" dirty="0" err="1"/>
              <a:t>bertumbuh</a:t>
            </a:r>
            <a:r>
              <a:rPr lang="en-ID" sz="3600" dirty="0"/>
              <a:t>.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pemimpin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profesional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 yang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membaca</a:t>
            </a:r>
            <a:r>
              <a:rPr lang="en-ID" sz="2000" dirty="0"/>
              <a:t> </a:t>
            </a:r>
            <a:r>
              <a:rPr lang="en-ID" sz="2000" dirty="0" err="1"/>
              <a:t>peta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 dan </a:t>
            </a:r>
            <a:r>
              <a:rPr lang="en-ID" sz="2000" dirty="0" err="1"/>
              <a:t>memimpin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, </a:t>
            </a:r>
            <a:r>
              <a:rPr lang="en-ID" sz="2000" dirty="0" err="1"/>
              <a:t>sambil</a:t>
            </a:r>
            <a:r>
              <a:rPr lang="en-ID" sz="2000" dirty="0"/>
              <a:t> </a:t>
            </a:r>
            <a:r>
              <a:rPr lang="en-ID" sz="2000" dirty="0" err="1"/>
              <a:t>cakap</a:t>
            </a:r>
            <a:r>
              <a:rPr lang="en-ID" sz="2000" dirty="0"/>
              <a:t> </a:t>
            </a:r>
            <a:r>
              <a:rPr lang="en-ID" sz="2000" dirty="0" err="1"/>
              <a:t>memanfaatkan</a:t>
            </a:r>
            <a:r>
              <a:rPr lang="en-ID" sz="2000" dirty="0"/>
              <a:t> </a:t>
            </a:r>
            <a:r>
              <a:rPr lang="en-ID" sz="2000" dirty="0" err="1"/>
              <a:t>teknologi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inovasi</a:t>
            </a:r>
            <a:r>
              <a:rPr lang="en-ID" sz="2000" dirty="0"/>
              <a:t>, </a:t>
            </a:r>
            <a:r>
              <a:rPr lang="en-ID" sz="2000" dirty="0" err="1"/>
              <a:t>efisiensi</a:t>
            </a:r>
            <a:r>
              <a:rPr lang="en-ID" sz="2000" dirty="0"/>
              <a:t>, dan </a:t>
            </a:r>
            <a:r>
              <a:rPr lang="en-ID" sz="2000" dirty="0" err="1"/>
              <a:t>keunggulan</a:t>
            </a:r>
            <a:r>
              <a:rPr lang="en-ID" sz="2000" dirty="0"/>
              <a:t> </a:t>
            </a:r>
            <a:r>
              <a:rPr lang="en-ID" sz="2000" dirty="0" err="1"/>
              <a:t>kompetitif</a:t>
            </a:r>
            <a:r>
              <a:rPr lang="en-ID" sz="2000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 err="1"/>
              <a:t>Bukan</a:t>
            </a:r>
            <a:r>
              <a:rPr lang="en-ID" sz="2000" dirty="0"/>
              <a:t> programmer, </a:t>
            </a:r>
            <a:r>
              <a:rPr lang="en-ID" sz="2000" dirty="0" err="1"/>
              <a:t>tetapi</a:t>
            </a:r>
            <a:r>
              <a:rPr lang="en-ID" sz="2000" dirty="0"/>
              <a:t> </a:t>
            </a:r>
            <a:r>
              <a:rPr lang="en-ID" sz="2000" dirty="0" err="1"/>
              <a:t>paham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</a:t>
            </a:r>
            <a:r>
              <a:rPr lang="en-ID" sz="2000" dirty="0" err="1"/>
              <a:t>teknologi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, </a:t>
            </a:r>
            <a:r>
              <a:rPr lang="en-ID" sz="2000" dirty="0" err="1"/>
              <a:t>manfaatnya</a:t>
            </a:r>
            <a:r>
              <a:rPr lang="en-ID" sz="2000" dirty="0"/>
              <a:t>, dan </a:t>
            </a:r>
            <a:r>
              <a:rPr lang="en-ID" sz="2000" dirty="0" err="1"/>
              <a:t>implikasi</a:t>
            </a:r>
            <a:r>
              <a:rPr lang="en-ID" sz="2000" dirty="0"/>
              <a:t> </a:t>
            </a:r>
            <a:r>
              <a:rPr lang="en-ID" sz="2000" dirty="0" err="1"/>
              <a:t>bisnisnya</a:t>
            </a:r>
            <a:r>
              <a:rPr lang="en-ID" sz="2000" dirty="0"/>
              <a:t>.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849222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rutin</a:t>
            </a:r>
            <a:r>
              <a:rPr lang="en-ID" dirty="0"/>
              <a:t>, </a:t>
            </a:r>
            <a:r>
              <a:rPr lang="en-ID" dirty="0" err="1"/>
              <a:t>berulang</a:t>
            </a:r>
            <a:r>
              <a:rPr lang="en-ID" dirty="0"/>
              <a:t>,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diganti</a:t>
            </a:r>
            <a:r>
              <a:rPr lang="en-ID" dirty="0"/>
              <a:t> AI.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sifatnya</a:t>
            </a:r>
            <a:r>
              <a:rPr lang="en-ID" dirty="0"/>
              <a:t> </a:t>
            </a:r>
            <a:r>
              <a:rPr lang="en-ID" b="1" dirty="0" err="1"/>
              <a:t>analitis</a:t>
            </a:r>
            <a:r>
              <a:rPr lang="en-ID" b="1" dirty="0"/>
              <a:t>, judgmental, </a:t>
            </a:r>
            <a:r>
              <a:rPr lang="en-ID" b="1" dirty="0" err="1"/>
              <a:t>strategis</a:t>
            </a:r>
            <a:r>
              <a:rPr lang="en-ID" b="1" dirty="0"/>
              <a:t>, dan </a:t>
            </a:r>
            <a:r>
              <a:rPr lang="en-ID" b="1" dirty="0" err="1"/>
              <a:t>etis</a:t>
            </a:r>
            <a:r>
              <a:rPr lang="en-ID" dirty="0"/>
              <a:t>, yang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bisa</a:t>
            </a:r>
            <a:r>
              <a:rPr lang="en-ID" b="1" dirty="0"/>
              <a:t> </a:t>
            </a:r>
            <a:r>
              <a:rPr lang="en-ID" b="1" dirty="0" err="1"/>
              <a:t>digantikan</a:t>
            </a:r>
            <a:r>
              <a:rPr lang="en-ID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1.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dan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indikator</a:t>
            </a:r>
            <a:r>
              <a:rPr lang="en-ID" dirty="0"/>
              <a:t> ESG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jejak</a:t>
            </a:r>
            <a:r>
              <a:rPr lang="en-ID" dirty="0"/>
              <a:t> </a:t>
            </a:r>
            <a:r>
              <a:rPr lang="en-ID" dirty="0" err="1"/>
              <a:t>karbon</a:t>
            </a:r>
            <a:r>
              <a:rPr lang="en-ID" dirty="0"/>
              <a:t>,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, dan </a:t>
            </a:r>
            <a:r>
              <a:rPr lang="en-ID" dirty="0" err="1"/>
              <a:t>kebijakan</a:t>
            </a:r>
            <a:r>
              <a:rPr lang="en-ID" dirty="0"/>
              <a:t> tata </a:t>
            </a:r>
            <a:r>
              <a:rPr lang="en-ID" dirty="0" err="1"/>
              <a:t>kelola</a:t>
            </a:r>
            <a:r>
              <a:rPr lang="en-ID" dirty="0"/>
              <a:t>.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global (</a:t>
            </a:r>
            <a:r>
              <a:rPr lang="en-ID" dirty="0" err="1"/>
              <a:t>misalnya</a:t>
            </a:r>
            <a:r>
              <a:rPr lang="en-ID" dirty="0"/>
              <a:t> GRI dan SASB)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investor yang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2.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transparansi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yang </a:t>
            </a:r>
            <a:r>
              <a:rPr lang="en-ID" dirty="0" err="1"/>
              <a:t>kredibel</a:t>
            </a:r>
            <a:r>
              <a:rPr lang="en-ID" dirty="0"/>
              <a:t> dan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dan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3. </a:t>
            </a:r>
            <a:r>
              <a:rPr lang="en-ID" dirty="0" err="1"/>
              <a:t>Identifikasi</a:t>
            </a:r>
            <a:r>
              <a:rPr lang="en-ID" dirty="0"/>
              <a:t> dan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ESG: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memainkan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merancang</a:t>
            </a:r>
            <a:r>
              <a:rPr lang="en-ID" dirty="0"/>
              <a:t> strategi </a:t>
            </a:r>
            <a:r>
              <a:rPr lang="en-ID" dirty="0" err="1"/>
              <a:t>mitigasi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skandal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merusak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4.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dukungan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analitik</a:t>
            </a:r>
            <a:r>
              <a:rPr lang="en-ID" dirty="0"/>
              <a:t> data, blockchain, dan AI,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efisien</a:t>
            </a:r>
            <a:r>
              <a:rPr lang="en-ID" dirty="0"/>
              <a:t> dan </a:t>
            </a:r>
            <a:r>
              <a:rPr lang="en-ID" dirty="0" err="1"/>
              <a:t>mendalam</a:t>
            </a:r>
            <a:r>
              <a:rPr lang="en-ID" dirty="0"/>
              <a:t>,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real-time dan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skenario</a:t>
            </a:r>
            <a:r>
              <a:rPr lang="en-ID" dirty="0"/>
              <a:t> yang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berkelanjutan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5.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inovasi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dan proses,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, dan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kompetitif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reputasional</a:t>
            </a:r>
            <a:r>
              <a:rPr lang="en-ID" dirty="0"/>
              <a:t> dan </a:t>
            </a:r>
            <a:r>
              <a:rPr lang="en-ID" dirty="0" err="1"/>
              <a:t>finansial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,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ESG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, </a:t>
            </a:r>
            <a:r>
              <a:rPr lang="en-ID" dirty="0" err="1"/>
              <a:t>transparansi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modern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9975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Google Shape;1646;gf6c5d55352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7" name="Google Shape;1647;gf6c5d55352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8533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5320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188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396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BLANK_1">
    <p:bg>
      <p:bgPr>
        <a:solidFill>
          <a:schemeClr val="accent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 userDrawn="1">
  <p:cSld name="BLANK_1_2">
    <p:bg>
      <p:bgPr>
        <a:solidFill>
          <a:schemeClr val="dk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 userDrawn="1">
  <p:cSld name="BLANK_1_1_1_1_1">
    <p:bg>
      <p:bgPr>
        <a:solidFill>
          <a:schemeClr val="dk2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dk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6"/>
          <p:cNvSpPr/>
          <p:nvPr/>
        </p:nvSpPr>
        <p:spPr>
          <a:xfrm rot="9054688" flipH="1">
            <a:off x="-787722" y="-114650"/>
            <a:ext cx="11007140" cy="6335133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6"/>
          <p:cNvSpPr/>
          <p:nvPr/>
        </p:nvSpPr>
        <p:spPr>
          <a:xfrm rot="9054688" flipH="1">
            <a:off x="-338445" y="149913"/>
            <a:ext cx="11007140" cy="824864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0" r:id="rId5"/>
    <p:sldLayoutId id="2147483683" r:id="rId6"/>
    <p:sldLayoutId id="214748369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;p2">
            <a:extLst>
              <a:ext uri="{FF2B5EF4-FFF2-40B4-BE49-F238E27FC236}">
                <a16:creationId xmlns:a16="http://schemas.microsoft.com/office/drawing/2014/main" id="{BB044E73-40AE-8C4C-6E26-D78EF9C93C12}"/>
              </a:ext>
            </a:extLst>
          </p:cNvPr>
          <p:cNvSpPr/>
          <p:nvPr/>
        </p:nvSpPr>
        <p:spPr>
          <a:xfrm rot="-5400000">
            <a:off x="-2576988" y="936080"/>
            <a:ext cx="5153976" cy="3281819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Title 1">
            <a:extLst>
              <a:ext uri="{FF2B5EF4-FFF2-40B4-BE49-F238E27FC236}">
                <a16:creationId xmlns:a16="http://schemas.microsoft.com/office/drawing/2014/main" id="{E8809081-39C7-4983-AC00-843EB4EB8341}"/>
              </a:ext>
            </a:extLst>
          </p:cNvPr>
          <p:cNvSpPr txBox="1">
            <a:spLocks/>
          </p:cNvSpPr>
          <p:nvPr/>
        </p:nvSpPr>
        <p:spPr>
          <a:xfrm>
            <a:off x="2125039" y="1891837"/>
            <a:ext cx="6329180" cy="1250382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3200" dirty="0" err="1">
                <a:latin typeface="Montserrat ExtraBold" panose="00000900000000000000" pitchFamily="2" charset="0"/>
              </a:rPr>
              <a:t>Tantangan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Adaptasi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Teknologi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dalam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Akuntansi</a:t>
            </a:r>
            <a:endParaRPr lang="en-ID" sz="3200" dirty="0">
              <a:latin typeface="Montserrat ExtraBold" panose="00000900000000000000" pitchFamily="2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F5CBDBC-5E77-4265-B567-45368B628FD1}"/>
              </a:ext>
            </a:extLst>
          </p:cNvPr>
          <p:cNvSpPr txBox="1"/>
          <p:nvPr/>
        </p:nvSpPr>
        <p:spPr>
          <a:xfrm>
            <a:off x="2540642" y="3629647"/>
            <a:ext cx="5497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Oleh:</a:t>
            </a:r>
          </a:p>
          <a:p>
            <a:pPr algn="ctr"/>
            <a:r>
              <a:rPr lang="en-ID" b="1" dirty="0" err="1"/>
              <a:t>Dr.</a:t>
            </a:r>
            <a:r>
              <a:rPr lang="en-ID" b="1" dirty="0"/>
              <a:t> Amir Indrabudiman P, S.E., M.M.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840AC79-28E1-47F0-B1BA-B7294BCE2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274" y="95396"/>
            <a:ext cx="1335676" cy="125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F8CA96-12DE-4612-83FD-8D12AD57D2F3}"/>
              </a:ext>
            </a:extLst>
          </p:cNvPr>
          <p:cNvSpPr txBox="1"/>
          <p:nvPr/>
        </p:nvSpPr>
        <p:spPr>
          <a:xfrm>
            <a:off x="2419109" y="4602303"/>
            <a:ext cx="53938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	,</a:t>
            </a:r>
            <a:endParaRPr lang="en-ID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A6C782-FDDE-4CA4-BEA7-26723AF5CA18}"/>
              </a:ext>
            </a:extLst>
          </p:cNvPr>
          <p:cNvSpPr txBox="1"/>
          <p:nvPr/>
        </p:nvSpPr>
        <p:spPr>
          <a:xfrm>
            <a:off x="2822908" y="142526"/>
            <a:ext cx="579891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/>
              <a:t>Webinar Nasional</a:t>
            </a:r>
          </a:p>
          <a:p>
            <a:pPr algn="ctr"/>
            <a:r>
              <a:rPr lang="pt-BR" sz="1600" b="1" dirty="0"/>
              <a:t>Menavigasi Society5.0: Eksistensi Akuntansi, Tantangan Adaptasi Teknologi,</a:t>
            </a:r>
          </a:p>
          <a:p>
            <a:pPr algn="ctr"/>
            <a:r>
              <a:rPr lang="pt-BR" sz="1600" b="1" dirty="0"/>
              <a:t> dan Peran Inovasi Strategis</a:t>
            </a:r>
          </a:p>
          <a:p>
            <a:pPr algn="ctr"/>
            <a:r>
              <a:rPr lang="nb-NO" sz="1200" dirty="0"/>
              <a:t>(Senin, 15 September 2025, Semarang, Jawa Tengah)</a:t>
            </a:r>
            <a:endParaRPr lang="en-ID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3AA823-7BB1-4040-A2B1-B19A5C09FF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908" y="4494581"/>
            <a:ext cx="4734503" cy="5232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>
          <a:extLst>
            <a:ext uri="{FF2B5EF4-FFF2-40B4-BE49-F238E27FC236}">
              <a16:creationId xmlns:a16="http://schemas.microsoft.com/office/drawing/2014/main" id="{EEC94389-738D-9D7D-8170-250DDA71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50DEF910-21CB-8AC7-5287-05E707BBA497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6CDF0806-B5F1-28BC-0386-FAC322B696B6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C8DAC1AC-B5E3-543B-DCD0-F626066E11CB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60A81CAD-5946-40D1-399C-E7C8693DD788}"/>
              </a:ext>
            </a:extLst>
          </p:cNvPr>
          <p:cNvSpPr/>
          <p:nvPr/>
        </p:nvSpPr>
        <p:spPr>
          <a:xfrm rot="5399978" flipH="1">
            <a:off x="-294226" y="-1836075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070" name="Google Shape;3070;p71">
            <a:extLst>
              <a:ext uri="{FF2B5EF4-FFF2-40B4-BE49-F238E27FC236}">
                <a16:creationId xmlns:a16="http://schemas.microsoft.com/office/drawing/2014/main" id="{A965F1AB-FA46-DD7F-ADFF-7974658C349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504341" y="2153423"/>
            <a:ext cx="6495351" cy="1133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ID" sz="2000" dirty="0" err="1">
                <a:solidFill>
                  <a:schemeClr val="tx1"/>
                </a:solidFill>
              </a:rPr>
              <a:t>Teknologi</a:t>
            </a:r>
            <a:r>
              <a:rPr lang="en-ID" sz="2000" dirty="0">
                <a:solidFill>
                  <a:schemeClr val="tx1"/>
                </a:solidFill>
              </a:rPr>
              <a:t> = </a:t>
            </a:r>
            <a:r>
              <a:rPr lang="en-ID" sz="2000" dirty="0" err="1">
                <a:solidFill>
                  <a:schemeClr val="tx1"/>
                </a:solidFill>
              </a:rPr>
              <a:t>tantangan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sekaligus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peluang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n-ID" sz="20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ID" sz="2000" dirty="0" err="1">
                <a:solidFill>
                  <a:schemeClr val="tx1"/>
                </a:solidFill>
              </a:rPr>
              <a:t>Akuntansi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tetap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eksis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adaptasi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inovasi</a:t>
            </a:r>
            <a:r>
              <a:rPr lang="en-ID" sz="2000" dirty="0">
                <a:solidFill>
                  <a:schemeClr val="tx1"/>
                </a:solidFill>
              </a:rPr>
              <a:t>, &amp; </a:t>
            </a:r>
            <a:r>
              <a:rPr lang="en-ID" sz="2000" dirty="0" err="1">
                <a:solidFill>
                  <a:schemeClr val="tx1"/>
                </a:solidFill>
              </a:rPr>
              <a:t>integritas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n-ID" sz="20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ID" sz="2000" dirty="0" err="1">
                <a:solidFill>
                  <a:schemeClr val="tx1"/>
                </a:solidFill>
              </a:rPr>
              <a:t>Akuntan</a:t>
            </a:r>
            <a:r>
              <a:rPr lang="en-ID" sz="2000" dirty="0">
                <a:solidFill>
                  <a:schemeClr val="tx1"/>
                </a:solidFill>
              </a:rPr>
              <a:t> masa </a:t>
            </a:r>
            <a:r>
              <a:rPr lang="en-ID" sz="2000" dirty="0" err="1">
                <a:solidFill>
                  <a:schemeClr val="tx1"/>
                </a:solidFill>
              </a:rPr>
              <a:t>depan</a:t>
            </a:r>
            <a:r>
              <a:rPr lang="en-ID" sz="2000" dirty="0">
                <a:solidFill>
                  <a:schemeClr val="tx1"/>
                </a:solidFill>
              </a:rPr>
              <a:t>: Data-driven, tech-savvy, trusted advisor.</a:t>
            </a:r>
          </a:p>
        </p:txBody>
      </p:sp>
      <p:sp>
        <p:nvSpPr>
          <p:cNvPr id="3076" name="Google Shape;3076;p71">
            <a:extLst>
              <a:ext uri="{FF2B5EF4-FFF2-40B4-BE49-F238E27FC236}">
                <a16:creationId xmlns:a16="http://schemas.microsoft.com/office/drawing/2014/main" id="{74EE17D7-7F91-E295-F794-DA0FFC17E5F2}"/>
              </a:ext>
            </a:extLst>
          </p:cNvPr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F6B798-C393-995A-4AC0-AE33810C5F42}"/>
              </a:ext>
            </a:extLst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0" name="Google Shape;3080;p71">
            <a:extLst>
              <a:ext uri="{FF2B5EF4-FFF2-40B4-BE49-F238E27FC236}">
                <a16:creationId xmlns:a16="http://schemas.microsoft.com/office/drawing/2014/main" id="{332373FE-3BFE-22DF-CABD-024D9B51BD54}"/>
              </a:ext>
            </a:extLst>
          </p:cNvPr>
          <p:cNvSpPr/>
          <p:nvPr/>
        </p:nvSpPr>
        <p:spPr>
          <a:xfrm>
            <a:off x="4736475" y="4970986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71">
            <a:extLst>
              <a:ext uri="{FF2B5EF4-FFF2-40B4-BE49-F238E27FC236}">
                <a16:creationId xmlns:a16="http://schemas.microsoft.com/office/drawing/2014/main" id="{1C7A67DB-BFAB-A1E6-0B8F-7E5742E52D8C}"/>
              </a:ext>
            </a:extLst>
          </p:cNvPr>
          <p:cNvSpPr/>
          <p:nvPr/>
        </p:nvSpPr>
        <p:spPr>
          <a:xfrm>
            <a:off x="4835103" y="4970986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53AEAE-73FA-95E6-DE12-161FADE3769C}"/>
              </a:ext>
            </a:extLst>
          </p:cNvPr>
          <p:cNvSpPr/>
          <p:nvPr/>
        </p:nvSpPr>
        <p:spPr>
          <a:xfrm>
            <a:off x="4771950" y="49127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080;p71">
            <a:extLst>
              <a:ext uri="{FF2B5EF4-FFF2-40B4-BE49-F238E27FC236}">
                <a16:creationId xmlns:a16="http://schemas.microsoft.com/office/drawing/2014/main" id="{895E8217-AA4C-F635-3565-B2FC6957E89D}"/>
              </a:ext>
            </a:extLst>
          </p:cNvPr>
          <p:cNvSpPr/>
          <p:nvPr/>
        </p:nvSpPr>
        <p:spPr>
          <a:xfrm flipH="1">
            <a:off x="4228118" y="4983017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081;p71">
            <a:extLst>
              <a:ext uri="{FF2B5EF4-FFF2-40B4-BE49-F238E27FC236}">
                <a16:creationId xmlns:a16="http://schemas.microsoft.com/office/drawing/2014/main" id="{F33E790C-2DAD-B599-D117-9FCCC799FCA8}"/>
              </a:ext>
            </a:extLst>
          </p:cNvPr>
          <p:cNvSpPr/>
          <p:nvPr/>
        </p:nvSpPr>
        <p:spPr>
          <a:xfrm flipH="1">
            <a:off x="4129499" y="4983017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695;p59">
            <a:extLst>
              <a:ext uri="{FF2B5EF4-FFF2-40B4-BE49-F238E27FC236}">
                <a16:creationId xmlns:a16="http://schemas.microsoft.com/office/drawing/2014/main" id="{71EF7C04-44E6-255C-6FE2-01ADA8CDECB3}"/>
              </a:ext>
            </a:extLst>
          </p:cNvPr>
          <p:cNvSpPr txBox="1">
            <a:spLocks/>
          </p:cNvSpPr>
          <p:nvPr/>
        </p:nvSpPr>
        <p:spPr>
          <a:xfrm>
            <a:off x="767550" y="545782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US" sz="4000" dirty="0">
                <a:solidFill>
                  <a:srgbClr val="0C2054"/>
                </a:solidFill>
              </a:rPr>
              <a:t>PENUTUP</a:t>
            </a:r>
            <a:endParaRPr lang="en-ID" sz="4000" dirty="0">
              <a:solidFill>
                <a:srgbClr val="0C20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81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;p3">
            <a:extLst>
              <a:ext uri="{FF2B5EF4-FFF2-40B4-BE49-F238E27FC236}">
                <a16:creationId xmlns:a16="http://schemas.microsoft.com/office/drawing/2014/main" id="{5947CC65-D8A1-69AC-F922-08483730BFD8}"/>
              </a:ext>
            </a:extLst>
          </p:cNvPr>
          <p:cNvSpPr/>
          <p:nvPr/>
        </p:nvSpPr>
        <p:spPr>
          <a:xfrm rot="15876669">
            <a:off x="-5130489" y="1575690"/>
            <a:ext cx="9454879" cy="4010053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60">
            <a:hlinkClick r:id="rId3" action="ppaction://hlinksldjump"/>
          </p:cNvPr>
          <p:cNvSpPr/>
          <p:nvPr/>
        </p:nvSpPr>
        <p:spPr>
          <a:xfrm>
            <a:off x="7759975" y="3937775"/>
            <a:ext cx="670800" cy="670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60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1723;p60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1724;p60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1726;p60"/>
          <p:cNvSpPr/>
          <p:nvPr/>
        </p:nvSpPr>
        <p:spPr>
          <a:xfrm>
            <a:off x="4736475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1727;p60"/>
          <p:cNvSpPr/>
          <p:nvPr/>
        </p:nvSpPr>
        <p:spPr>
          <a:xfrm>
            <a:off x="4824140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1729;p60"/>
          <p:cNvSpPr/>
          <p:nvPr/>
        </p:nvSpPr>
        <p:spPr>
          <a:xfrm flipH="1">
            <a:off x="4290732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1730;p60"/>
          <p:cNvSpPr/>
          <p:nvPr/>
        </p:nvSpPr>
        <p:spPr>
          <a:xfrm flipH="1">
            <a:off x="4203075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60"/>
          <p:cNvSpPr/>
          <p:nvPr/>
        </p:nvSpPr>
        <p:spPr>
          <a:xfrm>
            <a:off x="7993326" y="4190286"/>
            <a:ext cx="200982" cy="207048"/>
          </a:xfrm>
          <a:custGeom>
            <a:avLst/>
            <a:gdLst/>
            <a:ahLst/>
            <a:cxnLst/>
            <a:rect l="l" t="t" r="r" b="b"/>
            <a:pathLst>
              <a:path w="169605" h="174724" extrusionOk="0">
                <a:moveTo>
                  <a:pt x="87327" y="0"/>
                </a:moveTo>
                <a:lnTo>
                  <a:pt x="1" y="73147"/>
                </a:lnTo>
                <a:lnTo>
                  <a:pt x="1" y="169432"/>
                </a:lnTo>
                <a:lnTo>
                  <a:pt x="1" y="169674"/>
                </a:lnTo>
                <a:lnTo>
                  <a:pt x="35" y="170262"/>
                </a:lnTo>
                <a:lnTo>
                  <a:pt x="105" y="170677"/>
                </a:lnTo>
                <a:lnTo>
                  <a:pt x="208" y="171126"/>
                </a:lnTo>
                <a:lnTo>
                  <a:pt x="347" y="171576"/>
                </a:lnTo>
                <a:lnTo>
                  <a:pt x="554" y="172095"/>
                </a:lnTo>
                <a:lnTo>
                  <a:pt x="796" y="172579"/>
                </a:lnTo>
                <a:lnTo>
                  <a:pt x="1142" y="173063"/>
                </a:lnTo>
                <a:lnTo>
                  <a:pt x="1315" y="173270"/>
                </a:lnTo>
                <a:lnTo>
                  <a:pt x="1523" y="173513"/>
                </a:lnTo>
                <a:lnTo>
                  <a:pt x="1765" y="173720"/>
                </a:lnTo>
                <a:lnTo>
                  <a:pt x="2007" y="173893"/>
                </a:lnTo>
                <a:lnTo>
                  <a:pt x="2283" y="174100"/>
                </a:lnTo>
                <a:lnTo>
                  <a:pt x="2595" y="174239"/>
                </a:lnTo>
                <a:lnTo>
                  <a:pt x="2906" y="174377"/>
                </a:lnTo>
                <a:lnTo>
                  <a:pt x="3252" y="174515"/>
                </a:lnTo>
                <a:lnTo>
                  <a:pt x="3632" y="174585"/>
                </a:lnTo>
                <a:lnTo>
                  <a:pt x="4047" y="174688"/>
                </a:lnTo>
                <a:lnTo>
                  <a:pt x="4497" y="174723"/>
                </a:lnTo>
                <a:lnTo>
                  <a:pt x="4946" y="174723"/>
                </a:lnTo>
                <a:lnTo>
                  <a:pt x="64571" y="174654"/>
                </a:lnTo>
                <a:lnTo>
                  <a:pt x="65850" y="174654"/>
                </a:lnTo>
                <a:lnTo>
                  <a:pt x="65850" y="120183"/>
                </a:lnTo>
                <a:lnTo>
                  <a:pt x="104966" y="120183"/>
                </a:lnTo>
                <a:lnTo>
                  <a:pt x="104966" y="174515"/>
                </a:lnTo>
                <a:lnTo>
                  <a:pt x="163898" y="174515"/>
                </a:lnTo>
                <a:lnTo>
                  <a:pt x="164452" y="174446"/>
                </a:lnTo>
                <a:lnTo>
                  <a:pt x="165005" y="174377"/>
                </a:lnTo>
                <a:lnTo>
                  <a:pt x="165489" y="174239"/>
                </a:lnTo>
                <a:lnTo>
                  <a:pt x="165939" y="174100"/>
                </a:lnTo>
                <a:lnTo>
                  <a:pt x="166354" y="173928"/>
                </a:lnTo>
                <a:lnTo>
                  <a:pt x="166734" y="173720"/>
                </a:lnTo>
                <a:lnTo>
                  <a:pt x="167080" y="173478"/>
                </a:lnTo>
                <a:lnTo>
                  <a:pt x="167391" y="173270"/>
                </a:lnTo>
                <a:lnTo>
                  <a:pt x="167703" y="172994"/>
                </a:lnTo>
                <a:lnTo>
                  <a:pt x="167945" y="172717"/>
                </a:lnTo>
                <a:lnTo>
                  <a:pt x="168187" y="172440"/>
                </a:lnTo>
                <a:lnTo>
                  <a:pt x="168429" y="172129"/>
                </a:lnTo>
                <a:lnTo>
                  <a:pt x="168602" y="171852"/>
                </a:lnTo>
                <a:lnTo>
                  <a:pt x="168913" y="171230"/>
                </a:lnTo>
                <a:lnTo>
                  <a:pt x="169155" y="170607"/>
                </a:lnTo>
                <a:lnTo>
                  <a:pt x="169363" y="170019"/>
                </a:lnTo>
                <a:lnTo>
                  <a:pt x="169466" y="169466"/>
                </a:lnTo>
                <a:lnTo>
                  <a:pt x="169536" y="168982"/>
                </a:lnTo>
                <a:lnTo>
                  <a:pt x="169570" y="168532"/>
                </a:lnTo>
                <a:lnTo>
                  <a:pt x="169605" y="168221"/>
                </a:lnTo>
                <a:lnTo>
                  <a:pt x="169605" y="167944"/>
                </a:lnTo>
                <a:lnTo>
                  <a:pt x="169605" y="73147"/>
                </a:lnTo>
                <a:lnTo>
                  <a:pt x="8732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1733;p60"/>
          <p:cNvSpPr/>
          <p:nvPr/>
        </p:nvSpPr>
        <p:spPr>
          <a:xfrm>
            <a:off x="7955213" y="4149016"/>
            <a:ext cx="280324" cy="132663"/>
          </a:xfrm>
          <a:custGeom>
            <a:avLst/>
            <a:gdLst/>
            <a:ahLst/>
            <a:cxnLst/>
            <a:rect l="l" t="t" r="r" b="b"/>
            <a:pathLst>
              <a:path w="236560" h="111952" extrusionOk="0">
                <a:moveTo>
                  <a:pt x="120217" y="0"/>
                </a:moveTo>
                <a:lnTo>
                  <a:pt x="0" y="105864"/>
                </a:lnTo>
                <a:lnTo>
                  <a:pt x="104" y="106003"/>
                </a:lnTo>
                <a:lnTo>
                  <a:pt x="346" y="106418"/>
                </a:lnTo>
                <a:lnTo>
                  <a:pt x="795" y="107040"/>
                </a:lnTo>
                <a:lnTo>
                  <a:pt x="1418" y="107801"/>
                </a:lnTo>
                <a:lnTo>
                  <a:pt x="1798" y="108216"/>
                </a:lnTo>
                <a:lnTo>
                  <a:pt x="2213" y="108631"/>
                </a:lnTo>
                <a:lnTo>
                  <a:pt x="2698" y="109046"/>
                </a:lnTo>
                <a:lnTo>
                  <a:pt x="3216" y="109461"/>
                </a:lnTo>
                <a:lnTo>
                  <a:pt x="3770" y="109876"/>
                </a:lnTo>
                <a:lnTo>
                  <a:pt x="4358" y="110291"/>
                </a:lnTo>
                <a:lnTo>
                  <a:pt x="5015" y="110672"/>
                </a:lnTo>
                <a:lnTo>
                  <a:pt x="5741" y="110983"/>
                </a:lnTo>
                <a:lnTo>
                  <a:pt x="6467" y="111294"/>
                </a:lnTo>
                <a:lnTo>
                  <a:pt x="7263" y="111536"/>
                </a:lnTo>
                <a:lnTo>
                  <a:pt x="8127" y="111744"/>
                </a:lnTo>
                <a:lnTo>
                  <a:pt x="9027" y="111882"/>
                </a:lnTo>
                <a:lnTo>
                  <a:pt x="9960" y="111951"/>
                </a:lnTo>
                <a:lnTo>
                  <a:pt x="10963" y="111917"/>
                </a:lnTo>
                <a:lnTo>
                  <a:pt x="11482" y="111882"/>
                </a:lnTo>
                <a:lnTo>
                  <a:pt x="12001" y="111848"/>
                </a:lnTo>
                <a:lnTo>
                  <a:pt x="12520" y="111744"/>
                </a:lnTo>
                <a:lnTo>
                  <a:pt x="13073" y="111640"/>
                </a:lnTo>
                <a:lnTo>
                  <a:pt x="13661" y="111502"/>
                </a:lnTo>
                <a:lnTo>
                  <a:pt x="14214" y="111363"/>
                </a:lnTo>
                <a:lnTo>
                  <a:pt x="14802" y="111156"/>
                </a:lnTo>
                <a:lnTo>
                  <a:pt x="15425" y="110948"/>
                </a:lnTo>
                <a:lnTo>
                  <a:pt x="16013" y="110706"/>
                </a:lnTo>
                <a:lnTo>
                  <a:pt x="16635" y="110430"/>
                </a:lnTo>
                <a:lnTo>
                  <a:pt x="17292" y="110118"/>
                </a:lnTo>
                <a:lnTo>
                  <a:pt x="17950" y="109807"/>
                </a:lnTo>
                <a:lnTo>
                  <a:pt x="18607" y="109427"/>
                </a:lnTo>
                <a:lnTo>
                  <a:pt x="19264" y="109012"/>
                </a:lnTo>
                <a:lnTo>
                  <a:pt x="19955" y="108597"/>
                </a:lnTo>
                <a:lnTo>
                  <a:pt x="20682" y="108112"/>
                </a:lnTo>
                <a:lnTo>
                  <a:pt x="21373" y="107628"/>
                </a:lnTo>
                <a:lnTo>
                  <a:pt x="22100" y="107075"/>
                </a:lnTo>
                <a:lnTo>
                  <a:pt x="22861" y="106487"/>
                </a:lnTo>
                <a:lnTo>
                  <a:pt x="23587" y="105864"/>
                </a:lnTo>
                <a:lnTo>
                  <a:pt x="120217" y="24140"/>
                </a:lnTo>
                <a:lnTo>
                  <a:pt x="210829" y="105346"/>
                </a:lnTo>
                <a:lnTo>
                  <a:pt x="211694" y="105968"/>
                </a:lnTo>
                <a:lnTo>
                  <a:pt x="212558" y="106556"/>
                </a:lnTo>
                <a:lnTo>
                  <a:pt x="213388" y="107075"/>
                </a:lnTo>
                <a:lnTo>
                  <a:pt x="214184" y="107594"/>
                </a:lnTo>
                <a:lnTo>
                  <a:pt x="215014" y="108043"/>
                </a:lnTo>
                <a:lnTo>
                  <a:pt x="215775" y="108458"/>
                </a:lnTo>
                <a:lnTo>
                  <a:pt x="216570" y="108873"/>
                </a:lnTo>
                <a:lnTo>
                  <a:pt x="217296" y="109219"/>
                </a:lnTo>
                <a:lnTo>
                  <a:pt x="218057" y="109565"/>
                </a:lnTo>
                <a:lnTo>
                  <a:pt x="218749" y="109876"/>
                </a:lnTo>
                <a:lnTo>
                  <a:pt x="219475" y="110118"/>
                </a:lnTo>
                <a:lnTo>
                  <a:pt x="220167" y="110360"/>
                </a:lnTo>
                <a:lnTo>
                  <a:pt x="220824" y="110568"/>
                </a:lnTo>
                <a:lnTo>
                  <a:pt x="221481" y="110775"/>
                </a:lnTo>
                <a:lnTo>
                  <a:pt x="222104" y="110914"/>
                </a:lnTo>
                <a:lnTo>
                  <a:pt x="222761" y="111052"/>
                </a:lnTo>
                <a:lnTo>
                  <a:pt x="223349" y="111156"/>
                </a:lnTo>
                <a:lnTo>
                  <a:pt x="223937" y="111225"/>
                </a:lnTo>
                <a:lnTo>
                  <a:pt x="224524" y="111294"/>
                </a:lnTo>
                <a:lnTo>
                  <a:pt x="225078" y="111329"/>
                </a:lnTo>
                <a:lnTo>
                  <a:pt x="226185" y="111363"/>
                </a:lnTo>
                <a:lnTo>
                  <a:pt x="227188" y="111294"/>
                </a:lnTo>
                <a:lnTo>
                  <a:pt x="228156" y="111156"/>
                </a:lnTo>
                <a:lnTo>
                  <a:pt x="229055" y="110948"/>
                </a:lnTo>
                <a:lnTo>
                  <a:pt x="229920" y="110706"/>
                </a:lnTo>
                <a:lnTo>
                  <a:pt x="230715" y="110430"/>
                </a:lnTo>
                <a:lnTo>
                  <a:pt x="231441" y="110084"/>
                </a:lnTo>
                <a:lnTo>
                  <a:pt x="232133" y="109703"/>
                </a:lnTo>
                <a:lnTo>
                  <a:pt x="232756" y="109323"/>
                </a:lnTo>
                <a:lnTo>
                  <a:pt x="233344" y="108908"/>
                </a:lnTo>
                <a:lnTo>
                  <a:pt x="233862" y="108493"/>
                </a:lnTo>
                <a:lnTo>
                  <a:pt x="234347" y="108078"/>
                </a:lnTo>
                <a:lnTo>
                  <a:pt x="234796" y="107663"/>
                </a:lnTo>
                <a:lnTo>
                  <a:pt x="235177" y="107248"/>
                </a:lnTo>
                <a:lnTo>
                  <a:pt x="235765" y="106522"/>
                </a:lnTo>
                <a:lnTo>
                  <a:pt x="236214" y="105899"/>
                </a:lnTo>
                <a:lnTo>
                  <a:pt x="236456" y="105519"/>
                </a:lnTo>
                <a:lnTo>
                  <a:pt x="236560" y="105346"/>
                </a:lnTo>
                <a:lnTo>
                  <a:pt x="1202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4098;p92">
            <a:extLst>
              <a:ext uri="{FF2B5EF4-FFF2-40B4-BE49-F238E27FC236}">
                <a16:creationId xmlns:a16="http://schemas.microsoft.com/office/drawing/2014/main" id="{700F803B-CF5E-4FA4-4304-F1E909F78967}"/>
              </a:ext>
            </a:extLst>
          </p:cNvPr>
          <p:cNvSpPr txBox="1">
            <a:spLocks/>
          </p:cNvSpPr>
          <p:nvPr/>
        </p:nvSpPr>
        <p:spPr>
          <a:xfrm>
            <a:off x="2454157" y="2089050"/>
            <a:ext cx="4739965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US" sz="4400" dirty="0" err="1">
                <a:solidFill>
                  <a:srgbClr val="0C2054"/>
                </a:solidFill>
              </a:rPr>
              <a:t>Terima</a:t>
            </a:r>
            <a:r>
              <a:rPr lang="en-US" sz="4400" dirty="0">
                <a:solidFill>
                  <a:srgbClr val="0C2054"/>
                </a:solidFill>
              </a:rPr>
              <a:t> Kasih</a:t>
            </a:r>
            <a:endParaRPr lang="en-ID" sz="4400" dirty="0">
              <a:solidFill>
                <a:srgbClr val="0C205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409726" y="1653225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2000" dirty="0">
                <a:solidFill>
                  <a:schemeClr val="tx1"/>
                </a:solidFill>
              </a:rPr>
              <a:t>Perkembangan era Society 5.0 &amp; Revolusi Industri 4.0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Teknologi: AI, Big Data, Blockchain, Robotic Process Automation</a:t>
            </a:r>
            <a:r>
              <a:rPr lang="en-US" sz="2000" dirty="0">
                <a:solidFill>
                  <a:schemeClr val="tx1"/>
                </a:solidFill>
              </a:rPr>
              <a:t> (RPA)</a:t>
            </a:r>
            <a:r>
              <a:rPr lang="id-ID" sz="2000" dirty="0">
                <a:solidFill>
                  <a:schemeClr val="tx1"/>
                </a:solidFill>
              </a:rPr>
              <a:t>, Cloud Computing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Dampak langsung pada profesi akuntansi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Pertanyaan: Apakah akuntansi tergantikan atau bertransformasi?</a:t>
            </a: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576103" y="151399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>
                <a:solidFill>
                  <a:srgbClr val="0C2054"/>
                </a:solidFill>
              </a:rPr>
              <a:t>Latar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Belakang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8724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47241" y="-2667457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>
                <a:solidFill>
                  <a:schemeClr val="lt1"/>
                </a:solidFill>
              </a:rPr>
              <a:t>Governance (Tata Kelola): Aspek tata kelola perusahaan yang baik, meliputi transparansi, integritas dalam pengambilan keputusan, kepatuhan hukum, hak-hak pemegang saham, dan etika bisnis agar perusahaan dikelola secara bertanggung jawab dan berkelanjutan.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82" name="Google Shape;1682;p59"/>
          <p:cNvSpPr/>
          <p:nvPr/>
        </p:nvSpPr>
        <p:spPr>
          <a:xfrm>
            <a:off x="283597" y="2658520"/>
            <a:ext cx="1661204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1958301" y="1441499"/>
            <a:ext cx="6493143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en-ID" sz="2000" dirty="0" err="1"/>
              <a:t>Pencatat</a:t>
            </a:r>
            <a:r>
              <a:rPr lang="en-ID" sz="2000" dirty="0"/>
              <a:t> </a:t>
            </a:r>
            <a:r>
              <a:rPr lang="en-ID" sz="2000" dirty="0" err="1"/>
              <a:t>transaksi</a:t>
            </a:r>
            <a:r>
              <a:rPr lang="en-ID" sz="2000" dirty="0"/>
              <a:t> &amp; </a:t>
            </a:r>
            <a:r>
              <a:rPr lang="en-ID" sz="2000" dirty="0" err="1"/>
              <a:t>penyusun</a:t>
            </a:r>
            <a:r>
              <a:rPr lang="en-ID" sz="2000" dirty="0"/>
              <a:t> </a:t>
            </a:r>
            <a:r>
              <a:rPr lang="en-ID" sz="2000" dirty="0" err="1"/>
              <a:t>laporan</a:t>
            </a:r>
            <a:r>
              <a:rPr lang="id-ID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87" name="Google Shape;1687;p59"/>
          <p:cNvSpPr txBox="1">
            <a:spLocks noGrp="1"/>
          </p:cNvSpPr>
          <p:nvPr>
            <p:ph type="title" idx="4294967295"/>
          </p:nvPr>
        </p:nvSpPr>
        <p:spPr>
          <a:xfrm>
            <a:off x="186347" y="2722190"/>
            <a:ext cx="1919444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uFill>
                  <a:noFill/>
                </a:uFill>
              </a:rPr>
              <a:t>Present</a:t>
            </a:r>
            <a:endParaRPr sz="2800" dirty="0"/>
          </a:p>
        </p:txBody>
      </p:sp>
      <p:sp>
        <p:nvSpPr>
          <p:cNvPr id="1688" name="Google Shape;1688;p59"/>
          <p:cNvSpPr txBox="1">
            <a:spLocks noGrp="1"/>
          </p:cNvSpPr>
          <p:nvPr>
            <p:ph type="subTitle" idx="4294967295"/>
          </p:nvPr>
        </p:nvSpPr>
        <p:spPr>
          <a:xfrm>
            <a:off x="1944801" y="2753009"/>
            <a:ext cx="6400546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en-ID" sz="2000" dirty="0" err="1"/>
              <a:t>Analis</a:t>
            </a:r>
            <a:r>
              <a:rPr lang="en-ID" sz="2000" dirty="0"/>
              <a:t>, </a:t>
            </a:r>
            <a:r>
              <a:rPr lang="en-ID" sz="2000" dirty="0" err="1"/>
              <a:t>konsultan</a:t>
            </a:r>
            <a:r>
              <a:rPr lang="en-ID" sz="2000" dirty="0"/>
              <a:t> </a:t>
            </a:r>
            <a:r>
              <a:rPr lang="en-ID" sz="2000" dirty="0" err="1"/>
              <a:t>strategis</a:t>
            </a:r>
            <a:r>
              <a:rPr lang="en-ID" sz="2000" dirty="0"/>
              <a:t>, </a:t>
            </a:r>
            <a:r>
              <a:rPr lang="en-ID" sz="2000" dirty="0" err="1"/>
              <a:t>pengelola</a:t>
            </a:r>
            <a:r>
              <a:rPr lang="en-ID" sz="2000" dirty="0"/>
              <a:t> data.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6" name="Google Shape;1696;p59"/>
          <p:cNvSpPr/>
          <p:nvPr/>
        </p:nvSpPr>
        <p:spPr>
          <a:xfrm>
            <a:off x="256596" y="1349050"/>
            <a:ext cx="1688205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7" name="Google Shape;1697;p59"/>
          <p:cNvSpPr txBox="1">
            <a:spLocks noGrp="1"/>
          </p:cNvSpPr>
          <p:nvPr>
            <p:ph type="title" idx="4294967295"/>
          </p:nvPr>
        </p:nvSpPr>
        <p:spPr>
          <a:xfrm>
            <a:off x="243096" y="1428777"/>
            <a:ext cx="1688205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uFill>
                  <a:noFill/>
                </a:uFill>
              </a:rPr>
              <a:t>Past</a:t>
            </a:r>
            <a:endParaRPr sz="2800" dirty="0"/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57387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>
                <a:solidFill>
                  <a:srgbClr val="0C2054"/>
                </a:solidFill>
              </a:rPr>
              <a:t>Perubahan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Paradigma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Akuntan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15" name="Google Shape;1682;p59">
            <a:extLst>
              <a:ext uri="{FF2B5EF4-FFF2-40B4-BE49-F238E27FC236}">
                <a16:creationId xmlns:a16="http://schemas.microsoft.com/office/drawing/2014/main" id="{5C69960C-B2A0-4648-9F14-8E317DC04231}"/>
              </a:ext>
            </a:extLst>
          </p:cNvPr>
          <p:cNvSpPr/>
          <p:nvPr/>
        </p:nvSpPr>
        <p:spPr>
          <a:xfrm>
            <a:off x="320032" y="3859700"/>
            <a:ext cx="1652074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687;p59">
            <a:extLst>
              <a:ext uri="{FF2B5EF4-FFF2-40B4-BE49-F238E27FC236}">
                <a16:creationId xmlns:a16="http://schemas.microsoft.com/office/drawing/2014/main" id="{9897F6BA-F464-432D-AA0E-3CB1EB125E40}"/>
              </a:ext>
            </a:extLst>
          </p:cNvPr>
          <p:cNvSpPr txBox="1">
            <a:spLocks/>
          </p:cNvSpPr>
          <p:nvPr/>
        </p:nvSpPr>
        <p:spPr>
          <a:xfrm>
            <a:off x="279227" y="3952030"/>
            <a:ext cx="1652074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sz="2800" dirty="0">
                <a:uFill>
                  <a:noFill/>
                </a:uFill>
              </a:rPr>
              <a:t>Future</a:t>
            </a:r>
            <a:endParaRPr lang="en-ID" sz="2800" dirty="0"/>
          </a:p>
        </p:txBody>
      </p:sp>
      <p:sp>
        <p:nvSpPr>
          <p:cNvPr id="117" name="Google Shape;1688;p59">
            <a:extLst>
              <a:ext uri="{FF2B5EF4-FFF2-40B4-BE49-F238E27FC236}">
                <a16:creationId xmlns:a16="http://schemas.microsoft.com/office/drawing/2014/main" id="{D520210D-4FD7-4571-9572-02A628F408BA}"/>
              </a:ext>
            </a:extLst>
          </p:cNvPr>
          <p:cNvSpPr txBox="1">
            <a:spLocks/>
          </p:cNvSpPr>
          <p:nvPr/>
        </p:nvSpPr>
        <p:spPr>
          <a:xfrm>
            <a:off x="1931301" y="4009290"/>
            <a:ext cx="6783102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139700" indent="0">
              <a:buFont typeface="Poppins"/>
              <a:buNone/>
            </a:pPr>
            <a:r>
              <a:rPr lang="en-ID" sz="2000" dirty="0"/>
              <a:t>Navigator </a:t>
            </a:r>
            <a:r>
              <a:rPr lang="en-ID" sz="2000" dirty="0" err="1"/>
              <a:t>bisnis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literasi</a:t>
            </a:r>
            <a:r>
              <a:rPr lang="en-ID" sz="2000" dirty="0"/>
              <a:t> </a:t>
            </a:r>
            <a:r>
              <a:rPr lang="en-ID" sz="2000" dirty="0" err="1"/>
              <a:t>teknologi</a:t>
            </a:r>
            <a:r>
              <a:rPr lang="en-ID" sz="2000" dirty="0"/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448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1087770" y="614138"/>
            <a:ext cx="8157302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>
                <a:solidFill>
                  <a:srgbClr val="0C2054"/>
                </a:solidFill>
              </a:rPr>
              <a:t>Tantangan</a:t>
            </a:r>
            <a:r>
              <a:rPr lang="en-ID" dirty="0">
                <a:solidFill>
                  <a:srgbClr val="0C2054"/>
                </a:solidFill>
              </a:rPr>
              <a:t> 1: </a:t>
            </a:r>
            <a:r>
              <a:rPr lang="en-ID" dirty="0" err="1">
                <a:solidFill>
                  <a:srgbClr val="0C2054"/>
                </a:solidFill>
              </a:rPr>
              <a:t>Otomatisasi</a:t>
            </a:r>
            <a:r>
              <a:rPr lang="en-ID" dirty="0">
                <a:solidFill>
                  <a:srgbClr val="0C2054"/>
                </a:solidFill>
              </a:rPr>
              <a:t> &amp; AI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3E84C10-A2C9-4CC0-B46A-3A962E02A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70" y="1484338"/>
            <a:ext cx="759324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Robotic Process Automation &amp; AI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menggantikan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tugas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(entry,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rekonsiliasi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hilangnya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pekerjaan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tradisional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Solusi: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upskilling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forecasting, decision support.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2078792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2000" dirty="0">
                <a:solidFill>
                  <a:schemeClr val="tx1"/>
                </a:solidFill>
              </a:rPr>
              <a:t>Transaksi real-time, volume data massif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Konsep Triple Entry Accounting (Blockchain)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Tantangan: validasi, integrasi sistem, biaya adopsi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944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>
                <a:solidFill>
                  <a:srgbClr val="0C2054"/>
                </a:solidFill>
              </a:rPr>
              <a:t>Tantangan</a:t>
            </a:r>
            <a:r>
              <a:rPr lang="en-ID" dirty="0">
                <a:solidFill>
                  <a:srgbClr val="0C2054"/>
                </a:solidFill>
              </a:rPr>
              <a:t> 2: </a:t>
            </a:r>
            <a:br>
              <a:rPr lang="en-ID" dirty="0">
                <a:solidFill>
                  <a:srgbClr val="0C2054"/>
                </a:solidFill>
              </a:rPr>
            </a:br>
            <a:r>
              <a:rPr lang="en-ID" dirty="0">
                <a:solidFill>
                  <a:srgbClr val="0C2054"/>
                </a:solidFill>
              </a:rPr>
              <a:t>Big Data &amp; Blockchain</a:t>
            </a: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4201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F1DA4FC0-A43E-90F0-EB7A-1A3FF4ABF6C6}"/>
              </a:ext>
            </a:extLst>
          </p:cNvPr>
          <p:cNvSpPr/>
          <p:nvPr/>
        </p:nvSpPr>
        <p:spPr>
          <a:xfrm rot="-5581004">
            <a:off x="4260655" y="-1252273"/>
            <a:ext cx="3989378" cy="6332504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65280514-A1F7-1142-E646-A4E74A042239}"/>
              </a:ext>
            </a:extLst>
          </p:cNvPr>
          <p:cNvSpPr/>
          <p:nvPr/>
        </p:nvSpPr>
        <p:spPr>
          <a:xfrm rot="-5710370">
            <a:off x="-1101490" y="-1838519"/>
            <a:ext cx="9258315" cy="10440453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>
              <a:solidFill>
                <a:schemeClr val="lt1"/>
              </a:solidFill>
            </a:endParaRPr>
          </a:p>
        </p:txBody>
      </p:sp>
      <p:sp>
        <p:nvSpPr>
          <p:cNvPr id="1663" name="Google Shape;1663;p58"/>
          <p:cNvSpPr txBox="1">
            <a:spLocks noGrp="1"/>
          </p:cNvSpPr>
          <p:nvPr>
            <p:ph type="title" idx="4294967295"/>
          </p:nvPr>
        </p:nvSpPr>
        <p:spPr>
          <a:xfrm>
            <a:off x="234150" y="571889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err="1">
                <a:solidFill>
                  <a:srgbClr val="0C2054"/>
                </a:solidFill>
              </a:rPr>
              <a:t>Tantangan</a:t>
            </a:r>
            <a:r>
              <a:rPr lang="en-US" sz="3600" dirty="0">
                <a:solidFill>
                  <a:srgbClr val="0C2054"/>
                </a:solidFill>
              </a:rPr>
              <a:t> 3: </a:t>
            </a:r>
            <a:br>
              <a:rPr lang="en-US" sz="3600" dirty="0">
                <a:solidFill>
                  <a:srgbClr val="0C2054"/>
                </a:solidFill>
              </a:rPr>
            </a:br>
            <a:r>
              <a:rPr lang="en-US" sz="3600" dirty="0">
                <a:solidFill>
                  <a:srgbClr val="0C2054"/>
                </a:solidFill>
              </a:rPr>
              <a:t>Etika &amp; </a:t>
            </a:r>
            <a:r>
              <a:rPr lang="en-US" sz="3600" dirty="0" err="1">
                <a:solidFill>
                  <a:srgbClr val="0C2054"/>
                </a:solidFill>
              </a:rPr>
              <a:t>Keamanan</a:t>
            </a:r>
            <a:r>
              <a:rPr lang="en-US" sz="3600" dirty="0">
                <a:solidFill>
                  <a:srgbClr val="0C2054"/>
                </a:solidFill>
              </a:rPr>
              <a:t> Data</a:t>
            </a:r>
            <a:endParaRPr sz="3600" dirty="0">
              <a:solidFill>
                <a:srgbClr val="0C2054"/>
              </a:solidFill>
            </a:endParaRPr>
          </a:p>
        </p:txBody>
      </p:sp>
      <p:sp>
        <p:nvSpPr>
          <p:cNvPr id="1666" name="Google Shape;1666;p58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58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685;p59">
            <a:extLst>
              <a:ext uri="{FF2B5EF4-FFF2-40B4-BE49-F238E27FC236}">
                <a16:creationId xmlns:a16="http://schemas.microsoft.com/office/drawing/2014/main" id="{EC6DAD9E-F7A9-4ED9-879C-11C4D0D3D5E2}"/>
              </a:ext>
            </a:extLst>
          </p:cNvPr>
          <p:cNvSpPr txBox="1">
            <a:spLocks/>
          </p:cNvSpPr>
          <p:nvPr/>
        </p:nvSpPr>
        <p:spPr>
          <a:xfrm>
            <a:off x="0" y="1873157"/>
            <a:ext cx="8324545" cy="1677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id-ID" sz="2000" dirty="0">
                <a:solidFill>
                  <a:schemeClr val="tx1"/>
                </a:solidFill>
              </a:rPr>
              <a:t>Risiko cybercrime, manipulasi data, hacking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Kepercayaan publik pada laporan keuangan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Akuntan berperan sebagai penjaga integritas &amp; trust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d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9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416097" y="2573920"/>
            <a:ext cx="7868223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2000" dirty="0">
                <a:solidFill>
                  <a:schemeClr val="tx1"/>
                </a:solidFill>
              </a:rPr>
              <a:t>Gap antara akuntan konvensional vs digital skills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Kompetensi baru: Data Analytics, ERP, Cloud, AI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Perlu pendidikan &amp; sertifikasi yang relevan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7" y="367936"/>
            <a:ext cx="7038000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ID" dirty="0" err="1">
                <a:solidFill>
                  <a:srgbClr val="0C2054"/>
                </a:solidFill>
              </a:rPr>
              <a:t>Tantangan</a:t>
            </a:r>
            <a:r>
              <a:rPr lang="en-ID" dirty="0">
                <a:solidFill>
                  <a:srgbClr val="0C2054"/>
                </a:solidFill>
              </a:rPr>
              <a:t> 4:</a:t>
            </a:r>
          </a:p>
          <a:p>
            <a:r>
              <a:rPr lang="en-ID" dirty="0" err="1">
                <a:solidFill>
                  <a:srgbClr val="0C2054"/>
                </a:solidFill>
              </a:rPr>
              <a:t>Kesenjangan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Ketrampilan</a:t>
            </a:r>
            <a:endParaRPr lang="en-ID" dirty="0">
              <a:solidFill>
                <a:srgbClr val="0C20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3067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685245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401430" y="1884967"/>
            <a:ext cx="7553768" cy="158518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2000" dirty="0">
                <a:solidFill>
                  <a:schemeClr val="tx1"/>
                </a:solidFill>
              </a:rPr>
              <a:t>Digital tools → efisiensi &amp; akurasi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Real-time auditing &amp; reporting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ESG &amp; Sustainability Reporting berbasis teknologi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id-ID" sz="2000" dirty="0">
                <a:solidFill>
                  <a:schemeClr val="tx1"/>
                </a:solidFill>
              </a:rPr>
              <a:t>Akuntansi lebih strategis &amp; bernilai tambah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id-ID" sz="20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426379" y="695276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C2054"/>
                </a:solidFill>
              </a:rPr>
              <a:t>Peluang di balik Tantangan</a:t>
            </a:r>
            <a:endParaRPr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59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948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1504341" y="607228"/>
            <a:ext cx="741336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ID" dirty="0">
                <a:solidFill>
                  <a:srgbClr val="0C2054"/>
                </a:solidFill>
              </a:rPr>
              <a:t>Strategi </a:t>
            </a:r>
            <a:r>
              <a:rPr lang="en-ID" dirty="0" err="1">
                <a:solidFill>
                  <a:srgbClr val="0C2054"/>
                </a:solidFill>
              </a:rPr>
              <a:t>Adaptasi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3E84C10-A2C9-4CC0-B46A-3A962E02A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507" y="1553830"/>
            <a:ext cx="674829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Upskilling &amp; Reskilling (Data analytics, BI tools).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Kolaborasi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disiplin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(IT,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bisnis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hukum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Penerapan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digital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Inovasi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menjaga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relevansi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12431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ternational Banking Day XL by Slidesgo">
  <a:themeElements>
    <a:clrScheme name="Simple Light">
      <a:dk1>
        <a:srgbClr val="191919"/>
      </a:dk1>
      <a:lt1>
        <a:srgbClr val="FFFFFF"/>
      </a:lt1>
      <a:dk2>
        <a:srgbClr val="0C2054"/>
      </a:dk2>
      <a:lt2>
        <a:srgbClr val="CCCCCC"/>
      </a:lt2>
      <a:accent1>
        <a:srgbClr val="EFEFEF"/>
      </a:accent1>
      <a:accent2>
        <a:srgbClr val="DC9526"/>
      </a:accent2>
      <a:accent3>
        <a:srgbClr val="F3AC3D"/>
      </a:accent3>
      <a:accent4>
        <a:srgbClr val="263238"/>
      </a:accent4>
      <a:accent5>
        <a:srgbClr val="999999"/>
      </a:accent5>
      <a:accent6>
        <a:srgbClr val="666666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735</Words>
  <Application>Microsoft Office PowerPoint</Application>
  <PresentationFormat>On-screen Show (16:9)</PresentationFormat>
  <Paragraphs>84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Montserrat ExtraBold</vt:lpstr>
      <vt:lpstr>Arial</vt:lpstr>
      <vt:lpstr>Poppins</vt:lpstr>
      <vt:lpstr>International Banking Day XL by Slidesgo</vt:lpstr>
      <vt:lpstr>PowerPoint Presentation</vt:lpstr>
      <vt:lpstr>Latar Belakang</vt:lpstr>
      <vt:lpstr>Present</vt:lpstr>
      <vt:lpstr>PowerPoint Presentation</vt:lpstr>
      <vt:lpstr>Tantangan 2:  Big Data &amp; Blockchain</vt:lpstr>
      <vt:lpstr>Tantangan 3:  Etika &amp; Keamanan Data</vt:lpstr>
      <vt:lpstr>PowerPoint Presentation</vt:lpstr>
      <vt:lpstr>Peluang di balik Tantangan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amir indrabudiman</cp:lastModifiedBy>
  <cp:revision>44</cp:revision>
  <dcterms:modified xsi:type="dcterms:W3CDTF">2025-09-15T04:20:08Z</dcterms:modified>
</cp:coreProperties>
</file>