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7" r:id="rId4"/>
    <p:sldId id="280" r:id="rId5"/>
    <p:sldId id="278" r:id="rId6"/>
    <p:sldId id="281" r:id="rId7"/>
    <p:sldId id="285" r:id="rId8"/>
    <p:sldId id="279" r:id="rId9"/>
    <p:sldId id="284" r:id="rId10"/>
    <p:sldId id="286" r:id="rId11"/>
    <p:sldId id="283" r:id="rId12"/>
    <p:sldId id="27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E3FFF8E-FA1A-4583-AEF6-08A3894B9C7A}"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3FFF8E-FA1A-4583-AEF6-08A3894B9C7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3FFF8E-FA1A-4583-AEF6-08A3894B9C7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3FFF8E-FA1A-4583-AEF6-08A3894B9C7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3FFF8E-FA1A-4583-AEF6-08A3894B9C7A}"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E3FFF8E-FA1A-4583-AEF6-08A3894B9C7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E3FFF8E-FA1A-4583-AEF6-08A3894B9C7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E3FFF8E-FA1A-4583-AEF6-08A3894B9C7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E3FFF8E-FA1A-4583-AEF6-08A3894B9C7A}"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E3FFF8E-FA1A-4583-AEF6-08A3894B9C7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683D4219-54A0-4514-BCE6-86F1C7843ED5}" type="datetimeFigureOut">
              <a:rPr lang="en-US" smtClean="0"/>
              <a:t>9/15/2025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E3FFF8E-FA1A-4583-AEF6-08A3894B9C7A}"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83D4219-54A0-4514-BCE6-86F1C7843ED5}" type="datetimeFigureOut">
              <a:rPr lang="en-US" smtClean="0"/>
              <a:t>9/15/2025</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E3FFF8E-FA1A-4583-AEF6-08A3894B9C7A}"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332656"/>
            <a:ext cx="7920880" cy="1656184"/>
          </a:xfrm>
        </p:spPr>
        <p:txBody>
          <a:bodyPr>
            <a:normAutofit fontScale="90000"/>
          </a:bodyPr>
          <a:lstStyle/>
          <a:p>
            <a:pPr algn="ctr"/>
            <a:r>
              <a:rPr lang="en-US" sz="4000" b="1" u="sng" dirty="0" smtClean="0"/>
              <a:t>SOCIETY 5.0</a:t>
            </a:r>
            <a:r>
              <a:rPr lang="en-US" sz="4000" b="1" dirty="0" smtClean="0"/>
              <a:t> </a:t>
            </a:r>
            <a:br>
              <a:rPr lang="en-US" sz="4000" b="1" dirty="0" smtClean="0"/>
            </a:br>
            <a:r>
              <a:rPr lang="en-US" sz="4000" b="1" dirty="0" err="1" smtClean="0"/>
              <a:t>Fatamorgana</a:t>
            </a:r>
            <a:r>
              <a:rPr lang="en-US" sz="4000" b="1" dirty="0" smtClean="0"/>
              <a:t> </a:t>
            </a:r>
            <a:r>
              <a:rPr lang="en-US" sz="4000" b="1" dirty="0" err="1" smtClean="0"/>
              <a:t>atau</a:t>
            </a:r>
            <a:r>
              <a:rPr lang="en-US" sz="4000" b="1" dirty="0" smtClean="0"/>
              <a:t> </a:t>
            </a:r>
            <a:r>
              <a:rPr lang="en-US" sz="4000" b="1" dirty="0" err="1" smtClean="0"/>
              <a:t>Maturitis</a:t>
            </a:r>
            <a:r>
              <a:rPr lang="en-US" sz="4000" b="1" dirty="0" smtClean="0"/>
              <a:t> </a:t>
            </a:r>
            <a:r>
              <a:rPr lang="en-US" sz="4000" b="1" dirty="0" err="1" smtClean="0"/>
              <a:t>antara</a:t>
            </a:r>
            <a:r>
              <a:rPr lang="en-US" sz="4000" b="1" dirty="0" smtClean="0"/>
              <a:t> </a:t>
            </a:r>
            <a:r>
              <a:rPr lang="en-US" sz="4000" b="1" dirty="0" err="1" smtClean="0"/>
              <a:t>Ketrampilan</a:t>
            </a:r>
            <a:r>
              <a:rPr lang="en-US" sz="4000" b="1" dirty="0" smtClean="0"/>
              <a:t> </a:t>
            </a:r>
            <a:r>
              <a:rPr lang="en-US" sz="4000" b="1" dirty="0" err="1" smtClean="0"/>
              <a:t>Inovasi</a:t>
            </a:r>
            <a:r>
              <a:rPr lang="en-US" sz="4000" b="1" dirty="0" smtClean="0"/>
              <a:t> </a:t>
            </a:r>
            <a:r>
              <a:rPr lang="en-US" sz="4000" b="1" dirty="0" err="1" smtClean="0"/>
              <a:t>dan</a:t>
            </a:r>
            <a:r>
              <a:rPr lang="en-US" sz="4000" b="1" dirty="0" smtClean="0"/>
              <a:t> </a:t>
            </a:r>
            <a:r>
              <a:rPr lang="en-US" sz="4000" b="1" dirty="0" err="1" smtClean="0"/>
              <a:t>Teknologi</a:t>
            </a:r>
            <a:r>
              <a:rPr lang="en-US" sz="4000" b="1" dirty="0" smtClean="0"/>
              <a:t> </a:t>
            </a:r>
            <a:endParaRPr lang="en-US" sz="4000" b="1" dirty="0"/>
          </a:p>
        </p:txBody>
      </p:sp>
      <p:sp>
        <p:nvSpPr>
          <p:cNvPr id="3" name="Subtitle 2"/>
          <p:cNvSpPr>
            <a:spLocks noGrp="1"/>
          </p:cNvSpPr>
          <p:nvPr>
            <p:ph type="subTitle" idx="1"/>
          </p:nvPr>
        </p:nvSpPr>
        <p:spPr>
          <a:xfrm>
            <a:off x="1115616" y="2636912"/>
            <a:ext cx="7920880" cy="1362912"/>
          </a:xfrm>
        </p:spPr>
        <p:txBody>
          <a:bodyPr>
            <a:normAutofit/>
          </a:bodyPr>
          <a:lstStyle/>
          <a:p>
            <a:pPr algn="ctr"/>
            <a:r>
              <a:rPr lang="en-US" sz="4400" b="1" dirty="0" smtClean="0">
                <a:solidFill>
                  <a:srgbClr val="FF0000"/>
                </a:solidFill>
              </a:rPr>
              <a:t>INDRA WIJAYA</a:t>
            </a:r>
          </a:p>
          <a:p>
            <a:pPr algn="ctr"/>
            <a:r>
              <a:rPr lang="en-US" sz="2000" b="1" dirty="0" smtClean="0">
                <a:solidFill>
                  <a:srgbClr val="FF0000"/>
                </a:solidFill>
              </a:rPr>
              <a:t>Prodi MKSP - </a:t>
            </a:r>
            <a:r>
              <a:rPr lang="en-US" sz="2000" b="1" dirty="0" err="1" smtClean="0">
                <a:solidFill>
                  <a:srgbClr val="FF0000"/>
                </a:solidFill>
              </a:rPr>
              <a:t>Jurusan</a:t>
            </a:r>
            <a:r>
              <a:rPr lang="en-US" sz="2000" b="1" dirty="0" smtClean="0">
                <a:solidFill>
                  <a:srgbClr val="FF0000"/>
                </a:solidFill>
              </a:rPr>
              <a:t> </a:t>
            </a:r>
            <a:r>
              <a:rPr lang="en-US" sz="2000" b="1" dirty="0" err="1" smtClean="0">
                <a:solidFill>
                  <a:srgbClr val="FF0000"/>
                </a:solidFill>
              </a:rPr>
              <a:t>Bisnis</a:t>
            </a:r>
            <a:r>
              <a:rPr lang="en-US" sz="2000" b="1" dirty="0" smtClean="0">
                <a:solidFill>
                  <a:srgbClr val="FF0000"/>
                </a:solidFill>
              </a:rPr>
              <a:t> - </a:t>
            </a:r>
            <a:r>
              <a:rPr lang="en-US" sz="2000" b="1" dirty="0" err="1" smtClean="0">
                <a:solidFill>
                  <a:srgbClr val="FF0000"/>
                </a:solidFill>
              </a:rPr>
              <a:t>Politeknik</a:t>
            </a:r>
            <a:r>
              <a:rPr lang="en-US" sz="2000" b="1" dirty="0" smtClean="0">
                <a:solidFill>
                  <a:srgbClr val="FF0000"/>
                </a:solidFill>
              </a:rPr>
              <a:t> </a:t>
            </a:r>
            <a:r>
              <a:rPr lang="en-US" sz="2000" b="1" dirty="0" err="1" smtClean="0">
                <a:solidFill>
                  <a:srgbClr val="FF0000"/>
                </a:solidFill>
              </a:rPr>
              <a:t>Negeri</a:t>
            </a:r>
            <a:r>
              <a:rPr lang="en-US" sz="2000" b="1" dirty="0" smtClean="0">
                <a:solidFill>
                  <a:srgbClr val="FF0000"/>
                </a:solidFill>
              </a:rPr>
              <a:t> </a:t>
            </a:r>
            <a:r>
              <a:rPr lang="en-US" sz="2000" b="1" dirty="0" err="1" smtClean="0">
                <a:solidFill>
                  <a:srgbClr val="FF0000"/>
                </a:solidFill>
              </a:rPr>
              <a:t>Lhokseumawe</a:t>
            </a:r>
            <a:endParaRPr lang="en-US" sz="2000" b="1" dirty="0">
              <a:solidFill>
                <a:srgbClr val="FF0000"/>
              </a:solidFill>
            </a:endParaRPr>
          </a:p>
        </p:txBody>
      </p:sp>
      <p:sp>
        <p:nvSpPr>
          <p:cNvPr id="4" name="Subtitle 2"/>
          <p:cNvSpPr txBox="1">
            <a:spLocks/>
          </p:cNvSpPr>
          <p:nvPr/>
        </p:nvSpPr>
        <p:spPr>
          <a:xfrm>
            <a:off x="1115616" y="5229200"/>
            <a:ext cx="7920880" cy="1362912"/>
          </a:xfrm>
          <a:prstGeom prst="rect">
            <a:avLst/>
          </a:prstGeom>
        </p:spPr>
        <p:txBody>
          <a:bodyPr tIns="0">
            <a:normAutofit lnSpcReduction="10000"/>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algn="ctr"/>
            <a:r>
              <a:rPr lang="en-US" b="1" dirty="0" smtClean="0">
                <a:solidFill>
                  <a:schemeClr val="tx1"/>
                </a:solidFill>
              </a:rPr>
              <a:t>DISAMPAIKAN PADA WEBINAR NASIONAL </a:t>
            </a:r>
          </a:p>
          <a:p>
            <a:pPr algn="ctr"/>
            <a:r>
              <a:rPr lang="en-US" b="1" dirty="0" smtClean="0">
                <a:solidFill>
                  <a:schemeClr val="tx1"/>
                </a:solidFill>
              </a:rPr>
              <a:t>UNIVERSITAS STEKOM SEMARANG </a:t>
            </a:r>
          </a:p>
          <a:p>
            <a:pPr algn="ctr"/>
            <a:r>
              <a:rPr lang="en-US" b="1" dirty="0" smtClean="0">
                <a:solidFill>
                  <a:schemeClr val="tx1"/>
                </a:solidFill>
              </a:rPr>
              <a:t>15 September 2025</a:t>
            </a:r>
          </a:p>
        </p:txBody>
      </p:sp>
    </p:spTree>
    <p:extLst>
      <p:ext uri="{BB962C8B-B14F-4D97-AF65-F5344CB8AC3E}">
        <p14:creationId xmlns:p14="http://schemas.microsoft.com/office/powerpoint/2010/main" val="3876006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1600" y="1117188"/>
            <a:ext cx="8064896" cy="4832092"/>
          </a:xfrm>
          <a:prstGeom prst="rect">
            <a:avLst/>
          </a:prstGeom>
        </p:spPr>
        <p:txBody>
          <a:bodyPr wrap="square">
            <a:spAutoFit/>
          </a:bodyPr>
          <a:lstStyle/>
          <a:p>
            <a:pPr marL="514350" indent="-514350">
              <a:buFont typeface="+mj-lt"/>
              <a:buAutoNum type="arabicPeriod"/>
            </a:pPr>
            <a:r>
              <a:rPr lang="en-US" sz="2800" dirty="0" err="1" smtClean="0"/>
              <a:t>Harus</a:t>
            </a:r>
            <a:r>
              <a:rPr lang="en-US" sz="2800" dirty="0" smtClean="0"/>
              <a:t> </a:t>
            </a:r>
            <a:r>
              <a:rPr lang="en-US" sz="2800" dirty="0" err="1" smtClean="0"/>
              <a:t>bertransformasi</a:t>
            </a:r>
            <a:r>
              <a:rPr lang="en-US" sz="2800" dirty="0" smtClean="0"/>
              <a:t> </a:t>
            </a:r>
            <a:r>
              <a:rPr lang="en-US" sz="2800" dirty="0" err="1" smtClean="0"/>
              <a:t>dari</a:t>
            </a:r>
            <a:r>
              <a:rPr lang="en-US" sz="2800" dirty="0" smtClean="0"/>
              <a:t> </a:t>
            </a:r>
            <a:r>
              <a:rPr lang="en-US" sz="2800" dirty="0" err="1" smtClean="0"/>
              <a:t>sekadar</a:t>
            </a:r>
            <a:r>
              <a:rPr lang="en-US" sz="2800" dirty="0" smtClean="0"/>
              <a:t> </a:t>
            </a:r>
            <a:r>
              <a:rPr lang="en-US" sz="2800" dirty="0" err="1" smtClean="0"/>
              <a:t>pencatat</a:t>
            </a:r>
            <a:r>
              <a:rPr lang="en-US" sz="2800" dirty="0" smtClean="0"/>
              <a:t> </a:t>
            </a:r>
            <a:r>
              <a:rPr lang="en-US" sz="2800" dirty="0" err="1" smtClean="0"/>
              <a:t>transaksi</a:t>
            </a:r>
            <a:r>
              <a:rPr lang="en-US" sz="2800" dirty="0" smtClean="0"/>
              <a:t> </a:t>
            </a:r>
            <a:r>
              <a:rPr lang="en-US" sz="2800" dirty="0" err="1" smtClean="0"/>
              <a:t>menjadi</a:t>
            </a:r>
            <a:r>
              <a:rPr lang="en-US" sz="2800" dirty="0" smtClean="0"/>
              <a:t> </a:t>
            </a:r>
            <a:r>
              <a:rPr lang="en-US" sz="2800" b="1" i="1" dirty="0" smtClean="0"/>
              <a:t>PROFESIONAL  STRATEGIS</a:t>
            </a:r>
            <a:r>
              <a:rPr lang="en-US" sz="2800" dirty="0" smtClean="0"/>
              <a:t>, </a:t>
            </a:r>
          </a:p>
          <a:p>
            <a:pPr marL="514350" indent="-514350">
              <a:buFont typeface="+mj-lt"/>
              <a:buAutoNum type="arabicPeriod"/>
            </a:pPr>
            <a:r>
              <a:rPr lang="en-US" sz="2800" dirty="0" err="1" smtClean="0"/>
              <a:t>Memanfaatkan</a:t>
            </a:r>
            <a:r>
              <a:rPr lang="en-US" sz="2800" dirty="0" smtClean="0"/>
              <a:t> </a:t>
            </a:r>
            <a:r>
              <a:rPr lang="en-US" sz="2800" dirty="0" err="1"/>
              <a:t>teknologi</a:t>
            </a:r>
            <a:r>
              <a:rPr lang="en-US" sz="2800" dirty="0"/>
              <a:t> </a:t>
            </a:r>
            <a:r>
              <a:rPr lang="en-US" sz="2800" dirty="0" err="1"/>
              <a:t>canggih</a:t>
            </a:r>
            <a:r>
              <a:rPr lang="en-US" sz="2800" dirty="0"/>
              <a:t> </a:t>
            </a:r>
            <a:r>
              <a:rPr lang="en-US" sz="2800" dirty="0" smtClean="0"/>
              <a:t>(AI, big data, block chain) </a:t>
            </a:r>
            <a:r>
              <a:rPr lang="en-US" sz="2800" dirty="0" err="1"/>
              <a:t>untuk</a:t>
            </a:r>
            <a:r>
              <a:rPr lang="en-US" sz="2800" dirty="0"/>
              <a:t> </a:t>
            </a:r>
            <a:r>
              <a:rPr lang="en-US" sz="2800" dirty="0" err="1"/>
              <a:t>analisis</a:t>
            </a:r>
            <a:r>
              <a:rPr lang="en-US" sz="2800" dirty="0"/>
              <a:t> </a:t>
            </a:r>
            <a:r>
              <a:rPr lang="en-US" sz="2800" dirty="0" err="1"/>
              <a:t>dan</a:t>
            </a:r>
            <a:r>
              <a:rPr lang="en-US" sz="2800" dirty="0"/>
              <a:t> </a:t>
            </a:r>
            <a:r>
              <a:rPr lang="en-US" sz="2800" dirty="0" err="1"/>
              <a:t>pengambilan</a:t>
            </a:r>
            <a:r>
              <a:rPr lang="en-US" sz="2800" dirty="0"/>
              <a:t> </a:t>
            </a:r>
            <a:r>
              <a:rPr lang="en-US" sz="2800" dirty="0" err="1"/>
              <a:t>keputusan</a:t>
            </a:r>
            <a:r>
              <a:rPr lang="en-US" sz="2800" dirty="0"/>
              <a:t> yang </a:t>
            </a:r>
            <a:r>
              <a:rPr lang="en-US" sz="2800" dirty="0" err="1"/>
              <a:t>lebih</a:t>
            </a:r>
            <a:r>
              <a:rPr lang="en-US" sz="2800" dirty="0"/>
              <a:t> </a:t>
            </a:r>
            <a:r>
              <a:rPr lang="en-US" sz="2800" dirty="0" err="1" smtClean="0"/>
              <a:t>baik</a:t>
            </a:r>
            <a:r>
              <a:rPr lang="en-US" sz="2800" dirty="0" smtClean="0"/>
              <a:t>, </a:t>
            </a:r>
            <a:r>
              <a:rPr lang="en-US" sz="2800" b="1" i="1" dirty="0" smtClean="0"/>
              <a:t>KONSULTAN ORGANISASI,</a:t>
            </a:r>
            <a:endParaRPr lang="en-US" sz="2800" dirty="0" smtClean="0"/>
          </a:p>
          <a:p>
            <a:pPr marL="514350" indent="-514350">
              <a:buFont typeface="+mj-lt"/>
              <a:buAutoNum type="arabicPeriod"/>
            </a:pPr>
            <a:r>
              <a:rPr lang="en-US" sz="2800" dirty="0" err="1" smtClean="0"/>
              <a:t>Akuntan</a:t>
            </a:r>
            <a:r>
              <a:rPr lang="en-US" sz="2800" dirty="0" smtClean="0"/>
              <a:t> </a:t>
            </a:r>
            <a:r>
              <a:rPr lang="en-US" sz="2800" dirty="0" err="1"/>
              <a:t>perlu</a:t>
            </a:r>
            <a:r>
              <a:rPr lang="en-US" sz="2800" dirty="0"/>
              <a:t> </a:t>
            </a:r>
            <a:r>
              <a:rPr lang="en-US" sz="2800" dirty="0" err="1"/>
              <a:t>menguasai</a:t>
            </a:r>
            <a:r>
              <a:rPr lang="en-US" sz="2800" dirty="0"/>
              <a:t> soft skill, hard skill digital, </a:t>
            </a:r>
            <a:r>
              <a:rPr lang="en-US" sz="2800" dirty="0" err="1"/>
              <a:t>serta</a:t>
            </a:r>
            <a:r>
              <a:rPr lang="en-US" sz="2800" dirty="0"/>
              <a:t> </a:t>
            </a:r>
            <a:r>
              <a:rPr lang="en-US" sz="2800" dirty="0" err="1"/>
              <a:t>memperbarui</a:t>
            </a:r>
            <a:r>
              <a:rPr lang="en-US" sz="2800" dirty="0"/>
              <a:t> </a:t>
            </a:r>
            <a:r>
              <a:rPr lang="en-US" sz="2800" dirty="0" err="1"/>
              <a:t>kompetensi</a:t>
            </a:r>
            <a:r>
              <a:rPr lang="en-US" sz="2800" dirty="0"/>
              <a:t> </a:t>
            </a:r>
            <a:r>
              <a:rPr lang="en-US" sz="2800" dirty="0" err="1" smtClean="0"/>
              <a:t>untuk</a:t>
            </a:r>
            <a:r>
              <a:rPr lang="en-US" sz="2800" dirty="0" smtClean="0"/>
              <a:t> </a:t>
            </a:r>
            <a:r>
              <a:rPr lang="en-US" sz="2800" dirty="0" err="1"/>
              <a:t>menghadapi</a:t>
            </a:r>
            <a:r>
              <a:rPr lang="en-US" sz="2800" dirty="0"/>
              <a:t> </a:t>
            </a:r>
            <a:r>
              <a:rPr lang="en-US" sz="2800" dirty="0" err="1" smtClean="0"/>
              <a:t>tantangan</a:t>
            </a:r>
            <a:r>
              <a:rPr lang="en-US" sz="2800" dirty="0" smtClean="0"/>
              <a:t> yang </a:t>
            </a:r>
            <a:r>
              <a:rPr lang="en-US" sz="2800" dirty="0" err="1" smtClean="0"/>
              <a:t>keberlanjutan</a:t>
            </a:r>
            <a:r>
              <a:rPr lang="en-US" sz="2800" dirty="0" smtClean="0"/>
              <a:t>, </a:t>
            </a:r>
            <a:r>
              <a:rPr lang="en-US" sz="2800" b="1" i="1" dirty="0" smtClean="0"/>
              <a:t>CYBERSECURITY</a:t>
            </a:r>
            <a:endParaRPr lang="en-US" sz="2800" dirty="0" smtClean="0"/>
          </a:p>
          <a:p>
            <a:pPr marL="514350" indent="-514350">
              <a:buFont typeface="+mj-lt"/>
              <a:buAutoNum type="arabicPeriod"/>
            </a:pPr>
            <a:r>
              <a:rPr lang="en-US" sz="2800" dirty="0" err="1" smtClean="0"/>
              <a:t>Memanfaatkan</a:t>
            </a:r>
            <a:r>
              <a:rPr lang="en-US" sz="2800" dirty="0" smtClean="0"/>
              <a:t> </a:t>
            </a:r>
            <a:r>
              <a:rPr lang="en-US" sz="2800" dirty="0" err="1"/>
              <a:t>peluang</a:t>
            </a:r>
            <a:r>
              <a:rPr lang="en-US" sz="2800" dirty="0"/>
              <a:t> </a:t>
            </a:r>
            <a:r>
              <a:rPr lang="en-US" sz="2800" dirty="0" err="1"/>
              <a:t>baru</a:t>
            </a:r>
            <a:r>
              <a:rPr lang="en-US" sz="2800" dirty="0"/>
              <a:t> </a:t>
            </a:r>
            <a:r>
              <a:rPr lang="en-US" sz="2800" dirty="0" err="1"/>
              <a:t>dalam</a:t>
            </a:r>
            <a:r>
              <a:rPr lang="en-US" sz="2800" dirty="0"/>
              <a:t> </a:t>
            </a:r>
            <a:r>
              <a:rPr lang="en-US" sz="2800" dirty="0" err="1"/>
              <a:t>bidang</a:t>
            </a:r>
            <a:r>
              <a:rPr lang="en-US" sz="2800" dirty="0"/>
              <a:t> </a:t>
            </a:r>
            <a:r>
              <a:rPr lang="en-US" sz="2800" dirty="0" err="1" smtClean="0"/>
              <a:t>teknologi</a:t>
            </a:r>
            <a:r>
              <a:rPr lang="en-US" sz="2800" dirty="0" smtClean="0"/>
              <a:t> </a:t>
            </a:r>
            <a:r>
              <a:rPr lang="en-US" sz="2800" dirty="0" err="1" smtClean="0"/>
              <a:t>Akuntasi</a:t>
            </a:r>
            <a:r>
              <a:rPr lang="en-US" sz="2800" dirty="0" smtClean="0"/>
              <a:t> (</a:t>
            </a:r>
            <a:r>
              <a:rPr lang="en-US" sz="2800" dirty="0" err="1" smtClean="0"/>
              <a:t>informasional</a:t>
            </a:r>
            <a:r>
              <a:rPr lang="en-US" sz="2800" dirty="0" smtClean="0"/>
              <a:t>, </a:t>
            </a:r>
            <a:r>
              <a:rPr lang="en-US" sz="2800" dirty="0"/>
              <a:t>real-time </a:t>
            </a:r>
            <a:r>
              <a:rPr lang="en-US" sz="2800" dirty="0" err="1"/>
              <a:t>dan</a:t>
            </a:r>
            <a:r>
              <a:rPr lang="en-US" sz="2800" dirty="0"/>
              <a:t> </a:t>
            </a:r>
            <a:r>
              <a:rPr lang="en-US" sz="2800" dirty="0" err="1" smtClean="0"/>
              <a:t>interaktif</a:t>
            </a:r>
            <a:r>
              <a:rPr lang="en-US" sz="2800" dirty="0" smtClean="0"/>
              <a:t>), </a:t>
            </a:r>
            <a:r>
              <a:rPr lang="en-US" sz="2800" b="1" i="1" dirty="0" smtClean="0"/>
              <a:t>ZOOMER IN</a:t>
            </a:r>
            <a:endParaRPr lang="en-US" sz="2800" b="1" i="1" dirty="0"/>
          </a:p>
        </p:txBody>
      </p:sp>
      <p:sp>
        <p:nvSpPr>
          <p:cNvPr id="5" name="Title 1"/>
          <p:cNvSpPr>
            <a:spLocks noGrp="1"/>
          </p:cNvSpPr>
          <p:nvPr>
            <p:ph type="title"/>
          </p:nvPr>
        </p:nvSpPr>
        <p:spPr>
          <a:xfrm>
            <a:off x="1115616" y="188640"/>
            <a:ext cx="7704856" cy="864096"/>
          </a:xfrm>
        </p:spPr>
        <p:txBody>
          <a:bodyPr>
            <a:normAutofit/>
          </a:bodyPr>
          <a:lstStyle/>
          <a:p>
            <a:r>
              <a:rPr lang="en-ID" sz="4000" b="1" dirty="0" smtClean="0">
                <a:solidFill>
                  <a:srgbClr val="FF0000"/>
                </a:solidFill>
              </a:rPr>
              <a:t>AKUNTAN </a:t>
            </a:r>
            <a:r>
              <a:rPr lang="en-ID" sz="4000" b="1" i="1" dirty="0" smtClean="0">
                <a:solidFill>
                  <a:srgbClr val="FF0000"/>
                </a:solidFill>
              </a:rPr>
              <a:t>era </a:t>
            </a:r>
            <a:r>
              <a:rPr lang="en-ID" sz="4000" b="1" dirty="0" smtClean="0">
                <a:solidFill>
                  <a:srgbClr val="FF0000"/>
                </a:solidFill>
              </a:rPr>
              <a:t>SOCIETY 5.0</a:t>
            </a:r>
            <a:endParaRPr lang="en-US" sz="4000" b="1" dirty="0">
              <a:solidFill>
                <a:srgbClr val="FF0000"/>
              </a:solidFill>
            </a:endParaRPr>
          </a:p>
        </p:txBody>
      </p:sp>
    </p:spTree>
    <p:extLst>
      <p:ext uri="{BB962C8B-B14F-4D97-AF65-F5344CB8AC3E}">
        <p14:creationId xmlns:p14="http://schemas.microsoft.com/office/powerpoint/2010/main" val="999354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16632"/>
            <a:ext cx="8028384" cy="1143000"/>
          </a:xfrm>
        </p:spPr>
        <p:txBody>
          <a:bodyPr>
            <a:normAutofit fontScale="90000"/>
          </a:bodyPr>
          <a:lstStyle/>
          <a:p>
            <a:r>
              <a:rPr lang="en-ID" b="1" dirty="0" smtClean="0">
                <a:solidFill>
                  <a:srgbClr val="FF0000"/>
                </a:solidFill>
              </a:rPr>
              <a:t>KETRAMPILAN yang </a:t>
            </a:r>
            <a:r>
              <a:rPr lang="en-ID" b="1" dirty="0" err="1" smtClean="0">
                <a:solidFill>
                  <a:srgbClr val="FF0000"/>
                </a:solidFill>
              </a:rPr>
              <a:t>dibutuhkan</a:t>
            </a:r>
            <a:endParaRPr lang="en-US" b="1" dirty="0">
              <a:solidFill>
                <a:srgbClr val="FF0000"/>
              </a:solidFill>
            </a:endParaRPr>
          </a:p>
        </p:txBody>
      </p:sp>
      <p:sp>
        <p:nvSpPr>
          <p:cNvPr id="3" name="Content Placeholder 2"/>
          <p:cNvSpPr>
            <a:spLocks noGrp="1"/>
          </p:cNvSpPr>
          <p:nvPr>
            <p:ph idx="1"/>
          </p:nvPr>
        </p:nvSpPr>
        <p:spPr>
          <a:xfrm>
            <a:off x="1043608" y="1052736"/>
            <a:ext cx="7920880" cy="2304256"/>
          </a:xfrm>
        </p:spPr>
        <p:txBody>
          <a:bodyPr/>
          <a:lstStyle/>
          <a:p>
            <a:pPr marL="596646" indent="-514350">
              <a:buAutoNum type="arabicPeriod"/>
            </a:pPr>
            <a:r>
              <a:rPr lang="en-US" dirty="0" err="1" smtClean="0"/>
              <a:t>Literasi</a:t>
            </a:r>
            <a:r>
              <a:rPr lang="en-US" dirty="0" smtClean="0"/>
              <a:t> digital</a:t>
            </a:r>
          </a:p>
          <a:p>
            <a:pPr marL="596646" indent="-514350">
              <a:buAutoNum type="arabicPeriod"/>
            </a:pPr>
            <a:r>
              <a:rPr lang="en-US" dirty="0" err="1" smtClean="0"/>
              <a:t>Pemrograman</a:t>
            </a:r>
            <a:r>
              <a:rPr lang="en-US" dirty="0" smtClean="0"/>
              <a:t> </a:t>
            </a:r>
            <a:r>
              <a:rPr lang="en-US" dirty="0" err="1"/>
              <a:t>dan</a:t>
            </a:r>
            <a:r>
              <a:rPr lang="en-US" dirty="0"/>
              <a:t> </a:t>
            </a:r>
            <a:r>
              <a:rPr lang="en-US" dirty="0" err="1"/>
              <a:t>pengembangan</a:t>
            </a:r>
            <a:r>
              <a:rPr lang="en-US" dirty="0"/>
              <a:t> </a:t>
            </a:r>
            <a:r>
              <a:rPr lang="en-US" dirty="0" err="1" smtClean="0"/>
              <a:t>teknologi</a:t>
            </a:r>
            <a:endParaRPr lang="en-US" dirty="0" smtClean="0"/>
          </a:p>
          <a:p>
            <a:pPr marL="596646" indent="-514350">
              <a:buAutoNum type="arabicPeriod"/>
            </a:pPr>
            <a:r>
              <a:rPr lang="en-US" dirty="0" err="1" smtClean="0"/>
              <a:t>Analisis</a:t>
            </a:r>
            <a:r>
              <a:rPr lang="en-US" dirty="0" smtClean="0"/>
              <a:t> data</a:t>
            </a:r>
          </a:p>
          <a:p>
            <a:pPr marL="596646" indent="-514350">
              <a:buAutoNum type="arabicPeriod"/>
            </a:pPr>
            <a:r>
              <a:rPr lang="en-US" dirty="0" err="1" smtClean="0"/>
              <a:t>Kreativitas</a:t>
            </a:r>
            <a:r>
              <a:rPr lang="en-US" dirty="0" smtClean="0"/>
              <a:t> </a:t>
            </a:r>
            <a:r>
              <a:rPr lang="en-US" dirty="0" err="1"/>
              <a:t>dan</a:t>
            </a:r>
            <a:r>
              <a:rPr lang="en-US" dirty="0"/>
              <a:t> </a:t>
            </a:r>
            <a:r>
              <a:rPr lang="en-US" dirty="0" err="1"/>
              <a:t>berpikir</a:t>
            </a:r>
            <a:r>
              <a:rPr lang="en-US" dirty="0"/>
              <a:t> </a:t>
            </a:r>
            <a:r>
              <a:rPr lang="en-US" dirty="0" err="1"/>
              <a:t>kritis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3543611"/>
            <a:ext cx="2664296" cy="266429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25502" r="18329"/>
          <a:stretch/>
        </p:blipFill>
        <p:spPr bwMode="auto">
          <a:xfrm>
            <a:off x="5364088" y="3536644"/>
            <a:ext cx="2989021" cy="27719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6938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026"/>
                                        </p:tgtEl>
                                        <p:attrNameLst>
                                          <p:attrName>style.visibility</p:attrName>
                                        </p:attrNameLst>
                                      </p:cBhvr>
                                      <p:to>
                                        <p:strVal val="visible"/>
                                      </p:to>
                                    </p:set>
                                    <p:animEffect transition="in" filter="circle(in)">
                                      <p:cBhvr>
                                        <p:cTn id="27" dur="2000"/>
                                        <p:tgtEl>
                                          <p:spTgt spid="1026"/>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027"/>
                                        </p:tgtEl>
                                        <p:attrNameLst>
                                          <p:attrName>style.visibility</p:attrName>
                                        </p:attrNameLst>
                                      </p:cBhvr>
                                      <p:to>
                                        <p:strVal val="visible"/>
                                      </p:to>
                                    </p:set>
                                    <p:animEffect transition="in" filter="circle(in)">
                                      <p:cBhvr>
                                        <p:cTn id="32" dur="20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5013176"/>
            <a:ext cx="7498080" cy="1143000"/>
          </a:xfrm>
        </p:spPr>
        <p:txBody>
          <a:bodyPr/>
          <a:lstStyle/>
          <a:p>
            <a:pPr algn="ctr"/>
            <a:r>
              <a:rPr lang="en-ID" b="1" i="1" dirty="0" smtClean="0">
                <a:solidFill>
                  <a:srgbClr val="92D050"/>
                </a:solidFill>
              </a:rPr>
              <a:t>TEURIMONG GEUNASEH</a:t>
            </a:r>
            <a:endParaRPr lang="en-US" b="1" i="1" dirty="0">
              <a:solidFill>
                <a:srgbClr val="92D050"/>
              </a:solidFill>
            </a:endParaRPr>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5919" t="4831" r="316" b="497"/>
          <a:stretch/>
        </p:blipFill>
        <p:spPr bwMode="auto">
          <a:xfrm>
            <a:off x="1763688" y="457684"/>
            <a:ext cx="6721021" cy="46995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2387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heel(1)">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6048672" cy="864096"/>
          </a:xfrm>
        </p:spPr>
        <p:txBody>
          <a:bodyPr>
            <a:normAutofit/>
          </a:bodyPr>
          <a:lstStyle/>
          <a:p>
            <a:pPr algn="ctr"/>
            <a:r>
              <a:rPr lang="en-ID" sz="4000" b="1" i="1" dirty="0" smtClean="0">
                <a:solidFill>
                  <a:srgbClr val="FF0000"/>
                </a:solidFill>
              </a:rPr>
              <a:t>SOCIETY REVOLUTION </a:t>
            </a:r>
            <a:endParaRPr lang="en-US" sz="4000" b="1" i="1" dirty="0">
              <a:solidFill>
                <a:srgbClr val="FF0000"/>
              </a:solidFill>
            </a:endParaRPr>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r="28254"/>
          <a:stretch/>
        </p:blipFill>
        <p:spPr>
          <a:xfrm>
            <a:off x="1043608" y="1196751"/>
            <a:ext cx="7776864" cy="3450897"/>
          </a:xfrm>
          <a:ln>
            <a:solidFill>
              <a:schemeClr val="accent1"/>
            </a:solidFill>
          </a:ln>
        </p:spPr>
      </p:pic>
      <p:sp>
        <p:nvSpPr>
          <p:cNvPr id="6" name="Rectangle 5"/>
          <p:cNvSpPr/>
          <p:nvPr/>
        </p:nvSpPr>
        <p:spPr>
          <a:xfrm>
            <a:off x="434069" y="4811668"/>
            <a:ext cx="8170379" cy="1569660"/>
          </a:xfrm>
          <a:prstGeom prst="rect">
            <a:avLst/>
          </a:prstGeom>
        </p:spPr>
        <p:txBody>
          <a:bodyPr wrap="square">
            <a:spAutoFit/>
          </a:bodyPr>
          <a:lstStyle/>
          <a:p>
            <a:r>
              <a:rPr lang="en-US" sz="2400" dirty="0" smtClean="0"/>
              <a:t>1.0 : </a:t>
            </a:r>
            <a:r>
              <a:rPr lang="en-US" sz="2400" dirty="0" err="1" smtClean="0"/>
              <a:t>Manusia</a:t>
            </a:r>
            <a:r>
              <a:rPr lang="en-US" sz="2400" dirty="0" smtClean="0"/>
              <a:t> </a:t>
            </a:r>
            <a:r>
              <a:rPr lang="en-US" sz="2400" dirty="0" err="1" smtClean="0"/>
              <a:t>masih</a:t>
            </a:r>
            <a:r>
              <a:rPr lang="en-US" sz="2400" dirty="0" smtClean="0"/>
              <a:t> </a:t>
            </a:r>
            <a:r>
              <a:rPr lang="en-US" sz="2400" dirty="0" err="1" smtClean="0"/>
              <a:t>berada</a:t>
            </a:r>
            <a:r>
              <a:rPr lang="en-US" sz="2400" dirty="0" smtClean="0"/>
              <a:t> </a:t>
            </a:r>
            <a:r>
              <a:rPr lang="en-US" sz="2400" dirty="0" err="1" smtClean="0"/>
              <a:t>pada</a:t>
            </a:r>
            <a:r>
              <a:rPr lang="en-US" sz="2400" dirty="0" smtClean="0"/>
              <a:t> </a:t>
            </a:r>
            <a:r>
              <a:rPr lang="en-US" sz="2400" dirty="0" err="1" smtClean="0"/>
              <a:t>mengenal</a:t>
            </a:r>
            <a:r>
              <a:rPr lang="en-US" sz="2400" dirty="0" smtClean="0"/>
              <a:t> </a:t>
            </a:r>
            <a:r>
              <a:rPr lang="en-US" sz="2400" dirty="0" err="1" smtClean="0"/>
              <a:t>tulisan</a:t>
            </a:r>
            <a:r>
              <a:rPr lang="en-US" sz="2400" dirty="0" smtClean="0"/>
              <a:t> (era </a:t>
            </a:r>
            <a:r>
              <a:rPr lang="en-US" sz="2400" dirty="0" err="1" smtClean="0"/>
              <a:t>berburu</a:t>
            </a:r>
            <a:r>
              <a:rPr lang="en-US" sz="2400" dirty="0" smtClean="0"/>
              <a:t>) </a:t>
            </a:r>
          </a:p>
          <a:p>
            <a:r>
              <a:rPr lang="en-US" sz="2400" dirty="0" smtClean="0"/>
              <a:t>2.0 : </a:t>
            </a:r>
            <a:r>
              <a:rPr lang="en-US" sz="2400" dirty="0" err="1" smtClean="0"/>
              <a:t>Manusia</a:t>
            </a:r>
            <a:r>
              <a:rPr lang="en-US" sz="2400" dirty="0" smtClean="0"/>
              <a:t> </a:t>
            </a:r>
            <a:r>
              <a:rPr lang="en-US" sz="2400" dirty="0" err="1"/>
              <a:t>sudah</a:t>
            </a:r>
            <a:r>
              <a:rPr lang="en-US" sz="2400" dirty="0"/>
              <a:t> </a:t>
            </a:r>
            <a:r>
              <a:rPr lang="en-US" sz="2400" dirty="0" err="1"/>
              <a:t>mengenal</a:t>
            </a:r>
            <a:r>
              <a:rPr lang="en-US" sz="2400" dirty="0"/>
              <a:t> </a:t>
            </a:r>
            <a:r>
              <a:rPr lang="en-US" sz="2400" dirty="0" err="1"/>
              <a:t>bercocok</a:t>
            </a:r>
            <a:r>
              <a:rPr lang="en-US" sz="2400" dirty="0"/>
              <a:t> </a:t>
            </a:r>
            <a:r>
              <a:rPr lang="en-US" sz="2400" dirty="0" err="1" smtClean="0"/>
              <a:t>tanam</a:t>
            </a:r>
            <a:r>
              <a:rPr lang="en-US" sz="2400" dirty="0" smtClean="0"/>
              <a:t> (</a:t>
            </a:r>
            <a:r>
              <a:rPr lang="en-US" sz="2400" dirty="0"/>
              <a:t>era </a:t>
            </a:r>
            <a:r>
              <a:rPr lang="en-US" sz="2400" dirty="0" err="1" smtClean="0"/>
              <a:t>pertanian</a:t>
            </a:r>
            <a:r>
              <a:rPr lang="en-US" sz="2400" dirty="0" smtClean="0"/>
              <a:t>)</a:t>
            </a:r>
          </a:p>
          <a:p>
            <a:r>
              <a:rPr lang="en-US" sz="2400" dirty="0" smtClean="0"/>
              <a:t>3.0 : </a:t>
            </a:r>
            <a:r>
              <a:rPr lang="en-US" sz="2400" dirty="0" err="1" smtClean="0"/>
              <a:t>Manusia</a:t>
            </a:r>
            <a:r>
              <a:rPr lang="en-US" sz="2400" dirty="0" smtClean="0"/>
              <a:t> </a:t>
            </a:r>
            <a:r>
              <a:rPr lang="en-US" sz="2400" dirty="0" err="1"/>
              <a:t>sudah</a:t>
            </a:r>
            <a:r>
              <a:rPr lang="en-US" sz="2400" dirty="0"/>
              <a:t> </a:t>
            </a:r>
            <a:r>
              <a:rPr lang="en-US" sz="2400" dirty="0" err="1"/>
              <a:t>mulai</a:t>
            </a:r>
            <a:r>
              <a:rPr lang="en-US" sz="2400" dirty="0"/>
              <a:t> </a:t>
            </a:r>
            <a:r>
              <a:rPr lang="en-US" sz="2400" dirty="0" err="1"/>
              <a:t>menggunakan</a:t>
            </a:r>
            <a:r>
              <a:rPr lang="en-US" sz="2400" dirty="0"/>
              <a:t> </a:t>
            </a:r>
            <a:r>
              <a:rPr lang="en-US" sz="2400" dirty="0" err="1"/>
              <a:t>mesin</a:t>
            </a:r>
            <a:r>
              <a:rPr lang="en-US" sz="2400" dirty="0"/>
              <a:t> </a:t>
            </a:r>
            <a:r>
              <a:rPr lang="en-US" sz="2400" dirty="0" smtClean="0"/>
              <a:t>(</a:t>
            </a:r>
            <a:r>
              <a:rPr lang="en-US" sz="2400" dirty="0"/>
              <a:t>era </a:t>
            </a:r>
            <a:r>
              <a:rPr lang="en-US" sz="2400" dirty="0" err="1"/>
              <a:t>industri</a:t>
            </a:r>
            <a:r>
              <a:rPr lang="en-US" sz="2400" dirty="0"/>
              <a:t> </a:t>
            </a:r>
            <a:r>
              <a:rPr lang="en-US" sz="2400" dirty="0" smtClean="0"/>
              <a:t>)</a:t>
            </a:r>
          </a:p>
          <a:p>
            <a:r>
              <a:rPr lang="en-US" sz="2400" dirty="0" smtClean="0"/>
              <a:t>4.0 : </a:t>
            </a:r>
            <a:r>
              <a:rPr lang="en-US" sz="2400" dirty="0" err="1" smtClean="0"/>
              <a:t>Manusia</a:t>
            </a:r>
            <a:r>
              <a:rPr lang="en-US" sz="2400" dirty="0" smtClean="0"/>
              <a:t> </a:t>
            </a:r>
            <a:r>
              <a:rPr lang="en-US" sz="2400" dirty="0" err="1"/>
              <a:t>sudah</a:t>
            </a:r>
            <a:r>
              <a:rPr lang="en-US" sz="2400" dirty="0"/>
              <a:t> </a:t>
            </a:r>
            <a:r>
              <a:rPr lang="en-US" sz="2400" dirty="0" err="1"/>
              <a:t>mengenal</a:t>
            </a:r>
            <a:r>
              <a:rPr lang="en-US" sz="2400" dirty="0"/>
              <a:t> </a:t>
            </a:r>
            <a:r>
              <a:rPr lang="en-US" sz="2400" dirty="0" err="1" smtClean="0"/>
              <a:t>computer+internet</a:t>
            </a:r>
            <a:r>
              <a:rPr lang="en-US" sz="2400" dirty="0" smtClean="0"/>
              <a:t> (era </a:t>
            </a:r>
            <a:r>
              <a:rPr lang="en-US" sz="2400" dirty="0" err="1" smtClean="0"/>
              <a:t>informasi</a:t>
            </a:r>
            <a:r>
              <a:rPr lang="en-US" sz="2400" dirty="0" smtClean="0"/>
              <a:t>)</a:t>
            </a:r>
          </a:p>
        </p:txBody>
      </p:sp>
    </p:spTree>
    <p:extLst>
      <p:ext uri="{BB962C8B-B14F-4D97-AF65-F5344CB8AC3E}">
        <p14:creationId xmlns:p14="http://schemas.microsoft.com/office/powerpoint/2010/main" val="2365996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3212976"/>
            <a:ext cx="7920880" cy="3456384"/>
          </a:xfrm>
        </p:spPr>
        <p:txBody>
          <a:bodyPr>
            <a:noAutofit/>
          </a:bodyPr>
          <a:lstStyle/>
          <a:p>
            <a:r>
              <a:rPr lang="en-US" sz="3200" dirty="0" err="1"/>
              <a:t>K</a:t>
            </a:r>
            <a:r>
              <a:rPr lang="en-US" sz="3200" dirty="0" err="1" smtClean="0"/>
              <a:t>onsep</a:t>
            </a:r>
            <a:r>
              <a:rPr lang="en-US" sz="3200" dirty="0" smtClean="0"/>
              <a:t> yang </a:t>
            </a:r>
            <a:r>
              <a:rPr lang="en-US" sz="3200" b="1" dirty="0" err="1" smtClean="0"/>
              <a:t>Berpusat</a:t>
            </a:r>
            <a:r>
              <a:rPr lang="en-US" sz="3200" b="1" dirty="0" smtClean="0"/>
              <a:t> </a:t>
            </a:r>
            <a:r>
              <a:rPr lang="en-US" sz="3200" b="1" dirty="0" err="1" smtClean="0"/>
              <a:t>pada</a:t>
            </a:r>
            <a:r>
              <a:rPr lang="en-US" sz="3200" b="1" dirty="0" smtClean="0"/>
              <a:t> </a:t>
            </a:r>
            <a:r>
              <a:rPr lang="en-US" sz="3200" b="1" dirty="0" err="1" smtClean="0"/>
              <a:t>Manusia</a:t>
            </a:r>
            <a:r>
              <a:rPr lang="en-US" sz="3200" b="1" dirty="0" smtClean="0"/>
              <a:t> </a:t>
            </a:r>
            <a:r>
              <a:rPr lang="en-US" sz="3200" dirty="0" smtClean="0"/>
              <a:t>(</a:t>
            </a:r>
            <a:r>
              <a:rPr lang="en-US" sz="3200" dirty="0"/>
              <a:t>human-centered) </a:t>
            </a:r>
            <a:r>
              <a:rPr lang="en-US" sz="3200" dirty="0" err="1"/>
              <a:t>dan</a:t>
            </a:r>
            <a:r>
              <a:rPr lang="en-US" sz="3200" dirty="0"/>
              <a:t> </a:t>
            </a:r>
            <a:r>
              <a:rPr lang="en-US" sz="3200" b="1" dirty="0" err="1" smtClean="0"/>
              <a:t>Berbasis</a:t>
            </a:r>
            <a:r>
              <a:rPr lang="en-US" sz="3200" b="1" dirty="0" smtClean="0"/>
              <a:t> </a:t>
            </a:r>
            <a:r>
              <a:rPr lang="en-US" sz="3200" b="1" dirty="0" err="1" smtClean="0"/>
              <a:t>Teknologi</a:t>
            </a:r>
            <a:r>
              <a:rPr lang="en-US" sz="3200" dirty="0" smtClean="0"/>
              <a:t>, </a:t>
            </a:r>
            <a:r>
              <a:rPr lang="en-US" sz="3200" b="1" dirty="0" err="1" smtClean="0"/>
              <a:t>Bertujuan</a:t>
            </a:r>
            <a:r>
              <a:rPr lang="en-US" sz="3200" b="1" dirty="0" smtClean="0"/>
              <a:t> </a:t>
            </a:r>
            <a:r>
              <a:rPr lang="en-US" sz="3200" b="1" dirty="0" err="1" smtClean="0"/>
              <a:t>Meningkatkan</a:t>
            </a:r>
            <a:r>
              <a:rPr lang="en-US" sz="3200" b="1" dirty="0" smtClean="0"/>
              <a:t> </a:t>
            </a:r>
            <a:r>
              <a:rPr lang="en-US" sz="3200" b="1" dirty="0" err="1" smtClean="0"/>
              <a:t>Kualitas</a:t>
            </a:r>
            <a:r>
              <a:rPr lang="en-US" sz="3200" b="1" dirty="0" smtClean="0"/>
              <a:t> </a:t>
            </a:r>
            <a:r>
              <a:rPr lang="en-US" sz="3200" b="1" dirty="0" err="1" smtClean="0"/>
              <a:t>Hidup</a:t>
            </a:r>
            <a:r>
              <a:rPr lang="en-US" sz="3200" b="1" dirty="0" smtClean="0"/>
              <a:t> </a:t>
            </a:r>
            <a:r>
              <a:rPr lang="en-US" sz="3200" dirty="0" err="1"/>
              <a:t>manusia</a:t>
            </a:r>
            <a:r>
              <a:rPr lang="en-US" sz="3200" dirty="0"/>
              <a:t> </a:t>
            </a:r>
            <a:r>
              <a:rPr lang="en-US" sz="3200" dirty="0" err="1"/>
              <a:t>dengan</a:t>
            </a:r>
            <a:r>
              <a:rPr lang="en-US" sz="3200" dirty="0"/>
              <a:t> </a:t>
            </a:r>
            <a:r>
              <a:rPr lang="en-US" sz="3200" dirty="0" err="1"/>
              <a:t>memanfaatkan</a:t>
            </a:r>
            <a:r>
              <a:rPr lang="en-US" sz="3200" dirty="0"/>
              <a:t> </a:t>
            </a:r>
            <a:r>
              <a:rPr lang="en-US" sz="3200" dirty="0" err="1"/>
              <a:t>teknologi</a:t>
            </a:r>
            <a:r>
              <a:rPr lang="en-US" sz="3200" dirty="0"/>
              <a:t> </a:t>
            </a:r>
            <a:r>
              <a:rPr lang="en-US" sz="3200" dirty="0" err="1"/>
              <a:t>canggih</a:t>
            </a:r>
            <a:r>
              <a:rPr lang="en-US" sz="3200" dirty="0"/>
              <a:t> </a:t>
            </a:r>
            <a:r>
              <a:rPr lang="en-US" sz="3200" dirty="0" err="1"/>
              <a:t>seperti</a:t>
            </a:r>
            <a:r>
              <a:rPr lang="en-US" sz="3200" dirty="0"/>
              <a:t> AI, </a:t>
            </a:r>
            <a:r>
              <a:rPr lang="en-US" sz="3200" dirty="0" err="1"/>
              <a:t>IoT</a:t>
            </a:r>
            <a:r>
              <a:rPr lang="en-US" sz="3200" dirty="0"/>
              <a:t>, </a:t>
            </a:r>
            <a:r>
              <a:rPr lang="en-US" sz="3200" dirty="0" err="1"/>
              <a:t>dan</a:t>
            </a:r>
            <a:r>
              <a:rPr lang="en-US" sz="3200" dirty="0"/>
              <a:t> big data </a:t>
            </a:r>
            <a:r>
              <a:rPr lang="en-US" sz="3200" dirty="0" err="1"/>
              <a:t>untuk</a:t>
            </a:r>
            <a:r>
              <a:rPr lang="en-US" sz="3200" dirty="0"/>
              <a:t> </a:t>
            </a:r>
            <a:r>
              <a:rPr lang="en-US" sz="3200" b="1" dirty="0" err="1" smtClean="0"/>
              <a:t>Memecahkan</a:t>
            </a:r>
            <a:r>
              <a:rPr lang="en-US" sz="3200" b="1" dirty="0" smtClean="0"/>
              <a:t> </a:t>
            </a:r>
            <a:r>
              <a:rPr lang="en-US" sz="3200" b="1" dirty="0" err="1" smtClean="0"/>
              <a:t>Masalah</a:t>
            </a:r>
            <a:r>
              <a:rPr lang="en-US" sz="3200" b="1" dirty="0" smtClean="0"/>
              <a:t> </a:t>
            </a:r>
            <a:r>
              <a:rPr lang="en-US" sz="3200" b="1" dirty="0" err="1" smtClean="0"/>
              <a:t>Sosial</a:t>
            </a:r>
            <a:r>
              <a:rPr lang="en-US" sz="3200" b="1" dirty="0" smtClean="0"/>
              <a:t> </a:t>
            </a:r>
            <a:r>
              <a:rPr lang="en-US" sz="3200" b="1" dirty="0" err="1" smtClean="0"/>
              <a:t>dan</a:t>
            </a:r>
            <a:r>
              <a:rPr lang="en-US" sz="3200" b="1" dirty="0" smtClean="0"/>
              <a:t>  </a:t>
            </a:r>
            <a:r>
              <a:rPr lang="en-US" sz="3200" b="1" dirty="0" err="1" smtClean="0"/>
              <a:t>Menciptakan</a:t>
            </a:r>
            <a:r>
              <a:rPr lang="en-US" sz="3200" b="1" dirty="0" smtClean="0"/>
              <a:t> </a:t>
            </a:r>
            <a:r>
              <a:rPr lang="en-US" sz="3200" b="1" dirty="0" err="1" smtClean="0"/>
              <a:t>Masyarakat</a:t>
            </a:r>
            <a:r>
              <a:rPr lang="en-US" sz="3200" b="1" dirty="0" smtClean="0"/>
              <a:t> </a:t>
            </a:r>
            <a:r>
              <a:rPr lang="en-US" sz="3200" b="1" dirty="0" err="1" smtClean="0"/>
              <a:t>Berkelanjutan</a:t>
            </a:r>
            <a:r>
              <a:rPr lang="en-US" sz="3200" dirty="0" smtClean="0"/>
              <a:t>. </a:t>
            </a:r>
            <a:endParaRPr lang="en-US" sz="32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444" y="183048"/>
            <a:ext cx="5256584" cy="2943688"/>
          </a:xfrm>
          <a:prstGeom prst="rect">
            <a:avLst/>
          </a:prstGeom>
          <a:ln>
            <a:solidFill>
              <a:schemeClr val="accent1"/>
            </a:solidFill>
          </a:ln>
        </p:spPr>
      </p:pic>
    </p:spTree>
    <p:extLst>
      <p:ext uri="{BB962C8B-B14F-4D97-AF65-F5344CB8AC3E}">
        <p14:creationId xmlns:p14="http://schemas.microsoft.com/office/powerpoint/2010/main" val="1916511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4896544" cy="1143000"/>
          </a:xfrm>
        </p:spPr>
        <p:txBody>
          <a:bodyPr>
            <a:noAutofit/>
          </a:bodyPr>
          <a:lstStyle/>
          <a:p>
            <a:r>
              <a:rPr lang="en-ID" sz="4000" b="1" dirty="0" smtClean="0">
                <a:solidFill>
                  <a:srgbClr val="FF0000"/>
                </a:solidFill>
                <a:effectLst>
                  <a:outerShdw blurRad="50800" dist="38100" algn="l" rotWithShape="0">
                    <a:srgbClr val="FF0000">
                      <a:alpha val="40000"/>
                    </a:srgbClr>
                  </a:outerShdw>
                </a:effectLst>
              </a:rPr>
              <a:t>FATAMORGANA</a:t>
            </a:r>
            <a:endParaRPr lang="en-US" sz="4000" b="1" dirty="0">
              <a:solidFill>
                <a:srgbClr val="FF0000"/>
              </a:solidFill>
              <a:effectLst>
                <a:outerShdw blurRad="50800" dist="38100" algn="l" rotWithShape="0">
                  <a:srgbClr val="FF0000">
                    <a:alpha val="40000"/>
                  </a:srgbClr>
                </a:outerShdw>
              </a:effectLst>
            </a:endParaRP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5" y="1268760"/>
            <a:ext cx="7868041" cy="523582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245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0138" r="6147"/>
          <a:stretch/>
        </p:blipFill>
        <p:spPr bwMode="auto">
          <a:xfrm>
            <a:off x="5868144" y="4401535"/>
            <a:ext cx="2640834" cy="2091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l="1" r="24803"/>
          <a:stretch/>
        </p:blipFill>
        <p:spPr bwMode="auto">
          <a:xfrm>
            <a:off x="107504" y="4401534"/>
            <a:ext cx="2880320" cy="209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l="19629" r="18837"/>
          <a:stretch/>
        </p:blipFill>
        <p:spPr bwMode="auto">
          <a:xfrm>
            <a:off x="3275856" y="4401535"/>
            <a:ext cx="2333748" cy="2123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2160" y="1110805"/>
            <a:ext cx="2982361" cy="1670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rotWithShape="1">
          <a:blip r:embed="rId6">
            <a:extLst>
              <a:ext uri="{28A0092B-C50C-407E-A947-70E740481C1C}">
                <a14:useLocalDpi xmlns:a14="http://schemas.microsoft.com/office/drawing/2010/main" val="0"/>
              </a:ext>
            </a:extLst>
          </a:blip>
          <a:srcRect l="18171"/>
          <a:stretch/>
        </p:blipFill>
        <p:spPr bwMode="auto">
          <a:xfrm>
            <a:off x="107504" y="1120872"/>
            <a:ext cx="2440447" cy="1670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43808" y="1127297"/>
            <a:ext cx="2949548" cy="1657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itle 1"/>
          <p:cNvSpPr>
            <a:spLocks noGrp="1"/>
          </p:cNvSpPr>
          <p:nvPr>
            <p:ph type="title"/>
          </p:nvPr>
        </p:nvSpPr>
        <p:spPr>
          <a:xfrm>
            <a:off x="2492274" y="53752"/>
            <a:ext cx="3519886" cy="1143000"/>
          </a:xfrm>
        </p:spPr>
        <p:txBody>
          <a:bodyPr>
            <a:normAutofit/>
          </a:bodyPr>
          <a:lstStyle/>
          <a:p>
            <a:pPr algn="ctr"/>
            <a:r>
              <a:rPr lang="en-ID" sz="4000" b="1" dirty="0" smtClean="0">
                <a:solidFill>
                  <a:srgbClr val="FF0000"/>
                </a:solidFill>
                <a:effectLst>
                  <a:outerShdw blurRad="50800" dist="38100" algn="l" rotWithShape="0">
                    <a:srgbClr val="FF0000">
                      <a:alpha val="40000"/>
                    </a:srgbClr>
                  </a:outerShdw>
                </a:effectLst>
              </a:rPr>
              <a:t>MATURITAS</a:t>
            </a:r>
            <a:endParaRPr lang="en-US" sz="4000" b="1" dirty="0">
              <a:solidFill>
                <a:srgbClr val="FF0000"/>
              </a:solidFill>
              <a:effectLst>
                <a:outerShdw blurRad="50800" dist="38100" algn="l" rotWithShape="0">
                  <a:srgbClr val="FF0000">
                    <a:alpha val="40000"/>
                  </a:srgbClr>
                </a:outerShdw>
              </a:effectLst>
            </a:endParaRPr>
          </a:p>
        </p:txBody>
      </p:sp>
      <p:pic>
        <p:nvPicPr>
          <p:cNvPr id="1034"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2608" y="2948457"/>
            <a:ext cx="4111600" cy="1344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3333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barn(inVertical)">
                                      <p:cBhvr>
                                        <p:cTn id="7" dur="500"/>
                                        <p:tgtEl>
                                          <p:spTgt spid="102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9"/>
                                        </p:tgtEl>
                                        <p:attrNameLst>
                                          <p:attrName>style.visibility</p:attrName>
                                        </p:attrNameLst>
                                      </p:cBhvr>
                                      <p:to>
                                        <p:strVal val="visible"/>
                                      </p:to>
                                    </p:set>
                                    <p:animEffect transition="in" filter="barn(inVertical)">
                                      <p:cBhvr>
                                        <p:cTn id="12" dur="500"/>
                                        <p:tgtEl>
                                          <p:spTgt spid="102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barn(inVertical)">
                                      <p:cBhvr>
                                        <p:cTn id="17" dur="500"/>
                                        <p:tgtEl>
                                          <p:spTgt spid="102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034"/>
                                        </p:tgtEl>
                                        <p:attrNameLst>
                                          <p:attrName>style.visibility</p:attrName>
                                        </p:attrNameLst>
                                      </p:cBhvr>
                                      <p:to>
                                        <p:strVal val="visible"/>
                                      </p:to>
                                    </p:set>
                                    <p:animEffect transition="in" filter="circle(in)">
                                      <p:cBhvr>
                                        <p:cTn id="22" dur="2000"/>
                                        <p:tgtEl>
                                          <p:spTgt spid="10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320"/>
            <a:ext cx="7890080" cy="6251024"/>
          </a:xfrm>
        </p:spPr>
        <p:txBody>
          <a:bodyPr>
            <a:normAutofit/>
          </a:bodyPr>
          <a:lstStyle/>
          <a:p>
            <a:pPr algn="ctr"/>
            <a:r>
              <a:rPr lang="en-ID" sz="6000" b="1" dirty="0" smtClean="0"/>
              <a:t>Society 5.0 Indonesia</a:t>
            </a:r>
            <a:br>
              <a:rPr lang="en-ID" sz="6000" b="1" dirty="0" smtClean="0"/>
            </a:br>
            <a:r>
              <a:rPr lang="en-ID" sz="6000" b="1" dirty="0" err="1" smtClean="0">
                <a:solidFill>
                  <a:srgbClr val="FF0000"/>
                </a:solidFill>
              </a:rPr>
              <a:t>Bukan</a:t>
            </a:r>
            <a:r>
              <a:rPr lang="en-ID" sz="6000" b="1" dirty="0" smtClean="0">
                <a:solidFill>
                  <a:srgbClr val="FF0000"/>
                </a:solidFill>
              </a:rPr>
              <a:t> </a:t>
            </a:r>
            <a:r>
              <a:rPr lang="en-ID" sz="6000" b="1" dirty="0" err="1" smtClean="0">
                <a:solidFill>
                  <a:srgbClr val="FF0000"/>
                </a:solidFill>
              </a:rPr>
              <a:t>Fatamorgana</a:t>
            </a:r>
            <a:r>
              <a:rPr lang="en-ID" sz="6000" b="1" dirty="0" smtClean="0"/>
              <a:t/>
            </a:r>
            <a:br>
              <a:rPr lang="en-ID" sz="6000" b="1" dirty="0" smtClean="0"/>
            </a:br>
            <a:r>
              <a:rPr lang="en-ID" sz="7200" b="1" dirty="0" err="1" smtClean="0">
                <a:solidFill>
                  <a:srgbClr val="00B050"/>
                </a:solidFill>
              </a:rPr>
              <a:t>Tapi</a:t>
            </a:r>
            <a:r>
              <a:rPr lang="en-ID" sz="7200" b="1" dirty="0" smtClean="0">
                <a:solidFill>
                  <a:srgbClr val="00B050"/>
                </a:solidFill>
              </a:rPr>
              <a:t> MATURITAS</a:t>
            </a:r>
            <a:endParaRPr lang="en-US" sz="7200" b="1" dirty="0">
              <a:solidFill>
                <a:srgbClr val="00B050"/>
              </a:solidFill>
            </a:endParaRPr>
          </a:p>
        </p:txBody>
      </p:sp>
    </p:spTree>
    <p:extLst>
      <p:ext uri="{BB962C8B-B14F-4D97-AF65-F5344CB8AC3E}">
        <p14:creationId xmlns:p14="http://schemas.microsoft.com/office/powerpoint/2010/main" val="1616958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920880" cy="778416"/>
          </a:xfrm>
        </p:spPr>
        <p:txBody>
          <a:bodyPr>
            <a:normAutofit/>
          </a:bodyPr>
          <a:lstStyle/>
          <a:p>
            <a:pPr algn="ctr"/>
            <a:r>
              <a:rPr lang="en-US" dirty="0">
                <a:solidFill>
                  <a:srgbClr val="00B050"/>
                </a:solidFill>
              </a:rPr>
              <a:t>Society </a:t>
            </a:r>
            <a:r>
              <a:rPr lang="en-US" dirty="0" smtClean="0">
                <a:solidFill>
                  <a:srgbClr val="00B050"/>
                </a:solidFill>
              </a:rPr>
              <a:t>5.0: </a:t>
            </a:r>
            <a:r>
              <a:rPr lang="en-US" i="1" dirty="0" smtClean="0">
                <a:solidFill>
                  <a:srgbClr val="FF0000"/>
                </a:solidFill>
              </a:rPr>
              <a:t>Highlight </a:t>
            </a:r>
            <a:r>
              <a:rPr lang="en-US" dirty="0" err="1" smtClean="0">
                <a:solidFill>
                  <a:srgbClr val="FF0000"/>
                </a:solidFill>
              </a:rPr>
              <a:t>bagi</a:t>
            </a:r>
            <a:r>
              <a:rPr lang="en-US" dirty="0" smtClean="0">
                <a:solidFill>
                  <a:srgbClr val="FF0000"/>
                </a:solidFill>
              </a:rPr>
              <a:t> </a:t>
            </a:r>
            <a:r>
              <a:rPr lang="en-US" dirty="0">
                <a:solidFill>
                  <a:srgbClr val="FF0000"/>
                </a:solidFill>
              </a:rPr>
              <a:t>Indonesia</a:t>
            </a:r>
          </a:p>
        </p:txBody>
      </p:sp>
      <p:sp>
        <p:nvSpPr>
          <p:cNvPr id="3" name="Subtitle 2"/>
          <p:cNvSpPr txBox="1">
            <a:spLocks/>
          </p:cNvSpPr>
          <p:nvPr/>
        </p:nvSpPr>
        <p:spPr>
          <a:xfrm>
            <a:off x="1115616" y="1064919"/>
            <a:ext cx="7920880" cy="4884361"/>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541782" indent="-514350">
              <a:buFont typeface="Wingdings 2"/>
              <a:buAutoNum type="arabicPeriod"/>
            </a:pPr>
            <a:r>
              <a:rPr lang="en-US" sz="3600" dirty="0" err="1" smtClean="0"/>
              <a:t>Efisiensi</a:t>
            </a:r>
            <a:r>
              <a:rPr lang="en-US" sz="3600" dirty="0" smtClean="0"/>
              <a:t> </a:t>
            </a:r>
            <a:r>
              <a:rPr lang="en-US" sz="3600" dirty="0" err="1" smtClean="0"/>
              <a:t>dan</a:t>
            </a:r>
            <a:r>
              <a:rPr lang="en-US" sz="3600" dirty="0" smtClean="0"/>
              <a:t> </a:t>
            </a:r>
            <a:r>
              <a:rPr lang="en-US" sz="3600" dirty="0" err="1" smtClean="0"/>
              <a:t>produktivitas</a:t>
            </a:r>
            <a:r>
              <a:rPr lang="en-US" sz="3600" dirty="0" smtClean="0"/>
              <a:t> </a:t>
            </a:r>
            <a:r>
              <a:rPr lang="en-US" sz="3600" b="1" i="1" dirty="0" smtClean="0"/>
              <a:t>EKONOMI </a:t>
            </a:r>
            <a:r>
              <a:rPr lang="en-US" sz="3600" dirty="0" err="1" smtClean="0"/>
              <a:t>melalui</a:t>
            </a:r>
            <a:r>
              <a:rPr lang="en-US" sz="3600" dirty="0" smtClean="0"/>
              <a:t> </a:t>
            </a:r>
            <a:r>
              <a:rPr lang="en-US" sz="3600" dirty="0" err="1" smtClean="0"/>
              <a:t>teknologi</a:t>
            </a:r>
            <a:r>
              <a:rPr lang="en-US" sz="3600" dirty="0" smtClean="0"/>
              <a:t> </a:t>
            </a:r>
            <a:r>
              <a:rPr lang="en-US" sz="3600" dirty="0" err="1" smtClean="0"/>
              <a:t>canggih</a:t>
            </a:r>
            <a:endParaRPr lang="en-US" sz="3600" dirty="0" smtClean="0"/>
          </a:p>
          <a:p>
            <a:pPr marL="541782" indent="-514350">
              <a:buFont typeface="Wingdings 2"/>
              <a:buAutoNum type="arabicPeriod"/>
            </a:pPr>
            <a:r>
              <a:rPr lang="en-US" sz="3600" dirty="0" err="1" smtClean="0"/>
              <a:t>Kualitas</a:t>
            </a:r>
            <a:r>
              <a:rPr lang="en-US" sz="3600" dirty="0" smtClean="0"/>
              <a:t> </a:t>
            </a:r>
            <a:r>
              <a:rPr lang="en-US" sz="3600" dirty="0" err="1" smtClean="0"/>
              <a:t>layanan</a:t>
            </a:r>
            <a:r>
              <a:rPr lang="en-US" sz="3600" dirty="0" smtClean="0"/>
              <a:t> </a:t>
            </a:r>
            <a:r>
              <a:rPr lang="en-US" sz="3600" b="1" i="1" dirty="0" smtClean="0"/>
              <a:t>KESEHATAN</a:t>
            </a:r>
            <a:r>
              <a:rPr lang="en-US" sz="3600" dirty="0" smtClean="0"/>
              <a:t> </a:t>
            </a:r>
            <a:r>
              <a:rPr lang="en-US" sz="3600" dirty="0" err="1" smtClean="0"/>
              <a:t>dengan</a:t>
            </a:r>
            <a:r>
              <a:rPr lang="en-US" sz="3600" dirty="0" smtClean="0"/>
              <a:t> </a:t>
            </a:r>
            <a:r>
              <a:rPr lang="en-US" sz="3600" dirty="0" err="1" smtClean="0"/>
              <a:t>teknologi</a:t>
            </a:r>
            <a:r>
              <a:rPr lang="en-US" sz="3600" dirty="0" smtClean="0"/>
              <a:t> </a:t>
            </a:r>
            <a:r>
              <a:rPr lang="en-US" sz="3600" dirty="0" err="1" smtClean="0"/>
              <a:t>medis</a:t>
            </a:r>
            <a:endParaRPr lang="en-US" sz="3600" dirty="0" smtClean="0"/>
          </a:p>
          <a:p>
            <a:pPr marL="541782" indent="-514350">
              <a:buFont typeface="Wingdings 2"/>
              <a:buAutoNum type="arabicPeriod"/>
            </a:pPr>
            <a:r>
              <a:rPr lang="en-US" sz="3600" dirty="0" err="1" smtClean="0"/>
              <a:t>Aksesibilitas</a:t>
            </a:r>
            <a:r>
              <a:rPr lang="en-US" sz="3600" dirty="0" smtClean="0"/>
              <a:t> </a:t>
            </a:r>
            <a:r>
              <a:rPr lang="en-US" sz="3600" b="1" i="1" dirty="0" smtClean="0"/>
              <a:t>PENDIDIKAN</a:t>
            </a:r>
            <a:r>
              <a:rPr lang="en-US" sz="3600" dirty="0" smtClean="0"/>
              <a:t> </a:t>
            </a:r>
            <a:r>
              <a:rPr lang="en-US" sz="3600" dirty="0" err="1" smtClean="0"/>
              <a:t>dengan</a:t>
            </a:r>
            <a:r>
              <a:rPr lang="en-US" sz="3600" dirty="0" smtClean="0"/>
              <a:t> </a:t>
            </a:r>
            <a:r>
              <a:rPr lang="en-US" sz="3600" dirty="0" err="1" smtClean="0"/>
              <a:t>teknologi</a:t>
            </a:r>
            <a:r>
              <a:rPr lang="en-US" sz="3600" dirty="0" smtClean="0"/>
              <a:t> digital</a:t>
            </a:r>
          </a:p>
          <a:p>
            <a:pPr marL="541782" indent="-514350">
              <a:buFont typeface="Wingdings 2"/>
              <a:buAutoNum type="arabicPeriod"/>
            </a:pPr>
            <a:r>
              <a:rPr lang="en-US" sz="3600" dirty="0" err="1" smtClean="0"/>
              <a:t>Kualitas</a:t>
            </a:r>
            <a:r>
              <a:rPr lang="en-US" sz="3600" dirty="0" smtClean="0"/>
              <a:t> </a:t>
            </a:r>
            <a:r>
              <a:rPr lang="en-US" sz="3600" b="1" i="1" dirty="0" smtClean="0"/>
              <a:t>LINGKUNGAN HIDUP</a:t>
            </a:r>
            <a:r>
              <a:rPr lang="en-US" sz="3600" dirty="0" smtClean="0"/>
              <a:t> </a:t>
            </a:r>
            <a:r>
              <a:rPr lang="en-US" sz="3600" dirty="0" err="1" smtClean="0"/>
              <a:t>dengan</a:t>
            </a:r>
            <a:r>
              <a:rPr lang="en-US" sz="3600" dirty="0" smtClean="0"/>
              <a:t> </a:t>
            </a:r>
            <a:r>
              <a:rPr lang="en-US" sz="3600" dirty="0" err="1" smtClean="0"/>
              <a:t>teknologi</a:t>
            </a:r>
            <a:r>
              <a:rPr lang="en-US" sz="3600" dirty="0" smtClean="0"/>
              <a:t> </a:t>
            </a:r>
            <a:r>
              <a:rPr lang="en-US" sz="3600" dirty="0" err="1" smtClean="0"/>
              <a:t>ramah</a:t>
            </a:r>
            <a:r>
              <a:rPr lang="en-US" sz="3600" dirty="0" smtClean="0"/>
              <a:t> </a:t>
            </a:r>
            <a:r>
              <a:rPr lang="en-US" sz="3600" dirty="0" err="1" smtClean="0"/>
              <a:t>lingkungan</a:t>
            </a:r>
            <a:endParaRPr lang="en-US" sz="3600" dirty="0"/>
          </a:p>
        </p:txBody>
      </p:sp>
    </p:spTree>
    <p:extLst>
      <p:ext uri="{BB962C8B-B14F-4D97-AF65-F5344CB8AC3E}">
        <p14:creationId xmlns:p14="http://schemas.microsoft.com/office/powerpoint/2010/main" val="816437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836712"/>
            <a:ext cx="8172400" cy="5760640"/>
          </a:xfrm>
        </p:spPr>
        <p:txBody>
          <a:bodyPr>
            <a:noAutofit/>
          </a:bodyPr>
          <a:lstStyle/>
          <a:p>
            <a:r>
              <a:rPr lang="en-US" sz="2200" b="1" dirty="0" err="1"/>
              <a:t>Fokus</a:t>
            </a:r>
            <a:r>
              <a:rPr lang="en-US" sz="2200" b="1" dirty="0"/>
              <a:t> </a:t>
            </a:r>
            <a:r>
              <a:rPr lang="en-US" sz="2200" b="1" dirty="0" err="1"/>
              <a:t>pada</a:t>
            </a:r>
            <a:r>
              <a:rPr lang="en-US" sz="2200" b="1" dirty="0"/>
              <a:t> </a:t>
            </a:r>
            <a:r>
              <a:rPr lang="en-US" sz="2200" b="1" dirty="0" err="1"/>
              <a:t>Manusia</a:t>
            </a:r>
            <a:r>
              <a:rPr lang="en-US" sz="2200" dirty="0"/>
              <a:t>:  </a:t>
            </a:r>
            <a:r>
              <a:rPr lang="en-US" sz="2200" dirty="0" err="1"/>
              <a:t>Tujuan</a:t>
            </a:r>
            <a:r>
              <a:rPr lang="en-US" sz="2200" dirty="0"/>
              <a:t> </a:t>
            </a:r>
            <a:r>
              <a:rPr lang="en-US" sz="2200" dirty="0" err="1"/>
              <a:t>utamanya</a:t>
            </a:r>
            <a:r>
              <a:rPr lang="en-US" sz="2200" dirty="0"/>
              <a:t> </a:t>
            </a:r>
            <a:r>
              <a:rPr lang="en-US" sz="2200" dirty="0" err="1"/>
              <a:t>adalah</a:t>
            </a:r>
            <a:r>
              <a:rPr lang="en-US" sz="2200" dirty="0"/>
              <a:t> </a:t>
            </a:r>
            <a:r>
              <a:rPr lang="en-US" sz="2200" dirty="0" err="1"/>
              <a:t>menciptakan</a:t>
            </a:r>
            <a:r>
              <a:rPr lang="en-US" sz="2200" dirty="0"/>
              <a:t> </a:t>
            </a:r>
            <a:r>
              <a:rPr lang="en-US" sz="2200" dirty="0" err="1"/>
              <a:t>masyarakat</a:t>
            </a:r>
            <a:r>
              <a:rPr lang="en-US" sz="2200" dirty="0"/>
              <a:t> yang </a:t>
            </a:r>
            <a:r>
              <a:rPr lang="en-US" sz="2200" dirty="0" err="1"/>
              <a:t>lebih</a:t>
            </a:r>
            <a:r>
              <a:rPr lang="en-US" sz="2200" dirty="0"/>
              <a:t> </a:t>
            </a:r>
            <a:r>
              <a:rPr lang="en-US" sz="2200" dirty="0" err="1"/>
              <a:t>tangguh</a:t>
            </a:r>
            <a:r>
              <a:rPr lang="en-US" sz="2200" dirty="0"/>
              <a:t>, </a:t>
            </a:r>
            <a:r>
              <a:rPr lang="en-US" sz="2200" dirty="0" err="1"/>
              <a:t>inklusif</a:t>
            </a:r>
            <a:r>
              <a:rPr lang="en-US" sz="2200" dirty="0"/>
              <a:t>, </a:t>
            </a:r>
            <a:r>
              <a:rPr lang="en-US" sz="2200" dirty="0" err="1"/>
              <a:t>aman</a:t>
            </a:r>
            <a:r>
              <a:rPr lang="en-US" sz="2200" dirty="0"/>
              <a:t>, </a:t>
            </a:r>
            <a:r>
              <a:rPr lang="en-US" sz="2200" dirty="0" err="1"/>
              <a:t>dan</a:t>
            </a:r>
            <a:r>
              <a:rPr lang="en-US" sz="2200" dirty="0"/>
              <a:t> </a:t>
            </a:r>
            <a:r>
              <a:rPr lang="en-US" sz="2200" dirty="0" err="1"/>
              <a:t>sejahtera</a:t>
            </a:r>
            <a:r>
              <a:rPr lang="en-US" sz="2200" dirty="0"/>
              <a:t> </a:t>
            </a:r>
            <a:r>
              <a:rPr lang="en-US" sz="2200" dirty="0" err="1"/>
              <a:t>bagi</a:t>
            </a:r>
            <a:r>
              <a:rPr lang="en-US" sz="2200" dirty="0"/>
              <a:t> </a:t>
            </a:r>
            <a:r>
              <a:rPr lang="en-US" sz="2200" dirty="0" err="1"/>
              <a:t>semua</a:t>
            </a:r>
            <a:r>
              <a:rPr lang="en-US" sz="2200" dirty="0"/>
              <a:t> </a:t>
            </a:r>
            <a:r>
              <a:rPr lang="en-US" sz="2200" dirty="0" err="1"/>
              <a:t>individu</a:t>
            </a:r>
            <a:r>
              <a:rPr lang="en-US" sz="2200" dirty="0" smtClean="0"/>
              <a:t>.</a:t>
            </a:r>
            <a:br>
              <a:rPr lang="en-US" sz="2200" dirty="0" smtClean="0"/>
            </a:br>
            <a:r>
              <a:rPr lang="en-US" sz="2200" b="1" dirty="0" smtClean="0"/>
              <a:t/>
            </a:r>
            <a:br>
              <a:rPr lang="en-US" sz="2200" b="1" dirty="0" smtClean="0"/>
            </a:br>
            <a:r>
              <a:rPr lang="en-US" sz="2200" b="1" dirty="0" err="1" smtClean="0"/>
              <a:t>Integrasi</a:t>
            </a:r>
            <a:r>
              <a:rPr lang="en-US" sz="2200" b="1" dirty="0" smtClean="0"/>
              <a:t> </a:t>
            </a:r>
            <a:r>
              <a:rPr lang="en-US" sz="2200" b="1" dirty="0" err="1"/>
              <a:t>Teknologi</a:t>
            </a:r>
            <a:r>
              <a:rPr lang="en-US" sz="2200" b="1" dirty="0"/>
              <a:t> </a:t>
            </a:r>
            <a:r>
              <a:rPr lang="en-US" sz="2200" b="1" dirty="0" err="1"/>
              <a:t>dan</a:t>
            </a:r>
            <a:r>
              <a:rPr lang="en-US" sz="2200" b="1" dirty="0"/>
              <a:t> </a:t>
            </a:r>
            <a:r>
              <a:rPr lang="en-US" sz="2200" b="1" dirty="0" err="1"/>
              <a:t>Manusia</a:t>
            </a:r>
            <a:r>
              <a:rPr lang="en-US" sz="2200" b="1" dirty="0" smtClean="0"/>
              <a:t>:  </a:t>
            </a:r>
            <a:r>
              <a:rPr lang="en-US" sz="2200" dirty="0" err="1" smtClean="0"/>
              <a:t>Teknologi</a:t>
            </a:r>
            <a:r>
              <a:rPr lang="en-US" sz="2200" dirty="0" smtClean="0"/>
              <a:t> </a:t>
            </a:r>
            <a:r>
              <a:rPr lang="en-US" sz="2200" dirty="0" err="1"/>
              <a:t>bukan</a:t>
            </a:r>
            <a:r>
              <a:rPr lang="en-US" sz="2200" dirty="0"/>
              <a:t> </a:t>
            </a:r>
            <a:r>
              <a:rPr lang="en-US" sz="2200" dirty="0" err="1"/>
              <a:t>hanya</a:t>
            </a:r>
            <a:r>
              <a:rPr lang="en-US" sz="2200" dirty="0"/>
              <a:t> </a:t>
            </a:r>
            <a:r>
              <a:rPr lang="en-US" sz="2200" dirty="0" err="1"/>
              <a:t>sebagai</a:t>
            </a:r>
            <a:r>
              <a:rPr lang="en-US" sz="2200" dirty="0"/>
              <a:t> </a:t>
            </a:r>
            <a:r>
              <a:rPr lang="en-US" sz="2200" dirty="0" err="1"/>
              <a:t>alat</a:t>
            </a:r>
            <a:r>
              <a:rPr lang="en-US" sz="2200" dirty="0"/>
              <a:t>, </a:t>
            </a:r>
            <a:r>
              <a:rPr lang="en-US" sz="2200" dirty="0" err="1"/>
              <a:t>tetapi</a:t>
            </a:r>
            <a:r>
              <a:rPr lang="en-US" sz="2200" dirty="0"/>
              <a:t> </a:t>
            </a:r>
            <a:r>
              <a:rPr lang="en-US" sz="2200" dirty="0" err="1"/>
              <a:t>terintegrasi</a:t>
            </a:r>
            <a:r>
              <a:rPr lang="en-US" sz="2200" dirty="0"/>
              <a:t> </a:t>
            </a:r>
            <a:r>
              <a:rPr lang="en-US" sz="2200" dirty="0" err="1"/>
              <a:t>erat</a:t>
            </a:r>
            <a:r>
              <a:rPr lang="en-US" sz="2200" dirty="0"/>
              <a:t> </a:t>
            </a:r>
            <a:r>
              <a:rPr lang="en-US" sz="2200" dirty="0" err="1"/>
              <a:t>dengan</a:t>
            </a:r>
            <a:r>
              <a:rPr lang="en-US" sz="2200" dirty="0"/>
              <a:t> </a:t>
            </a:r>
            <a:r>
              <a:rPr lang="en-US" sz="2200" dirty="0" err="1"/>
              <a:t>kehidupan</a:t>
            </a:r>
            <a:r>
              <a:rPr lang="en-US" sz="2200" dirty="0"/>
              <a:t> </a:t>
            </a:r>
            <a:r>
              <a:rPr lang="en-US" sz="2200" dirty="0" err="1"/>
              <a:t>manusia</a:t>
            </a:r>
            <a:r>
              <a:rPr lang="en-US" sz="2200" dirty="0"/>
              <a:t> </a:t>
            </a:r>
            <a:r>
              <a:rPr lang="en-US" sz="2200" dirty="0" err="1"/>
              <a:t>untuk</a:t>
            </a:r>
            <a:r>
              <a:rPr lang="en-US" sz="2200" dirty="0"/>
              <a:t> </a:t>
            </a:r>
            <a:r>
              <a:rPr lang="en-US" sz="2200" dirty="0" err="1"/>
              <a:t>meningkatkan</a:t>
            </a:r>
            <a:r>
              <a:rPr lang="en-US" sz="2200" dirty="0"/>
              <a:t> </a:t>
            </a:r>
            <a:r>
              <a:rPr lang="en-US" sz="2200" dirty="0" err="1"/>
              <a:t>kebutuhan</a:t>
            </a:r>
            <a:r>
              <a:rPr lang="en-US" sz="2200" dirty="0"/>
              <a:t> </a:t>
            </a:r>
            <a:r>
              <a:rPr lang="en-US" sz="2200" dirty="0" err="1"/>
              <a:t>dan</a:t>
            </a:r>
            <a:r>
              <a:rPr lang="en-US" sz="2200" dirty="0"/>
              <a:t> </a:t>
            </a:r>
            <a:r>
              <a:rPr lang="en-US" sz="2200" dirty="0" err="1"/>
              <a:t>kenyamanan</a:t>
            </a:r>
            <a:r>
              <a:rPr lang="en-US" sz="2200" dirty="0"/>
              <a:t> </a:t>
            </a:r>
            <a:r>
              <a:rPr lang="en-US" sz="2200" dirty="0" err="1" smtClean="0"/>
              <a:t>sehari-hari</a:t>
            </a:r>
            <a:r>
              <a:rPr lang="en-US" sz="2200" dirty="0" smtClean="0"/>
              <a:t>.</a:t>
            </a:r>
            <a:br>
              <a:rPr lang="en-US" sz="2200" dirty="0" smtClean="0"/>
            </a:br>
            <a:r>
              <a:rPr lang="en-US" sz="2200" dirty="0"/>
              <a:t/>
            </a:r>
            <a:br>
              <a:rPr lang="en-US" sz="2200" dirty="0"/>
            </a:br>
            <a:r>
              <a:rPr lang="en-US" sz="2200" b="1" dirty="0" err="1" smtClean="0"/>
              <a:t>Holistik</a:t>
            </a:r>
            <a:r>
              <a:rPr lang="en-US" sz="2200" b="1" dirty="0" smtClean="0"/>
              <a:t> </a:t>
            </a:r>
            <a:r>
              <a:rPr lang="en-US" sz="2200" b="1" dirty="0" err="1" smtClean="0"/>
              <a:t>Ruang</a:t>
            </a:r>
            <a:r>
              <a:rPr lang="en-US" sz="2200" b="1" dirty="0" smtClean="0"/>
              <a:t> </a:t>
            </a:r>
            <a:r>
              <a:rPr lang="en-US" sz="2200" b="1" dirty="0" err="1"/>
              <a:t>Fisik</a:t>
            </a:r>
            <a:r>
              <a:rPr lang="en-US" sz="2200" b="1" dirty="0"/>
              <a:t> </a:t>
            </a:r>
            <a:r>
              <a:rPr lang="en-US" sz="2200" b="1" dirty="0" err="1"/>
              <a:t>dan</a:t>
            </a:r>
            <a:r>
              <a:rPr lang="en-US" sz="2200" b="1" dirty="0"/>
              <a:t> </a:t>
            </a:r>
            <a:r>
              <a:rPr lang="en-US" sz="2200" b="1" dirty="0" smtClean="0"/>
              <a:t>Virtual:</a:t>
            </a:r>
            <a:r>
              <a:rPr lang="en-US" sz="2200" dirty="0" smtClean="0"/>
              <a:t> </a:t>
            </a:r>
            <a:r>
              <a:rPr lang="en-US" sz="2200" dirty="0" err="1" smtClean="0"/>
              <a:t>Menggabungkan</a:t>
            </a:r>
            <a:r>
              <a:rPr lang="en-US" sz="2200" dirty="0" smtClean="0"/>
              <a:t> </a:t>
            </a:r>
            <a:r>
              <a:rPr lang="en-US" sz="2200" dirty="0" err="1"/>
              <a:t>interaksi</a:t>
            </a:r>
            <a:r>
              <a:rPr lang="en-US" sz="2200" dirty="0"/>
              <a:t> </a:t>
            </a:r>
            <a:r>
              <a:rPr lang="en-US" sz="2200" dirty="0" err="1"/>
              <a:t>manusia</a:t>
            </a:r>
            <a:r>
              <a:rPr lang="en-US" sz="2200" dirty="0"/>
              <a:t> di </a:t>
            </a:r>
            <a:r>
              <a:rPr lang="en-US" sz="2200" dirty="0" err="1"/>
              <a:t>dunia</a:t>
            </a:r>
            <a:r>
              <a:rPr lang="en-US" sz="2200" dirty="0"/>
              <a:t> </a:t>
            </a:r>
            <a:r>
              <a:rPr lang="en-US" sz="2200" dirty="0" err="1"/>
              <a:t>fisik</a:t>
            </a:r>
            <a:r>
              <a:rPr lang="en-US" sz="2200" dirty="0"/>
              <a:t> </a:t>
            </a:r>
            <a:r>
              <a:rPr lang="en-US" sz="2200" dirty="0" err="1"/>
              <a:t>dan</a:t>
            </a:r>
            <a:r>
              <a:rPr lang="en-US" sz="2200" dirty="0"/>
              <a:t> </a:t>
            </a:r>
            <a:r>
              <a:rPr lang="en-US" sz="2200" dirty="0" err="1"/>
              <a:t>ruang</a:t>
            </a:r>
            <a:r>
              <a:rPr lang="en-US" sz="2200" dirty="0"/>
              <a:t> virtual </a:t>
            </a:r>
            <a:r>
              <a:rPr lang="en-US" sz="2200" dirty="0" err="1"/>
              <a:t>melalui</a:t>
            </a:r>
            <a:r>
              <a:rPr lang="en-US" sz="2200" dirty="0"/>
              <a:t> </a:t>
            </a:r>
            <a:r>
              <a:rPr lang="en-US" sz="2200" dirty="0" err="1"/>
              <a:t>berbagai</a:t>
            </a:r>
            <a:r>
              <a:rPr lang="en-US" sz="2200" dirty="0"/>
              <a:t> </a:t>
            </a:r>
            <a:r>
              <a:rPr lang="en-US" sz="2200" dirty="0" err="1"/>
              <a:t>teknologi</a:t>
            </a:r>
            <a:r>
              <a:rPr lang="en-US" sz="2200" dirty="0"/>
              <a:t> </a:t>
            </a:r>
            <a:r>
              <a:rPr lang="en-US" sz="2200" dirty="0" err="1"/>
              <a:t>canggih</a:t>
            </a:r>
            <a:r>
              <a:rPr lang="en-US" sz="2200" dirty="0"/>
              <a:t>, </a:t>
            </a:r>
            <a:r>
              <a:rPr lang="en-US" sz="2200" dirty="0" err="1"/>
              <a:t>seperti</a:t>
            </a:r>
            <a:r>
              <a:rPr lang="en-US" sz="2200" dirty="0"/>
              <a:t> Artificial Intelligence (AI), Internet of Things (</a:t>
            </a:r>
            <a:r>
              <a:rPr lang="en-US" sz="2200" dirty="0" err="1"/>
              <a:t>IoT</a:t>
            </a:r>
            <a:r>
              <a:rPr lang="en-US" sz="2200" dirty="0"/>
              <a:t>), </a:t>
            </a:r>
            <a:r>
              <a:rPr lang="en-US" sz="2200" dirty="0" err="1"/>
              <a:t>dan</a:t>
            </a:r>
            <a:r>
              <a:rPr lang="en-US" sz="2200" dirty="0"/>
              <a:t> </a:t>
            </a:r>
            <a:r>
              <a:rPr lang="en-US" sz="2200" dirty="0" err="1"/>
              <a:t>Metaverse</a:t>
            </a:r>
            <a:r>
              <a:rPr lang="en-US" sz="2200" dirty="0"/>
              <a:t>. </a:t>
            </a:r>
            <a:r>
              <a:rPr lang="en-US" sz="2200" dirty="0" err="1"/>
              <a:t>untuk</a:t>
            </a:r>
            <a:r>
              <a:rPr lang="en-US" sz="2200" dirty="0"/>
              <a:t> </a:t>
            </a:r>
            <a:r>
              <a:rPr lang="en-US" sz="2200" dirty="0" err="1"/>
              <a:t>berbagai</a:t>
            </a:r>
            <a:r>
              <a:rPr lang="en-US" sz="2200" dirty="0"/>
              <a:t> </a:t>
            </a:r>
            <a:r>
              <a:rPr lang="en-US" sz="2200" dirty="0" err="1"/>
              <a:t>aspek</a:t>
            </a:r>
            <a:r>
              <a:rPr lang="en-US" sz="2200" dirty="0"/>
              <a:t> </a:t>
            </a:r>
            <a:r>
              <a:rPr lang="en-US" sz="2200" dirty="0" err="1" smtClean="0"/>
              <a:t>kehidupan</a:t>
            </a:r>
            <a:r>
              <a:rPr lang="en-US" sz="2200" dirty="0"/>
              <a:t/>
            </a:r>
            <a:br>
              <a:rPr lang="en-US" sz="2200" dirty="0"/>
            </a:br>
            <a:r>
              <a:rPr lang="en-US" sz="2200" dirty="0" smtClean="0"/>
              <a:t/>
            </a:r>
            <a:br>
              <a:rPr lang="en-US" sz="2200" dirty="0" smtClean="0"/>
            </a:br>
            <a:r>
              <a:rPr lang="en-US" sz="2200" b="1" dirty="0" err="1" smtClean="0"/>
              <a:t>Solusi</a:t>
            </a:r>
            <a:r>
              <a:rPr lang="en-US" sz="2200" b="1" dirty="0" smtClean="0"/>
              <a:t> </a:t>
            </a:r>
            <a:r>
              <a:rPr lang="en-US" sz="2200" b="1" dirty="0" err="1"/>
              <a:t>untuk</a:t>
            </a:r>
            <a:r>
              <a:rPr lang="en-US" sz="2200" b="1" dirty="0"/>
              <a:t> </a:t>
            </a:r>
            <a:r>
              <a:rPr lang="en-US" sz="2200" b="1" dirty="0" err="1"/>
              <a:t>Masalah</a:t>
            </a:r>
            <a:r>
              <a:rPr lang="en-US" sz="2200" b="1" dirty="0"/>
              <a:t> </a:t>
            </a:r>
            <a:r>
              <a:rPr lang="en-US" sz="2200" b="1" dirty="0" err="1"/>
              <a:t>Sosial</a:t>
            </a:r>
            <a:r>
              <a:rPr lang="en-US" sz="2200" dirty="0" smtClean="0"/>
              <a:t>: </a:t>
            </a:r>
            <a:r>
              <a:rPr lang="en-US" sz="2200" dirty="0" err="1" smtClean="0"/>
              <a:t>Menggunakan</a:t>
            </a:r>
            <a:r>
              <a:rPr lang="en-US" sz="2200" dirty="0" smtClean="0"/>
              <a:t> </a:t>
            </a:r>
            <a:r>
              <a:rPr lang="en-US" sz="2200" dirty="0" err="1"/>
              <a:t>teknologi</a:t>
            </a:r>
            <a:r>
              <a:rPr lang="en-US" sz="2200" dirty="0"/>
              <a:t> </a:t>
            </a:r>
            <a:r>
              <a:rPr lang="en-US" sz="2200" dirty="0" err="1"/>
              <a:t>untuk</a:t>
            </a:r>
            <a:r>
              <a:rPr lang="en-US" sz="2200" dirty="0"/>
              <a:t> </a:t>
            </a:r>
            <a:r>
              <a:rPr lang="en-US" sz="2200" dirty="0" err="1"/>
              <a:t>mengatasi</a:t>
            </a:r>
            <a:r>
              <a:rPr lang="en-US" sz="2200" dirty="0"/>
              <a:t> </a:t>
            </a:r>
            <a:r>
              <a:rPr lang="en-US" sz="2200" dirty="0" err="1"/>
              <a:t>tantangan</a:t>
            </a:r>
            <a:r>
              <a:rPr lang="en-US" sz="2200" dirty="0"/>
              <a:t> </a:t>
            </a:r>
            <a:r>
              <a:rPr lang="en-US" sz="2200" dirty="0" err="1"/>
              <a:t>sosial</a:t>
            </a:r>
            <a:r>
              <a:rPr lang="en-US" sz="2200" dirty="0"/>
              <a:t> </a:t>
            </a:r>
            <a:r>
              <a:rPr lang="en-US" sz="2200" dirty="0" err="1"/>
              <a:t>seperti</a:t>
            </a:r>
            <a:r>
              <a:rPr lang="en-US" sz="2200" dirty="0"/>
              <a:t> </a:t>
            </a:r>
            <a:r>
              <a:rPr lang="en-US" sz="2200" dirty="0" err="1"/>
              <a:t>masalah</a:t>
            </a:r>
            <a:r>
              <a:rPr lang="en-US" sz="2200" dirty="0"/>
              <a:t> </a:t>
            </a:r>
            <a:r>
              <a:rPr lang="en-US" sz="2200" dirty="0" err="1"/>
              <a:t>kesehatan</a:t>
            </a:r>
            <a:r>
              <a:rPr lang="en-US" sz="2200" dirty="0"/>
              <a:t>, </a:t>
            </a:r>
            <a:r>
              <a:rPr lang="en-US" sz="2200" dirty="0" err="1"/>
              <a:t>penanggulangan</a:t>
            </a:r>
            <a:r>
              <a:rPr lang="en-US" sz="2200" dirty="0"/>
              <a:t> </a:t>
            </a:r>
            <a:r>
              <a:rPr lang="en-US" sz="2200" dirty="0" err="1"/>
              <a:t>bencana</a:t>
            </a:r>
            <a:r>
              <a:rPr lang="en-US" sz="2200" dirty="0"/>
              <a:t>, </a:t>
            </a:r>
            <a:r>
              <a:rPr lang="en-US" sz="2200" dirty="0" err="1"/>
              <a:t>dan</a:t>
            </a:r>
            <a:r>
              <a:rPr lang="en-US" sz="2200" dirty="0"/>
              <a:t> </a:t>
            </a:r>
            <a:r>
              <a:rPr lang="en-US" sz="2200" dirty="0" err="1"/>
              <a:t>peningkatan</a:t>
            </a:r>
            <a:r>
              <a:rPr lang="en-US" sz="2200" dirty="0"/>
              <a:t> </a:t>
            </a:r>
            <a:r>
              <a:rPr lang="en-US" sz="2200" dirty="0" err="1"/>
              <a:t>kualitas</a:t>
            </a:r>
            <a:r>
              <a:rPr lang="en-US" sz="2200" dirty="0"/>
              <a:t> </a:t>
            </a:r>
            <a:r>
              <a:rPr lang="en-US" sz="2200" dirty="0" err="1"/>
              <a:t>pendidikan</a:t>
            </a:r>
            <a:r>
              <a:rPr lang="en-US" sz="2200" dirty="0"/>
              <a:t>. </a:t>
            </a:r>
          </a:p>
        </p:txBody>
      </p:sp>
      <p:sp>
        <p:nvSpPr>
          <p:cNvPr id="4" name="Title 1"/>
          <p:cNvSpPr txBox="1">
            <a:spLocks/>
          </p:cNvSpPr>
          <p:nvPr/>
        </p:nvSpPr>
        <p:spPr>
          <a:xfrm>
            <a:off x="1115616" y="116632"/>
            <a:ext cx="4392488" cy="720080"/>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ID" sz="4000" b="1" i="1" dirty="0" smtClean="0">
                <a:solidFill>
                  <a:srgbClr val="FF0000"/>
                </a:solidFill>
              </a:rPr>
              <a:t>KARAKTERISTIK</a:t>
            </a:r>
            <a:endParaRPr lang="en-US" sz="4000" b="1" i="1" dirty="0">
              <a:solidFill>
                <a:srgbClr val="FF0000"/>
              </a:solidFill>
            </a:endParaRPr>
          </a:p>
        </p:txBody>
      </p:sp>
    </p:spTree>
    <p:extLst>
      <p:ext uri="{BB962C8B-B14F-4D97-AF65-F5344CB8AC3E}">
        <p14:creationId xmlns:p14="http://schemas.microsoft.com/office/powerpoint/2010/main" val="3392571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88640"/>
            <a:ext cx="5904656" cy="864096"/>
          </a:xfrm>
        </p:spPr>
        <p:txBody>
          <a:bodyPr>
            <a:normAutofit/>
          </a:bodyPr>
          <a:lstStyle/>
          <a:p>
            <a:r>
              <a:rPr lang="en-ID" sz="4000" b="1" dirty="0" smtClean="0">
                <a:solidFill>
                  <a:srgbClr val="FF0000"/>
                </a:solidFill>
              </a:rPr>
              <a:t>MENGAPA PENTING?</a:t>
            </a:r>
            <a:endParaRPr lang="en-US" sz="4000" b="1" dirty="0">
              <a:solidFill>
                <a:srgbClr val="FF0000"/>
              </a:solidFill>
            </a:endParaRPr>
          </a:p>
        </p:txBody>
      </p:sp>
      <p:sp>
        <p:nvSpPr>
          <p:cNvPr id="3" name="Content Placeholder 2"/>
          <p:cNvSpPr>
            <a:spLocks noGrp="1"/>
          </p:cNvSpPr>
          <p:nvPr>
            <p:ph idx="1"/>
          </p:nvPr>
        </p:nvSpPr>
        <p:spPr>
          <a:xfrm>
            <a:off x="1043608" y="1124744"/>
            <a:ext cx="7498080" cy="3312368"/>
          </a:xfrm>
        </p:spPr>
        <p:txBody>
          <a:bodyPr/>
          <a:lstStyle/>
          <a:p>
            <a:pPr marL="596646" indent="-514350">
              <a:buAutoNum type="arabicPeriod"/>
            </a:pPr>
            <a:r>
              <a:rPr lang="en-US" dirty="0" err="1" smtClean="0"/>
              <a:t>Meningkatkan</a:t>
            </a:r>
            <a:r>
              <a:rPr lang="en-US" dirty="0" smtClean="0"/>
              <a:t> </a:t>
            </a:r>
            <a:r>
              <a:rPr lang="en-US" dirty="0" err="1"/>
              <a:t>kemampuan</a:t>
            </a:r>
            <a:r>
              <a:rPr lang="en-US" dirty="0"/>
              <a:t> </a:t>
            </a:r>
            <a:r>
              <a:rPr lang="en-US" dirty="0" err="1"/>
              <a:t>adaptasi</a:t>
            </a:r>
            <a:r>
              <a:rPr lang="en-US" dirty="0"/>
              <a:t> </a:t>
            </a:r>
            <a:r>
              <a:rPr lang="en-US" dirty="0" err="1"/>
              <a:t>terhadap</a:t>
            </a:r>
            <a:r>
              <a:rPr lang="en-US" dirty="0"/>
              <a:t> </a:t>
            </a:r>
            <a:r>
              <a:rPr lang="en-US" dirty="0" err="1"/>
              <a:t>perubahan</a:t>
            </a:r>
            <a:r>
              <a:rPr lang="en-US" dirty="0"/>
              <a:t> </a:t>
            </a:r>
            <a:r>
              <a:rPr lang="en-US" dirty="0" err="1" smtClean="0"/>
              <a:t>teknologi</a:t>
            </a:r>
            <a:endParaRPr lang="en-US" dirty="0" smtClean="0"/>
          </a:p>
          <a:p>
            <a:pPr marL="596646" indent="-514350">
              <a:buAutoNum type="arabicPeriod"/>
            </a:pPr>
            <a:r>
              <a:rPr lang="en-US" dirty="0" err="1" smtClean="0"/>
              <a:t>Mendorong</a:t>
            </a:r>
            <a:r>
              <a:rPr lang="en-US" dirty="0" smtClean="0"/>
              <a:t> </a:t>
            </a:r>
            <a:r>
              <a:rPr lang="en-US" dirty="0" err="1"/>
              <a:t>kreativitas</a:t>
            </a:r>
            <a:r>
              <a:rPr lang="en-US" dirty="0"/>
              <a:t> </a:t>
            </a:r>
            <a:r>
              <a:rPr lang="en-US" dirty="0" err="1"/>
              <a:t>dan</a:t>
            </a:r>
            <a:r>
              <a:rPr lang="en-US" dirty="0"/>
              <a:t> </a:t>
            </a:r>
            <a:r>
              <a:rPr lang="en-US" dirty="0" err="1"/>
              <a:t>inovasi</a:t>
            </a:r>
            <a:r>
              <a:rPr lang="en-US" dirty="0"/>
              <a:t> </a:t>
            </a:r>
            <a:endParaRPr lang="en-US" dirty="0" smtClean="0"/>
          </a:p>
          <a:p>
            <a:pPr marL="596646" indent="-514350">
              <a:buAutoNum type="arabicPeriod"/>
            </a:pPr>
            <a:r>
              <a:rPr lang="en-US" dirty="0" err="1" smtClean="0"/>
              <a:t>Meningkatkan</a:t>
            </a:r>
            <a:r>
              <a:rPr lang="en-US" dirty="0" smtClean="0"/>
              <a:t> </a:t>
            </a:r>
            <a:r>
              <a:rPr lang="en-US" dirty="0" err="1"/>
              <a:t>efisiensi</a:t>
            </a:r>
            <a:r>
              <a:rPr lang="en-US" dirty="0"/>
              <a:t> </a:t>
            </a:r>
            <a:r>
              <a:rPr lang="en-US" dirty="0" err="1"/>
              <a:t>dan</a:t>
            </a:r>
            <a:r>
              <a:rPr lang="en-US" dirty="0"/>
              <a:t> </a:t>
            </a:r>
            <a:r>
              <a:rPr lang="en-US" dirty="0" err="1" smtClean="0"/>
              <a:t>produktivitas</a:t>
            </a:r>
            <a:endParaRPr lang="en-US" dirty="0" smtClean="0"/>
          </a:p>
          <a:p>
            <a:pPr marL="596646" indent="-514350">
              <a:buAutoNum type="arabicPeriod"/>
            </a:pPr>
            <a:r>
              <a:rPr lang="en-US" dirty="0" err="1" smtClean="0"/>
              <a:t>Membuka</a:t>
            </a:r>
            <a:r>
              <a:rPr lang="en-US" dirty="0" smtClean="0"/>
              <a:t> </a:t>
            </a:r>
            <a:r>
              <a:rPr lang="en-US" dirty="0" err="1"/>
              <a:t>peluang</a:t>
            </a:r>
            <a:r>
              <a:rPr lang="en-US" dirty="0"/>
              <a:t> </a:t>
            </a:r>
            <a:r>
              <a:rPr lang="en-US" dirty="0" err="1"/>
              <a:t>baru</a:t>
            </a:r>
            <a:r>
              <a:rPr lang="en-US" dirty="0"/>
              <a:t> </a:t>
            </a:r>
            <a:r>
              <a:rPr lang="en-US" dirty="0" err="1"/>
              <a:t>dalam</a:t>
            </a:r>
            <a:r>
              <a:rPr lang="en-US" dirty="0"/>
              <a:t> </a:t>
            </a:r>
            <a:r>
              <a:rPr lang="en-US" dirty="0" err="1"/>
              <a:t>berbagai</a:t>
            </a:r>
            <a:r>
              <a:rPr lang="en-US" dirty="0"/>
              <a:t> </a:t>
            </a:r>
            <a:r>
              <a:rPr lang="en-US" dirty="0" err="1"/>
              <a:t>bidang</a:t>
            </a:r>
            <a:endParaRPr lang="en-US" dirty="0"/>
          </a:p>
        </p:txBody>
      </p:sp>
    </p:spTree>
    <p:extLst>
      <p:ext uri="{BB962C8B-B14F-4D97-AF65-F5344CB8AC3E}">
        <p14:creationId xmlns:p14="http://schemas.microsoft.com/office/powerpoint/2010/main" val="3110081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18519</TotalTime>
  <Words>281</Words>
  <Application>Microsoft Office PowerPoint</Application>
  <PresentationFormat>On-screen Show (4:3)</PresentationFormat>
  <Paragraphs>38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SOCIETY 5.0  Fatamorgana atau Maturitis antara Ketrampilan Inovasi dan Teknologi </vt:lpstr>
      <vt:lpstr>SOCIETY REVOLUTION </vt:lpstr>
      <vt:lpstr>Konsep yang Berpusat pada Manusia (human-centered) dan Berbasis Teknologi, Bertujuan Meningkatkan Kualitas Hidup manusia dengan memanfaatkan teknologi canggih seperti AI, IoT, dan big data untuk Memecahkan Masalah Sosial dan  Menciptakan Masyarakat Berkelanjutan. </vt:lpstr>
      <vt:lpstr>FATAMORGANA</vt:lpstr>
      <vt:lpstr>MATURITAS</vt:lpstr>
      <vt:lpstr>Society 5.0 Indonesia Bukan Fatamorgana Tapi MATURITAS</vt:lpstr>
      <vt:lpstr>Society 5.0: Highlight bagi Indonesia</vt:lpstr>
      <vt:lpstr>Fokus pada Manusia:  Tujuan utamanya adalah menciptakan masyarakat yang lebih tangguh, inklusif, aman, dan sejahtera bagi semua individu.  Integrasi Teknologi dan Manusia:  Teknologi bukan hanya sebagai alat, tetapi terintegrasi erat dengan kehidupan manusia untuk meningkatkan kebutuhan dan kenyamanan sehari-hari.  Holistik Ruang Fisik dan Virtual: Menggabungkan interaksi manusia di dunia fisik dan ruang virtual melalui berbagai teknologi canggih, seperti Artificial Intelligence (AI), Internet of Things (IoT), dan Metaverse. untuk berbagai aspek kehidupan  Solusi untuk Masalah Sosial: Menggunakan teknologi untuk mengatasi tantangan sosial seperti masalah kesehatan, penanggulangan bencana, dan peningkatan kualitas pendidikan. </vt:lpstr>
      <vt:lpstr>MENGAPA PENTING?</vt:lpstr>
      <vt:lpstr>AKUNTAN era SOCIETY 5.0</vt:lpstr>
      <vt:lpstr>KETRAMPILAN yang dibutuhkan</vt:lpstr>
      <vt:lpstr>TEURIMONG GEUNASEH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Optimalisasi Audit Forensik dalam Meminimalisir Fraud &amp; Human Eror</dc:title>
  <dc:creator>joe</dc:creator>
  <cp:lastModifiedBy>joe</cp:lastModifiedBy>
  <cp:revision>75</cp:revision>
  <cp:lastPrinted>2025-09-13T07:27:24Z</cp:lastPrinted>
  <dcterms:created xsi:type="dcterms:W3CDTF">2025-07-10T12:32:46Z</dcterms:created>
  <dcterms:modified xsi:type="dcterms:W3CDTF">2025-09-14T23:39:40Z</dcterms:modified>
</cp:coreProperties>
</file>