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62" r:id="rId6"/>
    <p:sldId id="260" r:id="rId7"/>
    <p:sldId id="261" r:id="rId8"/>
    <p:sldId id="263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300446"/>
            <a:ext cx="5532328" cy="2024743"/>
          </a:xfrm>
        </p:spPr>
        <p:txBody>
          <a:bodyPr>
            <a:normAutofit/>
          </a:bodyPr>
          <a:lstStyle/>
          <a:p>
            <a:r>
              <a:rPr lang="en-US" dirty="0" err="1" smtClean="0"/>
              <a:t>Membangkitkan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ditengah</a:t>
            </a:r>
            <a:r>
              <a:rPr lang="en-US" dirty="0" smtClean="0"/>
              <a:t> pandemic – </a:t>
            </a:r>
            <a:r>
              <a:rPr lang="en-US" dirty="0" err="1" smtClean="0"/>
              <a:t>konteks</a:t>
            </a:r>
            <a:r>
              <a:rPr lang="en-US" dirty="0" smtClean="0"/>
              <a:t> </a:t>
            </a:r>
            <a:r>
              <a:rPr lang="en-US" dirty="0" err="1" smtClean="0"/>
              <a:t>ruu</a:t>
            </a:r>
            <a:r>
              <a:rPr lang="en-US" dirty="0" smtClean="0"/>
              <a:t> </a:t>
            </a:r>
            <a:r>
              <a:rPr lang="en-US" dirty="0" err="1" smtClean="0"/>
              <a:t>cipta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972" r="22972"/>
          <a:stretch>
            <a:fillRect/>
          </a:stretch>
        </p:blipFill>
        <p:spPr>
          <a:xfrm>
            <a:off x="7785463" y="875211"/>
            <a:ext cx="1658984" cy="192505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1451206" y="2547257"/>
            <a:ext cx="5994623" cy="2918505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Pergeseran</a:t>
            </a:r>
            <a:r>
              <a:rPr lang="en-US" sz="2800" dirty="0" smtClean="0"/>
              <a:t> </a:t>
            </a:r>
            <a:r>
              <a:rPr lang="en-US" sz="2800" dirty="0" err="1"/>
              <a:t>p</a:t>
            </a:r>
            <a:r>
              <a:rPr lang="en-US" sz="2800" dirty="0" err="1" smtClean="0"/>
              <a:t>aradigma</a:t>
            </a:r>
            <a:r>
              <a:rPr lang="en-US" sz="2800" dirty="0" smtClean="0"/>
              <a:t>- </a:t>
            </a:r>
            <a:r>
              <a:rPr lang="en-US" sz="2800" dirty="0" err="1" smtClean="0"/>
              <a:t>implikasi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eksekusi</a:t>
            </a:r>
            <a:r>
              <a:rPr lang="en-US" sz="2800" dirty="0" smtClean="0"/>
              <a:t> </a:t>
            </a:r>
            <a:r>
              <a:rPr lang="en-US" sz="2800" dirty="0" err="1" smtClean="0"/>
              <a:t>membangkitkan</a:t>
            </a:r>
            <a:r>
              <a:rPr lang="en-US" sz="2800" dirty="0" smtClean="0"/>
              <a:t> </a:t>
            </a:r>
            <a:r>
              <a:rPr lang="en-US" sz="2800" dirty="0" err="1" smtClean="0"/>
              <a:t>ekonomi</a:t>
            </a:r>
            <a:r>
              <a:rPr lang="en-US" sz="2800" dirty="0" smtClean="0"/>
              <a:t> </a:t>
            </a:r>
            <a:r>
              <a:rPr lang="en-US" sz="2800" dirty="0" err="1" smtClean="0"/>
              <a:t>rakyat</a:t>
            </a:r>
            <a:r>
              <a:rPr lang="en-US" sz="2800" dirty="0" smtClean="0"/>
              <a:t> </a:t>
            </a:r>
            <a:r>
              <a:rPr lang="en-US" sz="2800" dirty="0" err="1" smtClean="0"/>
              <a:t>berbasis</a:t>
            </a:r>
            <a:r>
              <a:rPr lang="en-US" sz="2800" dirty="0" smtClean="0"/>
              <a:t> </a:t>
            </a:r>
            <a:r>
              <a:rPr lang="en-US" sz="2800" dirty="0" err="1" smtClean="0"/>
              <a:t>umkm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koperasi</a:t>
            </a:r>
            <a:r>
              <a:rPr lang="en-US" sz="2800" dirty="0" smtClean="0"/>
              <a:t>, </a:t>
            </a:r>
            <a:r>
              <a:rPr lang="en-US" sz="2800" dirty="0" err="1" smtClean="0"/>
              <a:t>diwilayah</a:t>
            </a:r>
            <a:r>
              <a:rPr lang="en-US" sz="2800" dirty="0" smtClean="0"/>
              <a:t> </a:t>
            </a:r>
            <a:r>
              <a:rPr lang="en-US" sz="2800" dirty="0" err="1" smtClean="0"/>
              <a:t>pantura</a:t>
            </a:r>
            <a:r>
              <a:rPr lang="en-US" sz="2800" dirty="0" smtClean="0"/>
              <a:t>.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Mamik</a:t>
            </a:r>
            <a:r>
              <a:rPr lang="en-US" dirty="0" smtClean="0"/>
              <a:t> </a:t>
            </a:r>
            <a:r>
              <a:rPr lang="en-US" dirty="0" err="1" smtClean="0"/>
              <a:t>Indaryani,MS</a:t>
            </a:r>
            <a:r>
              <a:rPr lang="en-US" dirty="0" smtClean="0"/>
              <a:t> ;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/>
              <a:t>E</a:t>
            </a:r>
            <a:r>
              <a:rPr lang="en-US" dirty="0" err="1" smtClean="0"/>
              <a:t>konomi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,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Muria</a:t>
            </a:r>
            <a:r>
              <a:rPr lang="en-US" dirty="0" smtClean="0"/>
              <a:t> Kudus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462" y="2800266"/>
            <a:ext cx="1658983" cy="1280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644" y="875212"/>
            <a:ext cx="1989350" cy="2312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4445" y="3192115"/>
            <a:ext cx="1776548" cy="8883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462" y="4080427"/>
            <a:ext cx="1920241" cy="1523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7246" y="4080426"/>
            <a:ext cx="1563747" cy="152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PENDIDIKAN</a:t>
            </a:r>
            <a:r>
              <a:rPr lang="en-US" dirty="0" smtClean="0"/>
              <a:t> KOPERASI DAN ENTREPREUNEURS SEBAGAI MATA KULIAH, DAN EKSTRA KULIKULER.</a:t>
            </a:r>
          </a:p>
          <a:p>
            <a:r>
              <a:rPr lang="en-US" dirty="0" smtClean="0"/>
              <a:t>DIHADAPKAN PADA </a:t>
            </a:r>
            <a:r>
              <a:rPr lang="en-US" dirty="0" smtClean="0">
                <a:solidFill>
                  <a:srgbClr val="FF0000"/>
                </a:solidFill>
              </a:rPr>
              <a:t>PRAKTEK</a:t>
            </a:r>
            <a:r>
              <a:rPr lang="en-US" dirty="0" smtClean="0"/>
              <a:t> DAN REALITAS BERBEDA</a:t>
            </a:r>
          </a:p>
          <a:p>
            <a:r>
              <a:rPr lang="en-US" dirty="0" smtClean="0"/>
              <a:t>DAMPAKNYA : PROFESI ENTREPREUNERS DAN KELEMBAGAAN KOPERASI </a:t>
            </a:r>
            <a:r>
              <a:rPr lang="en-US" dirty="0" smtClean="0">
                <a:solidFill>
                  <a:srgbClr val="FF0000"/>
                </a:solidFill>
              </a:rPr>
              <a:t>TIDAK MENARIK UNTUK MEMBANGUN KARIER,  </a:t>
            </a:r>
            <a:r>
              <a:rPr lang="en-US" dirty="0" smtClean="0"/>
              <a:t>ALIAS HASIL YANG KONTRA PRODUKTIF. </a:t>
            </a:r>
            <a:r>
              <a:rPr lang="en-US" dirty="0" smtClean="0">
                <a:solidFill>
                  <a:srgbClr val="FF0000"/>
                </a:solidFill>
              </a:rPr>
              <a:t>(????)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MERDEKA BELAJAR </a:t>
            </a:r>
            <a:r>
              <a:rPr lang="en-US" dirty="0" smtClean="0"/>
              <a:t>: ARAH DAN TUJUANNYA SAMA, METODENYA YANG TERBUKA( MERDEKA) DALAM MENENTUKAN </a:t>
            </a:r>
            <a:r>
              <a:rPr lang="en-US" smtClean="0"/>
              <a:t>LEMBAGA  ATAU </a:t>
            </a:r>
            <a:r>
              <a:rPr lang="en-US" dirty="0" smtClean="0"/>
              <a:t>INSTITUSI TEMPAT DAN SUMBER BELAJAR.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61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terimakasih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9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340180"/>
              </p:ext>
            </p:extLst>
          </p:nvPr>
        </p:nvGraphicFramePr>
        <p:xfrm>
          <a:off x="156755" y="587830"/>
          <a:ext cx="10003245" cy="473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649">
                  <a:extLst>
                    <a:ext uri="{9D8B030D-6E8A-4147-A177-3AD203B41FA5}">
                      <a16:colId xmlns:a16="http://schemas.microsoft.com/office/drawing/2014/main" xmlns="" val="515621538"/>
                    </a:ext>
                  </a:extLst>
                </a:gridCol>
                <a:gridCol w="2000649">
                  <a:extLst>
                    <a:ext uri="{9D8B030D-6E8A-4147-A177-3AD203B41FA5}">
                      <a16:colId xmlns:a16="http://schemas.microsoft.com/office/drawing/2014/main" xmlns="" val="3458749056"/>
                    </a:ext>
                  </a:extLst>
                </a:gridCol>
                <a:gridCol w="2000649">
                  <a:extLst>
                    <a:ext uri="{9D8B030D-6E8A-4147-A177-3AD203B41FA5}">
                      <a16:colId xmlns:a16="http://schemas.microsoft.com/office/drawing/2014/main" xmlns="" val="2940270514"/>
                    </a:ext>
                  </a:extLst>
                </a:gridCol>
                <a:gridCol w="2000649">
                  <a:extLst>
                    <a:ext uri="{9D8B030D-6E8A-4147-A177-3AD203B41FA5}">
                      <a16:colId xmlns:a16="http://schemas.microsoft.com/office/drawing/2014/main" xmlns="" val="786162745"/>
                    </a:ext>
                  </a:extLst>
                </a:gridCol>
                <a:gridCol w="2000649">
                  <a:extLst>
                    <a:ext uri="{9D8B030D-6E8A-4147-A177-3AD203B41FA5}">
                      <a16:colId xmlns:a16="http://schemas.microsoft.com/office/drawing/2014/main" xmlns="" val="740185863"/>
                    </a:ext>
                  </a:extLst>
                </a:gridCol>
              </a:tblGrid>
              <a:tr h="344859">
                <a:tc>
                  <a:txBody>
                    <a:bodyPr/>
                    <a:lstStyle/>
                    <a:p>
                      <a:r>
                        <a:rPr lang="en-US" dirty="0" smtClean="0"/>
                        <a:t> DEMAK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KUDUS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JEPARA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REMBANG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1276963"/>
                  </a:ext>
                </a:extLst>
              </a:tr>
              <a:tr h="189672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mebel</a:t>
                      </a:r>
                      <a:r>
                        <a:rPr lang="en-US" dirty="0" smtClean="0"/>
                        <a:t> – </a:t>
                      </a:r>
                      <a:r>
                        <a:rPr lang="en-US" dirty="0" err="1" smtClean="0"/>
                        <a:t>parket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kayu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olahan</a:t>
                      </a:r>
                      <a:r>
                        <a:rPr lang="en-US" dirty="0" smtClean="0"/>
                        <a:t>,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Tekstil</a:t>
                      </a:r>
                      <a:r>
                        <a:rPr lang="en-US" dirty="0" smtClean="0"/>
                        <a:t>, garment, </a:t>
                      </a:r>
                      <a:r>
                        <a:rPr lang="en-US" dirty="0" err="1" smtClean="0"/>
                        <a:t>sepatu,kabel</a:t>
                      </a:r>
                      <a:r>
                        <a:rPr lang="en-US" dirty="0" smtClean="0"/>
                        <a:t>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Semen,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Semen, </a:t>
                      </a:r>
                      <a:r>
                        <a:rPr lang="en-US" dirty="0" err="1" smtClean="0"/>
                        <a:t>sepatu</a:t>
                      </a:r>
                      <a:r>
                        <a:rPr lang="en-US" dirty="0" smtClean="0"/>
                        <a:t>,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7471646"/>
                  </a:ext>
                </a:extLst>
              </a:tr>
              <a:tr h="34485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Barang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cetakan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plastik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elektronik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sepatu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Makanan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tepung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sepatu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0413036"/>
                  </a:ext>
                </a:extLst>
              </a:tr>
              <a:tr h="34485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Karton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rokok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kabel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Kuningan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8200048"/>
                  </a:ext>
                </a:extLst>
              </a:tr>
              <a:tr h="34485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Obat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farmasi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gula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Tekstil</a:t>
                      </a:r>
                      <a:r>
                        <a:rPr lang="en-US" dirty="0" smtClean="0"/>
                        <a:t>, garment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0809666"/>
                  </a:ext>
                </a:extLst>
              </a:tr>
              <a:tr h="34485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Karoseri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mobil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4257183"/>
                  </a:ext>
                </a:extLst>
              </a:tr>
              <a:tr h="34485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elektronik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7093990"/>
                  </a:ext>
                </a:extLst>
              </a:tr>
              <a:tr h="34485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972377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51579" y="1"/>
            <a:ext cx="9603275" cy="796833"/>
          </a:xfrm>
        </p:spPr>
        <p:txBody>
          <a:bodyPr/>
          <a:lstStyle/>
          <a:p>
            <a:r>
              <a:rPr lang="en-US" dirty="0" smtClean="0"/>
              <a:t>INDUSTRI DIPANTURA TIMUR JATENG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LATAR BELAKANG PERMASALAHAN EKONOMI DI INDONESIA.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BONUS DEMOGRAFI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ERA INDUSTRI 4.0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PANDEMI COVID 19</a:t>
            </a:r>
          </a:p>
          <a:p>
            <a:endParaRPr lang="en-US" dirty="0"/>
          </a:p>
          <a:p>
            <a:r>
              <a:rPr lang="en-US" dirty="0" smtClean="0"/>
              <a:t>MENDORONG ADANYA </a:t>
            </a:r>
            <a:r>
              <a:rPr lang="en-US" b="1" dirty="0" smtClean="0">
                <a:solidFill>
                  <a:srgbClr val="FF0000"/>
                </a:solidFill>
              </a:rPr>
              <a:t>PERUBAHAN PARADIGMA </a:t>
            </a:r>
            <a:r>
              <a:rPr lang="en-US" dirty="0" smtClean="0"/>
              <a:t>MASYARAKAT UNTUK BERADAPTASI DAN MENJALANI  KEHIDUPAN DALAM SUASANA DAMPAK MULTI DIMENSI.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3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DAMPAK  = </a:t>
            </a:r>
            <a:r>
              <a:rPr lang="en-US" dirty="0" smtClean="0">
                <a:solidFill>
                  <a:srgbClr val="FF0000"/>
                </a:solidFill>
              </a:rPr>
              <a:t>MULTI DIMENSI, MAKRO DAN MIKRO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EKONOMI</a:t>
            </a:r>
          </a:p>
          <a:p>
            <a:r>
              <a:rPr lang="en-US" dirty="0" smtClean="0"/>
              <a:t>SOSIAL – BUDAYA</a:t>
            </a:r>
          </a:p>
          <a:p>
            <a:r>
              <a:rPr lang="en-US" dirty="0" smtClean="0"/>
              <a:t>POLITIK</a:t>
            </a:r>
          </a:p>
          <a:p>
            <a:r>
              <a:rPr lang="en-US" dirty="0" smtClean="0"/>
              <a:t>HUKUM</a:t>
            </a:r>
          </a:p>
        </p:txBody>
      </p:sp>
    </p:spTree>
    <p:extLst>
      <p:ext uri="{BB962C8B-B14F-4D97-AF65-F5344CB8AC3E}">
        <p14:creationId xmlns:p14="http://schemas.microsoft.com/office/powerpoint/2010/main" val="97336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 : </a:t>
            </a:r>
            <a:r>
              <a:rPr lang="en-US" dirty="0" smtClean="0"/>
              <a:t>BERTAHAN-MELAWAN ATAU </a:t>
            </a:r>
            <a:r>
              <a:rPr lang="en-US" dirty="0" smtClean="0">
                <a:solidFill>
                  <a:srgbClr val="FF0000"/>
                </a:solidFill>
              </a:rPr>
              <a:t>BERADTASI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/>
              <a:t>(</a:t>
            </a:r>
            <a:r>
              <a:rPr lang="en-US" dirty="0" smtClean="0"/>
              <a:t>PHISIKS </a:t>
            </a:r>
            <a:r>
              <a:rPr lang="en-US" dirty="0"/>
              <a:t>DAN </a:t>
            </a:r>
            <a:r>
              <a:rPr lang="en-US" dirty="0" smtClean="0"/>
              <a:t>PSYCHOLOGIS)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NEW NORMAL </a:t>
            </a:r>
            <a:r>
              <a:rPr lang="en-US" dirty="0"/>
              <a:t>: </a:t>
            </a:r>
            <a:r>
              <a:rPr lang="en-US" dirty="0" err="1"/>
              <a:t>tatanan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Beradaptasi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COVID-19. ... </a:t>
            </a:r>
          </a:p>
          <a:p>
            <a:r>
              <a:rPr lang="en-US" dirty="0" err="1"/>
              <a:t>Menurut</a:t>
            </a:r>
            <a:r>
              <a:rPr lang="en-US" dirty="0"/>
              <a:t> Yuri, </a:t>
            </a:r>
            <a:r>
              <a:rPr lang="en-US" dirty="0" err="1"/>
              <a:t>tatanan</a:t>
            </a:r>
            <a:r>
              <a:rPr lang="en-US" dirty="0"/>
              <a:t>, </a:t>
            </a:r>
            <a:r>
              <a:rPr lang="en-US" dirty="0" err="1"/>
              <a:t>kebiasaan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adaptasi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membudayakan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bersih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inilah</a:t>
            </a:r>
            <a:r>
              <a:rPr lang="en-US" dirty="0"/>
              <a:t>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new normal (May 29, 2020)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3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ADAPTASI 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75617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MENDORONG ADANYA </a:t>
            </a:r>
            <a:r>
              <a:rPr lang="sv-SE" dirty="0">
                <a:solidFill>
                  <a:srgbClr val="FF0000"/>
                </a:solidFill>
              </a:rPr>
              <a:t>PERUBAHAN PARADIGMA </a:t>
            </a:r>
            <a:r>
              <a:rPr lang="sv-SE" dirty="0"/>
              <a:t>MASYARAKAT UNTUK BERADAPTASI DAN MENJALANI  KEHIDUPAN DALAM SUASANA DAMPAK MULTI DIMENSI</a:t>
            </a:r>
            <a:r>
              <a:rPr lang="sv-SE" dirty="0" smtClean="0"/>
              <a:t>.</a:t>
            </a:r>
          </a:p>
          <a:p>
            <a:r>
              <a:rPr lang="sv-SE" dirty="0" smtClean="0"/>
              <a:t>TERJADI </a:t>
            </a:r>
            <a:r>
              <a:rPr lang="sv-SE" dirty="0" smtClean="0">
                <a:solidFill>
                  <a:srgbClr val="FF0000"/>
                </a:solidFill>
              </a:rPr>
              <a:t>PERGESERAN</a:t>
            </a:r>
            <a:r>
              <a:rPr lang="sv-SE" dirty="0" smtClean="0"/>
              <a:t> FENOMENA DAN REALITAS MASYARAKAT.</a:t>
            </a:r>
          </a:p>
          <a:p>
            <a:r>
              <a:rPr lang="sv-SE" dirty="0" smtClean="0"/>
              <a:t>KUNCINYA : </a:t>
            </a:r>
            <a:r>
              <a:rPr lang="sv-SE" dirty="0" smtClean="0">
                <a:solidFill>
                  <a:srgbClr val="FF0000"/>
                </a:solidFill>
              </a:rPr>
              <a:t>INOVASI  </a:t>
            </a:r>
            <a:r>
              <a:rPr lang="sv-SE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KREATIVITAS </a:t>
            </a:r>
            <a:r>
              <a:rPr lang="sv-SE" dirty="0" smtClean="0">
                <a:sym typeface="Wingdings" panose="05000000000000000000" pitchFamily="2" charset="2"/>
              </a:rPr>
              <a:t>: IDE-PRODUK- PROSES – PASAR-BISNIS, BERBASIS </a:t>
            </a:r>
            <a:r>
              <a:rPr lang="sv-SE" dirty="0" smtClean="0">
                <a:solidFill>
                  <a:srgbClr val="FF0000"/>
                </a:solidFill>
                <a:sym typeface="Wingdings" panose="05000000000000000000" pitchFamily="2" charset="2"/>
              </a:rPr>
              <a:t>IT</a:t>
            </a:r>
          </a:p>
          <a:p>
            <a:r>
              <a:rPr lang="sv-SE" dirty="0" smtClean="0">
                <a:sym typeface="Wingdings" panose="05000000000000000000" pitchFamily="2" charset="2"/>
              </a:rPr>
              <a:t>IT    </a:t>
            </a:r>
            <a:r>
              <a:rPr lang="sv-SE" dirty="0" smtClean="0">
                <a:solidFill>
                  <a:srgbClr val="FF0000"/>
                </a:solidFill>
                <a:sym typeface="Wingdings" panose="05000000000000000000" pitchFamily="2" charset="2"/>
              </a:rPr>
              <a:t>EFEKTIF DAN EFISIEN </a:t>
            </a:r>
            <a:r>
              <a:rPr lang="sv-SE" dirty="0" smtClean="0">
                <a:sym typeface="Wingdings" panose="05000000000000000000" pitchFamily="2" charset="2"/>
              </a:rPr>
              <a:t>TETAPI HARUS MEMENUHI SYARAT ( </a:t>
            </a:r>
            <a:r>
              <a:rPr lang="sv-SE" dirty="0" smtClean="0">
                <a:solidFill>
                  <a:srgbClr val="FF0000"/>
                </a:solidFill>
                <a:sym typeface="Wingdings" panose="05000000000000000000" pitchFamily="2" charset="2"/>
              </a:rPr>
              <a:t>ETIKA, SARPRAS, PERLINDUNGAN HKI ,DLL).</a:t>
            </a:r>
          </a:p>
          <a:p>
            <a:r>
              <a:rPr lang="sv-SE" dirty="0" smtClean="0">
                <a:sym typeface="Wingdings" panose="05000000000000000000" pitchFamily="2" charset="2"/>
              </a:rPr>
              <a:t>INOVASI DAN KREATIVITAS TANPA HENTI : </a:t>
            </a:r>
            <a:r>
              <a:rPr lang="sv-SE" dirty="0" smtClean="0">
                <a:solidFill>
                  <a:srgbClr val="FF0000"/>
                </a:solidFill>
                <a:sym typeface="Wingdings" panose="05000000000000000000" pitchFamily="2" charset="2"/>
              </a:rPr>
              <a:t>ENTREPREUNEURSHIP.</a:t>
            </a:r>
          </a:p>
          <a:p>
            <a:r>
              <a:rPr lang="sv-SE" dirty="0" smtClean="0">
                <a:sym typeface="Wingdings" panose="05000000000000000000" pitchFamily="2" charset="2"/>
              </a:rPr>
              <a:t>SIAPA YANG DAPAT MELAKUKAN ? </a:t>
            </a:r>
            <a:r>
              <a:rPr lang="sv-SE" dirty="0" smtClean="0">
                <a:solidFill>
                  <a:srgbClr val="FF0000"/>
                </a:solidFill>
                <a:sym typeface="Wingdings" panose="05000000000000000000" pitchFamily="2" charset="2"/>
              </a:rPr>
              <a:t>SEMUA ORANG.</a:t>
            </a:r>
            <a:endParaRPr lang="sv-S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9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RUU CIPTA KERJA : </a:t>
            </a:r>
            <a:r>
              <a:rPr lang="en-US" dirty="0" smtClean="0">
                <a:solidFill>
                  <a:srgbClr val="FF0000"/>
                </a:solidFill>
              </a:rPr>
              <a:t>ENTREPREUNERSHIP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err="1" smtClean="0"/>
              <a:t>Entrepreuneurship</a:t>
            </a:r>
            <a:r>
              <a:rPr lang="en-US" sz="3200" dirty="0" smtClean="0"/>
              <a:t> : </a:t>
            </a:r>
            <a:r>
              <a:rPr lang="en-US" sz="3200" dirty="0" smtClean="0">
                <a:solidFill>
                  <a:srgbClr val="FF0000"/>
                </a:solidFill>
              </a:rPr>
              <a:t>skill </a:t>
            </a:r>
            <a:r>
              <a:rPr lang="en-US" sz="3200" dirty="0" err="1" smtClean="0">
                <a:solidFill>
                  <a:srgbClr val="FF0000"/>
                </a:solidFill>
              </a:rPr>
              <a:t>dan</a:t>
            </a:r>
            <a:r>
              <a:rPr lang="en-US" sz="3200" dirty="0" smtClean="0">
                <a:solidFill>
                  <a:srgbClr val="FF0000"/>
                </a:solidFill>
              </a:rPr>
              <a:t> spirit</a:t>
            </a:r>
            <a:r>
              <a:rPr lang="en-US" sz="3200" dirty="0" smtClean="0"/>
              <a:t>. </a:t>
            </a:r>
          </a:p>
          <a:p>
            <a:r>
              <a:rPr lang="en-US" sz="3200" dirty="0" err="1" smtClean="0"/>
              <a:t>Mengapa</a:t>
            </a:r>
            <a:r>
              <a:rPr lang="en-US" sz="3200" dirty="0" smtClean="0"/>
              <a:t> ?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ada</a:t>
            </a:r>
            <a:r>
              <a:rPr lang="en-US" sz="3200" dirty="0" smtClean="0"/>
              <a:t> </a:t>
            </a:r>
            <a:r>
              <a:rPr lang="en-US" sz="3200" dirty="0" err="1" smtClean="0"/>
              <a:t>jaminan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apapun</a:t>
            </a:r>
            <a:r>
              <a:rPr lang="en-US" sz="3200" dirty="0" smtClean="0"/>
              <a:t> </a:t>
            </a:r>
            <a:r>
              <a:rPr lang="en-US" sz="3200" dirty="0" err="1" smtClean="0"/>
              <a:t>didunia</a:t>
            </a:r>
            <a:r>
              <a:rPr lang="en-US" sz="3200" dirty="0" smtClean="0"/>
              <a:t> </a:t>
            </a:r>
            <a:r>
              <a:rPr lang="en-US" sz="3200" dirty="0" err="1" smtClean="0"/>
              <a:t>sekarang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, </a:t>
            </a:r>
            <a:r>
              <a:rPr lang="en-US" sz="3200" dirty="0" err="1" smtClean="0"/>
              <a:t>khususnya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dunia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kerja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3200" dirty="0" err="1" smtClean="0"/>
              <a:t>Diperlukan</a:t>
            </a:r>
            <a:r>
              <a:rPr lang="en-US" sz="3200" dirty="0" smtClean="0"/>
              <a:t> orang yang </a:t>
            </a:r>
            <a:r>
              <a:rPr lang="en-US" sz="3200" dirty="0" err="1" smtClean="0">
                <a:solidFill>
                  <a:srgbClr val="FF0000"/>
                </a:solidFill>
              </a:rPr>
              <a:t>fleksible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lentur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adaptatif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567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UMKM DAN KOPERASI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DUA KELOMPOK YANG TIDAK DAPAT DIPISAHKAN, SALING MENDUKUNG DAN MENOPANG.</a:t>
            </a:r>
          </a:p>
          <a:p>
            <a:r>
              <a:rPr lang="en-US" dirty="0" smtClean="0"/>
              <a:t>UMKM : </a:t>
            </a:r>
            <a:r>
              <a:rPr lang="en-US" dirty="0" smtClean="0">
                <a:solidFill>
                  <a:srgbClr val="FF0000"/>
                </a:solidFill>
              </a:rPr>
              <a:t>BERBASIS</a:t>
            </a:r>
            <a:r>
              <a:rPr lang="en-US" dirty="0" smtClean="0"/>
              <a:t> HOBBY, SOCIAL, BUDAYA MAUPUN EKONOMI ( MOTIF DAN PRODUK)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KEDUANYA BERPOTENSI UNTUK MENCIPTAKAN LAPANGAN KERJA, DAN MENOLONG DIRI SENDIRI.</a:t>
            </a:r>
          </a:p>
          <a:p>
            <a:r>
              <a:rPr lang="en-US" dirty="0" smtClean="0"/>
              <a:t>UMKM ? : TERUJI DAN MEMILIKI KEUNGGULAN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 </a:t>
            </a:r>
            <a:r>
              <a:rPr lang="en-US" dirty="0" smtClean="0">
                <a:solidFill>
                  <a:srgbClr val="FF0000"/>
                </a:solidFill>
              </a:rPr>
              <a:t>TEKNIS, TEKNOLOGI, MODAL, FLEKSIBEL, BERBASIS KREATIFITAS, DLL).</a:t>
            </a:r>
          </a:p>
          <a:p>
            <a:pPr marL="0" indent="0">
              <a:buNone/>
            </a:pPr>
            <a:r>
              <a:rPr lang="en-US" dirty="0" smtClean="0"/>
              <a:t>.  KOPERASI : </a:t>
            </a:r>
            <a:r>
              <a:rPr lang="en-US" dirty="0" smtClean="0">
                <a:solidFill>
                  <a:srgbClr val="FF0000"/>
                </a:solidFill>
              </a:rPr>
              <a:t>KUMPULAN ORANG BUKAN KUMPULAN MODAL, SPIRIT :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GOTONG ROYONG, DEMOKRATIS, MULTI GUNA, DLL (</a:t>
            </a:r>
            <a:r>
              <a:rPr lang="en-US" dirty="0" smtClean="0"/>
              <a:t>UU CIPTA KERJA : 3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ORANG????)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4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PERMASALAHAN UMKM DAN KOPERASI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BERAGAMNYA PENGERTIAN DAN DEFINISI, TUMPANG TINDIH KEBIJAKAN DENGAN MOTIF DAN ORIENTASI PROGRAM YANG BERBEDA</a:t>
            </a:r>
            <a:r>
              <a:rPr lang="en-US" dirty="0" smtClean="0"/>
              <a:t> ( EGO SEKTOR DAN BIDANG)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MASIH DALAM POSISI SEBAGAI OBYEK</a:t>
            </a:r>
            <a:r>
              <a:rPr lang="en-US" dirty="0" smtClean="0"/>
              <a:t> BUKAN SUBYEK PEMBANGUNAN ( BANDINGKAN DENGAN MANUSIA).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KORBAN </a:t>
            </a:r>
            <a:r>
              <a:rPr lang="en-US" dirty="0" smtClean="0"/>
              <a:t>PARA OPPORTUNIS, DAN PRAGMATISME.</a:t>
            </a:r>
          </a:p>
          <a:p>
            <a:r>
              <a:rPr lang="en-US" dirty="0" smtClean="0"/>
              <a:t>KONSEP</a:t>
            </a:r>
            <a:r>
              <a:rPr lang="en-US" dirty="0" smtClean="0">
                <a:solidFill>
                  <a:srgbClr val="FF0000"/>
                </a:solidFill>
              </a:rPr>
              <a:t> ( TRIPLE HELIKS, </a:t>
            </a:r>
            <a:r>
              <a:rPr lang="en-US" dirty="0" smtClean="0"/>
              <a:t>SAMPAI DENGAN  </a:t>
            </a:r>
            <a:r>
              <a:rPr lang="en-US" dirty="0" smtClean="0">
                <a:solidFill>
                  <a:srgbClr val="FF0000"/>
                </a:solidFill>
              </a:rPr>
              <a:t>HEXA HOLIKS) </a:t>
            </a:r>
            <a:r>
              <a:rPr lang="en-US" dirty="0" smtClean="0"/>
              <a:t>SEBAGAI</a:t>
            </a:r>
            <a:r>
              <a:rPr lang="en-US" dirty="0" smtClean="0">
                <a:solidFill>
                  <a:srgbClr val="FF0000"/>
                </a:solidFill>
              </a:rPr>
              <a:t> PENDEKATAN PEMBINAAN TIDAK TERINTEGRASI, SINERGIS DAN BERKESINAMBUNGAN.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4499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96</TotalTime>
  <Words>517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Wingdings</vt:lpstr>
      <vt:lpstr>Gallery</vt:lpstr>
      <vt:lpstr>Membangkitkan ekonomi ditengah pandemic – konteks ruu cipta kerja</vt:lpstr>
      <vt:lpstr>INDUSTRI DIPANTURA TIMUR JATENG </vt:lpstr>
      <vt:lpstr>LATAR BELAKANG PERMASALAHAN EKONOMI DI INDONESIA.</vt:lpstr>
      <vt:lpstr>DAMPAK  = MULTI DIMENSI, MAKRO DAN MIKRO </vt:lpstr>
      <vt:lpstr>RESPON : BERTAHAN-MELAWAN ATAU BERADTASI  (PHISIKS DAN PSYCHOLOGIS)</vt:lpstr>
      <vt:lpstr>ADAPTASI : </vt:lpstr>
      <vt:lpstr> RUU CIPTA KERJA : ENTREPREUNERSHIP </vt:lpstr>
      <vt:lpstr>UMKM DAN KOPERASI</vt:lpstr>
      <vt:lpstr>PERMASALAHAN UMKM DAN KOPERASI</vt:lpstr>
      <vt:lpstr>Peran perguruan tinggi </vt:lpstr>
      <vt:lpstr>terimakasih</vt:lpstr>
    </vt:vector>
  </TitlesOfParts>
  <Company>UMK-d45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Membangkitkan ekonomi ditengah pandemic – konteks ruu cipta kerja</dc:title>
  <dc:creator>Laptop-A407U</dc:creator>
  <cp:lastModifiedBy>user</cp:lastModifiedBy>
  <cp:revision>16</cp:revision>
  <dcterms:created xsi:type="dcterms:W3CDTF">2020-08-30T03:18:10Z</dcterms:created>
  <dcterms:modified xsi:type="dcterms:W3CDTF">2021-02-04T05:55:30Z</dcterms:modified>
</cp:coreProperties>
</file>